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handoutMasterIdLst>
    <p:handoutMasterId r:id="rId19"/>
  </p:handoutMasterIdLst>
  <p:sldIdLst>
    <p:sldId id="256" r:id="rId2"/>
    <p:sldId id="257" r:id="rId3"/>
    <p:sldId id="268" r:id="rId4"/>
    <p:sldId id="269" r:id="rId5"/>
    <p:sldId id="271" r:id="rId6"/>
    <p:sldId id="274" r:id="rId7"/>
    <p:sldId id="273" r:id="rId8"/>
    <p:sldId id="272" r:id="rId9"/>
    <p:sldId id="258" r:id="rId10"/>
    <p:sldId id="262" r:id="rId11"/>
    <p:sldId id="263" r:id="rId12"/>
    <p:sldId id="259" r:id="rId13"/>
    <p:sldId id="260" r:id="rId14"/>
    <p:sldId id="261" r:id="rId15"/>
    <p:sldId id="264" r:id="rId16"/>
    <p:sldId id="265" r:id="rId17"/>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2"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D515A-5B65-4166-B9C9-3B41FF1341E5}" type="doc">
      <dgm:prSet loTypeId="urn:microsoft.com/office/officeart/2008/layout/CircularPictureCallout" loCatId="picture" qsTypeId="urn:microsoft.com/office/officeart/2005/8/quickstyle/simple1" qsCatId="simple" csTypeId="urn:microsoft.com/office/officeart/2005/8/colors/accent1_2" csCatId="accent1"/>
      <dgm:spPr/>
    </dgm:pt>
    <dgm:pt modelId="{E50DA629-05B0-458E-9B62-B0FF60EC537C}">
      <dgm:prSet phldrT="[Tekst]" phldr="1"/>
      <dgm:spPr/>
      <dgm:t>
        <a:bodyPr/>
        <a:lstStyle/>
        <a:p>
          <a:endParaRPr lang="nl-BE" dirty="0"/>
        </a:p>
      </dgm:t>
    </dgm:pt>
    <dgm:pt modelId="{2F6EC535-0402-4A30-B29D-63BA9BB6F94E}" type="parTrans" cxnId="{F34F31FF-513B-4DBD-9C19-A9A2A98079E9}">
      <dgm:prSet/>
      <dgm:spPr/>
      <dgm:t>
        <a:bodyPr/>
        <a:lstStyle/>
        <a:p>
          <a:endParaRPr lang="nl-BE"/>
        </a:p>
      </dgm:t>
    </dgm:pt>
    <dgm:pt modelId="{4CF8857F-558A-463A-9AE2-8854F92CBF88}" type="sibTrans" cxnId="{F34F31FF-513B-4DBD-9C19-A9A2A98079E9}">
      <dgm:prSet/>
      <dgm:spPr>
        <a:blipFill>
          <a:blip xmlns:r="http://schemas.openxmlformats.org/officeDocument/2006/relationships" r:embed="rId1"/>
          <a:srcRect/>
          <a:stretch>
            <a:fillRect l="-82000" r="-82000"/>
          </a:stretch>
        </a:blipFill>
      </dgm:spPr>
      <dgm:t>
        <a:bodyPr/>
        <a:lstStyle/>
        <a:p>
          <a:endParaRPr lang="nl-BE"/>
        </a:p>
      </dgm:t>
    </dgm:pt>
    <dgm:pt modelId="{2EF2D045-74F4-4D9B-90CC-B14FA2B0C45D}" type="pres">
      <dgm:prSet presAssocID="{CAFD515A-5B65-4166-B9C9-3B41FF1341E5}" presName="Name0" presStyleCnt="0">
        <dgm:presLayoutVars>
          <dgm:chMax val="7"/>
          <dgm:chPref val="7"/>
          <dgm:dir/>
        </dgm:presLayoutVars>
      </dgm:prSet>
      <dgm:spPr/>
    </dgm:pt>
    <dgm:pt modelId="{83AC1CEF-C661-4903-B293-16A8E4C2E8B5}" type="pres">
      <dgm:prSet presAssocID="{CAFD515A-5B65-4166-B9C9-3B41FF1341E5}" presName="Name1" presStyleCnt="0"/>
      <dgm:spPr/>
    </dgm:pt>
    <dgm:pt modelId="{AA393892-8335-4B8B-946C-B0C5D486D30B}" type="pres">
      <dgm:prSet presAssocID="{4CF8857F-558A-463A-9AE2-8854F92CBF88}" presName="picture_1" presStyleCnt="0"/>
      <dgm:spPr/>
    </dgm:pt>
    <dgm:pt modelId="{650F2373-8E69-407B-980D-CC6AC6F9B481}" type="pres">
      <dgm:prSet presAssocID="{4CF8857F-558A-463A-9AE2-8854F92CBF88}" presName="pictureRepeatNode" presStyleLbl="alignImgPlace1" presStyleIdx="0" presStyleCnt="1" custLinFactNeighborX="63350" custLinFactNeighborY="1243"/>
      <dgm:spPr/>
      <dgm:t>
        <a:bodyPr/>
        <a:lstStyle/>
        <a:p>
          <a:endParaRPr lang="nl-BE"/>
        </a:p>
      </dgm:t>
    </dgm:pt>
    <dgm:pt modelId="{1A99ECFB-83B8-4974-8033-8218849089AF}" type="pres">
      <dgm:prSet presAssocID="{E50DA629-05B0-458E-9B62-B0FF60EC537C}" presName="text_1" presStyleLbl="node1" presStyleIdx="0" presStyleCnt="0">
        <dgm:presLayoutVars>
          <dgm:bulletEnabled val="1"/>
        </dgm:presLayoutVars>
      </dgm:prSet>
      <dgm:spPr/>
      <dgm:t>
        <a:bodyPr/>
        <a:lstStyle/>
        <a:p>
          <a:endParaRPr lang="nl-BE"/>
        </a:p>
      </dgm:t>
    </dgm:pt>
  </dgm:ptLst>
  <dgm:cxnLst>
    <dgm:cxn modelId="{D9C79B9F-B7CA-4DE9-BE07-F5376EEAF28A}" type="presOf" srcId="{CAFD515A-5B65-4166-B9C9-3B41FF1341E5}" destId="{2EF2D045-74F4-4D9B-90CC-B14FA2B0C45D}" srcOrd="0" destOrd="0" presId="urn:microsoft.com/office/officeart/2008/layout/CircularPictureCallout"/>
    <dgm:cxn modelId="{5913D402-B047-4C81-AD97-518B0712B2BA}" type="presOf" srcId="{E50DA629-05B0-458E-9B62-B0FF60EC537C}" destId="{1A99ECFB-83B8-4974-8033-8218849089AF}" srcOrd="0" destOrd="0" presId="urn:microsoft.com/office/officeart/2008/layout/CircularPictureCallout"/>
    <dgm:cxn modelId="{F34F31FF-513B-4DBD-9C19-A9A2A98079E9}" srcId="{CAFD515A-5B65-4166-B9C9-3B41FF1341E5}" destId="{E50DA629-05B0-458E-9B62-B0FF60EC537C}" srcOrd="0" destOrd="0" parTransId="{2F6EC535-0402-4A30-B29D-63BA9BB6F94E}" sibTransId="{4CF8857F-558A-463A-9AE2-8854F92CBF88}"/>
    <dgm:cxn modelId="{4C0C316D-6F92-44AF-BABE-8B3DF1DC0342}" type="presOf" srcId="{4CF8857F-558A-463A-9AE2-8854F92CBF88}" destId="{650F2373-8E69-407B-980D-CC6AC6F9B481}" srcOrd="0" destOrd="0" presId="urn:microsoft.com/office/officeart/2008/layout/CircularPictureCallout"/>
    <dgm:cxn modelId="{80AE7CA2-E8F7-444E-AAAB-A41AA90D35F2}" type="presParOf" srcId="{2EF2D045-74F4-4D9B-90CC-B14FA2B0C45D}" destId="{83AC1CEF-C661-4903-B293-16A8E4C2E8B5}" srcOrd="0" destOrd="0" presId="urn:microsoft.com/office/officeart/2008/layout/CircularPictureCallout"/>
    <dgm:cxn modelId="{7ED84426-A90A-4870-9198-C0FC03B02592}" type="presParOf" srcId="{83AC1CEF-C661-4903-B293-16A8E4C2E8B5}" destId="{AA393892-8335-4B8B-946C-B0C5D486D30B}" srcOrd="0" destOrd="0" presId="urn:microsoft.com/office/officeart/2008/layout/CircularPictureCallout"/>
    <dgm:cxn modelId="{04F9819A-1C2D-4E1C-9A19-E44F5D09F793}" type="presParOf" srcId="{AA393892-8335-4B8B-946C-B0C5D486D30B}" destId="{650F2373-8E69-407B-980D-CC6AC6F9B481}" srcOrd="0" destOrd="0" presId="urn:microsoft.com/office/officeart/2008/layout/CircularPictureCallout"/>
    <dgm:cxn modelId="{C868BDF1-C9AB-4B73-B07D-E73CE8DE2F12}" type="presParOf" srcId="{83AC1CEF-C661-4903-B293-16A8E4C2E8B5}" destId="{1A99ECFB-83B8-4974-8033-8218849089AF}"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2373-8E69-407B-980D-CC6AC6F9B481}">
      <dsp:nvSpPr>
        <dsp:cNvPr id="0" name=""/>
        <dsp:cNvSpPr/>
      </dsp:nvSpPr>
      <dsp:spPr>
        <a:xfrm>
          <a:off x="3492265" y="0"/>
          <a:ext cx="2400300" cy="2400300"/>
        </a:xfrm>
        <a:prstGeom prst="ellipse">
          <a:avLst/>
        </a:prstGeom>
        <a:blipFill>
          <a:blip xmlns:r="http://schemas.openxmlformats.org/officeDocument/2006/relationships" r:embed="rId1"/>
          <a:srcRect/>
          <a:stretch>
            <a:fillRect l="-82000" r="-8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9ECFB-83B8-4974-8033-8218849089AF}">
      <dsp:nvSpPr>
        <dsp:cNvPr id="0" name=""/>
        <dsp:cNvSpPr/>
      </dsp:nvSpPr>
      <dsp:spPr>
        <a:xfrm>
          <a:off x="2403729" y="1274559"/>
          <a:ext cx="1536192" cy="79209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866900">
            <a:lnSpc>
              <a:spcPct val="90000"/>
            </a:lnSpc>
            <a:spcBef>
              <a:spcPct val="0"/>
            </a:spcBef>
            <a:spcAft>
              <a:spcPct val="35000"/>
            </a:spcAft>
          </a:pPr>
          <a:endParaRPr lang="nl-BE" sz="4200" kern="1200" dirty="0"/>
        </a:p>
      </dsp:txBody>
      <dsp:txXfrm>
        <a:off x="2403729" y="1274559"/>
        <a:ext cx="1536192" cy="79209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DEC54FB-3DEE-4FAC-ABF3-3497BF894C79}" type="datetimeFigureOut">
              <a:rPr lang="nl-BE" smtClean="0"/>
              <a:t>18/02/2020</a:t>
            </a:fld>
            <a:endParaRPr lang="nl-BE"/>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47DE89-82E3-47B2-9E1D-DC81A1943844}" type="slidenum">
              <a:rPr lang="nl-BE" smtClean="0"/>
              <a:t>‹nr.›</a:t>
            </a:fld>
            <a:endParaRPr lang="nl-BE"/>
          </a:p>
        </p:txBody>
      </p:sp>
    </p:spTree>
    <p:extLst>
      <p:ext uri="{BB962C8B-B14F-4D97-AF65-F5344CB8AC3E}">
        <p14:creationId xmlns:p14="http://schemas.microsoft.com/office/powerpoint/2010/main" val="123160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3596048-28A2-4EE0-9732-F25F21CAC8D5}" type="datetimeFigureOut">
              <a:rPr lang="nl-BE" smtClean="0"/>
              <a:t>18/02/2020</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17D645D-6E70-42A8-8349-0260A5401A8E}" type="slidenum">
              <a:rPr lang="nl-BE" smtClean="0"/>
              <a:t>‹nr.›</a:t>
            </a:fld>
            <a:endParaRPr lang="nl-BE"/>
          </a:p>
        </p:txBody>
      </p:sp>
    </p:spTree>
    <p:extLst>
      <p:ext uri="{BB962C8B-B14F-4D97-AF65-F5344CB8AC3E}">
        <p14:creationId xmlns:p14="http://schemas.microsoft.com/office/powerpoint/2010/main" val="3722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000" dirty="0" smtClean="0"/>
              <a:t>Bron : Overheid Vlaanderen</a:t>
            </a:r>
          </a:p>
          <a:p>
            <a:endParaRPr lang="nl-BE" sz="1000" dirty="0" smtClean="0"/>
          </a:p>
          <a:p>
            <a:r>
              <a:rPr lang="nl-BE" sz="1000" b="1" dirty="0" smtClean="0">
                <a:sym typeface="Wingdings" panose="05000000000000000000" pitchFamily="2" charset="2"/>
              </a:rPr>
              <a:t> </a:t>
            </a:r>
            <a:r>
              <a:rPr lang="nl-BE" sz="1000" b="1" dirty="0" smtClean="0"/>
              <a:t>Algemene informatie voor het team</a:t>
            </a:r>
          </a:p>
          <a:p>
            <a:pPr fontAlgn="base"/>
            <a:endParaRPr lang="nl-BE" sz="1000" b="0" i="0" u="none" strike="noStrike" kern="1200" dirty="0" smtClean="0">
              <a:solidFill>
                <a:schemeClr val="tx1"/>
              </a:solidFill>
              <a:effectLst/>
              <a:latin typeface="+mn-lt"/>
              <a:ea typeface="+mn-ea"/>
              <a:cs typeface="+mn-cs"/>
            </a:endParaRPr>
          </a:p>
          <a:p>
            <a:pPr fontAlgn="base"/>
            <a:r>
              <a:rPr lang="nl-BE" sz="1000" b="1" i="0" kern="1200" dirty="0" smtClean="0">
                <a:solidFill>
                  <a:schemeClr val="tx1"/>
                </a:solidFill>
                <a:effectLst/>
                <a:latin typeface="+mn-lt"/>
                <a:ea typeface="+mn-ea"/>
                <a:cs typeface="+mn-cs"/>
              </a:rPr>
              <a:t>DE</a:t>
            </a:r>
            <a:r>
              <a:rPr lang="nl-BE" sz="1000" b="1" i="0" kern="1200" baseline="0" dirty="0" smtClean="0">
                <a:solidFill>
                  <a:schemeClr val="tx1"/>
                </a:solidFill>
                <a:effectLst/>
                <a:latin typeface="+mn-lt"/>
                <a:ea typeface="+mn-ea"/>
                <a:cs typeface="+mn-cs"/>
              </a:rPr>
              <a:t> MISSIE</a:t>
            </a:r>
            <a:r>
              <a:rPr lang="nl-BE" sz="1000" b="0" i="0" kern="1200" baseline="0" dirty="0" smtClean="0">
                <a:solidFill>
                  <a:schemeClr val="tx1"/>
                </a:solidFill>
                <a:effectLst/>
                <a:latin typeface="+mn-lt"/>
                <a:ea typeface="+mn-ea"/>
                <a:cs typeface="+mn-cs"/>
              </a:rPr>
              <a:t> </a:t>
            </a:r>
          </a:p>
          <a:p>
            <a:pPr fontAlgn="base"/>
            <a:r>
              <a:rPr lang="nl-BE" sz="1000" b="0" i="0" kern="1200" baseline="0" dirty="0" smtClean="0">
                <a:solidFill>
                  <a:schemeClr val="tx1"/>
                </a:solidFill>
                <a:effectLst/>
                <a:latin typeface="+mn-lt"/>
                <a:ea typeface="+mn-ea"/>
                <a:cs typeface="+mn-cs"/>
              </a:rPr>
              <a:t>- </a:t>
            </a:r>
            <a:r>
              <a:rPr lang="nl-BE" sz="1000" b="0" i="0" kern="1200" dirty="0" smtClean="0">
                <a:solidFill>
                  <a:schemeClr val="tx1"/>
                </a:solidFill>
                <a:effectLst/>
                <a:latin typeface="+mn-lt"/>
                <a:ea typeface="+mn-ea"/>
                <a:cs typeface="+mn-cs"/>
              </a:rPr>
              <a:t>definieert de bestaansgrond van de school. Ze is gebaseerd op gemeenschappelijke, met elkaar gedeelde waarden en normen.</a:t>
            </a:r>
          </a:p>
          <a:p>
            <a:pPr fontAlgn="base"/>
            <a:r>
              <a:rPr lang="nl-BE" sz="1000" b="0" i="0" kern="1200" dirty="0" smtClean="0">
                <a:solidFill>
                  <a:schemeClr val="tx1"/>
                </a:solidFill>
                <a:effectLst/>
                <a:latin typeface="+mn-lt"/>
                <a:ea typeface="+mn-ea"/>
                <a:cs typeface="+mn-cs"/>
              </a:rPr>
              <a:t>- geeft een antwoord op de vraag : Waarom bestaat de</a:t>
            </a:r>
            <a:r>
              <a:rPr lang="nl-BE" sz="1000" b="0" i="0" kern="1200" baseline="0" dirty="0" smtClean="0">
                <a:solidFill>
                  <a:schemeClr val="tx1"/>
                </a:solidFill>
                <a:effectLst/>
                <a:latin typeface="+mn-lt"/>
                <a:ea typeface="+mn-ea"/>
                <a:cs typeface="+mn-cs"/>
              </a:rPr>
              <a:t> school </a:t>
            </a:r>
            <a:r>
              <a:rPr lang="nl-BE" sz="1000" b="0" i="0" kern="1200" dirty="0" smtClean="0">
                <a:solidFill>
                  <a:schemeClr val="tx1"/>
                </a:solidFill>
                <a:effectLst/>
                <a:latin typeface="+mn-lt"/>
                <a:ea typeface="+mn-ea"/>
                <a:cs typeface="+mn-cs"/>
              </a:rPr>
              <a:t>?</a:t>
            </a:r>
          </a:p>
          <a:p>
            <a:pPr marL="0" indent="0" fontAlgn="base">
              <a:buFontTx/>
              <a:buNone/>
            </a:pPr>
            <a:r>
              <a:rPr lang="nl-BE" sz="1000" b="0" i="0" kern="1200" dirty="0" smtClean="0">
                <a:solidFill>
                  <a:schemeClr val="tx1"/>
                </a:solidFill>
                <a:effectLst/>
                <a:latin typeface="+mn-lt"/>
                <a:ea typeface="+mn-ea"/>
                <a:cs typeface="+mn-cs"/>
              </a:rPr>
              <a:t>- geeft aan wat de medewerkers willen betekenen voor elkaar (intern perspectief) en voor de samenleving (extern perspectief). Welke toegevoegde waarde wil de organisatie leveren. De missie is datgene wat een organisatie wil uitdragen naar buiten.</a:t>
            </a:r>
          </a:p>
          <a:p>
            <a:pPr marL="171450" indent="-171450" fontAlgn="base">
              <a:buFontTx/>
              <a:buChar char="-"/>
            </a:pPr>
            <a:r>
              <a:rPr lang="nl-BE" sz="1000" b="0" i="0" kern="1200" dirty="0" smtClean="0">
                <a:solidFill>
                  <a:schemeClr val="tx1"/>
                </a:solidFill>
                <a:effectLst/>
                <a:latin typeface="+mn-lt"/>
                <a:ea typeface="+mn-ea"/>
                <a:cs typeface="+mn-cs"/>
              </a:rPr>
              <a:t>moet aantonen waarin de</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zich onderscheidt van andere scholen.</a:t>
            </a:r>
          </a:p>
          <a:p>
            <a:pPr marL="171450" indent="-171450" fontAlgn="base">
              <a:buFontTx/>
              <a:buChar char="-"/>
            </a:pPr>
            <a:endParaRPr lang="nl-BE" sz="1000" b="0" i="0"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Een aantal </a:t>
            </a:r>
            <a:r>
              <a:rPr lang="nl-BE" sz="1000" b="1" i="0" kern="1200" dirty="0" smtClean="0">
                <a:solidFill>
                  <a:schemeClr val="tx1"/>
                </a:solidFill>
                <a:effectLst/>
                <a:latin typeface="+mn-lt"/>
                <a:ea typeface="+mn-ea"/>
                <a:cs typeface="+mn-cs"/>
              </a:rPr>
              <a:t>kenmerken </a:t>
            </a:r>
            <a:r>
              <a:rPr lang="nl-BE" sz="1000" b="0" i="0" kern="1200" dirty="0" smtClean="0">
                <a:solidFill>
                  <a:schemeClr val="tx1"/>
                </a:solidFill>
                <a:effectLst/>
                <a:latin typeface="+mn-lt"/>
                <a:ea typeface="+mn-ea"/>
                <a:cs typeface="+mn-cs"/>
              </a:rPr>
              <a:t>van een goede missie op een rijtje :</a:t>
            </a:r>
          </a:p>
          <a:p>
            <a:pPr fontAlgn="base"/>
            <a:r>
              <a:rPr lang="nl-BE" sz="1000" b="0" i="0" kern="1200" dirty="0" smtClean="0">
                <a:solidFill>
                  <a:schemeClr val="tx1"/>
                </a:solidFill>
                <a:effectLst/>
                <a:latin typeface="+mn-lt"/>
                <a:ea typeface="+mn-ea"/>
                <a:cs typeface="+mn-cs"/>
              </a:rPr>
              <a:t>- Dwingt tot nadenken over fundamenten: wat is essentieel en richtinggevend?</a:t>
            </a:r>
          </a:p>
          <a:p>
            <a:pPr fontAlgn="base"/>
            <a:r>
              <a:rPr lang="nl-BE" sz="1000" b="0" i="0" kern="1200" dirty="0" smtClean="0">
                <a:solidFill>
                  <a:schemeClr val="tx1"/>
                </a:solidFill>
                <a:effectLst/>
                <a:latin typeface="+mn-lt"/>
                <a:ea typeface="+mn-ea"/>
                <a:cs typeface="+mn-cs"/>
              </a:rPr>
              <a:t>- Geeft identiteit aan de organisatie</a:t>
            </a:r>
          </a:p>
          <a:p>
            <a:pPr fontAlgn="base"/>
            <a:r>
              <a:rPr lang="nl-BE" sz="1000" b="0" i="0" kern="1200" dirty="0" smtClean="0">
                <a:solidFill>
                  <a:schemeClr val="tx1"/>
                </a:solidFill>
                <a:effectLst/>
                <a:latin typeface="+mn-lt"/>
                <a:ea typeface="+mn-ea"/>
                <a:cs typeface="+mn-cs"/>
              </a:rPr>
              <a:t>- Werkt motiverend</a:t>
            </a:r>
          </a:p>
          <a:p>
            <a:pPr fontAlgn="base"/>
            <a:r>
              <a:rPr lang="nl-BE" sz="1000" b="0" i="0" kern="1200" dirty="0" smtClean="0">
                <a:solidFill>
                  <a:schemeClr val="tx1"/>
                </a:solidFill>
                <a:effectLst/>
                <a:latin typeface="+mn-lt"/>
                <a:ea typeface="+mn-ea"/>
                <a:cs typeface="+mn-cs"/>
              </a:rPr>
              <a:t>- Werkt richtinggevend</a:t>
            </a:r>
          </a:p>
          <a:p>
            <a:pPr fontAlgn="base"/>
            <a:r>
              <a:rPr lang="nl-BE" sz="1000" b="0" i="0" kern="1200" dirty="0" smtClean="0">
                <a:solidFill>
                  <a:schemeClr val="tx1"/>
                </a:solidFill>
                <a:effectLst/>
                <a:latin typeface="+mn-lt"/>
                <a:ea typeface="+mn-ea"/>
                <a:cs typeface="+mn-cs"/>
              </a:rPr>
              <a:t>- Helpt te focussen op de kernactiviteiten</a:t>
            </a:r>
          </a:p>
          <a:p>
            <a:pPr fontAlgn="base"/>
            <a:r>
              <a:rPr lang="nl-BE" sz="1000" b="0" i="0" kern="1200" dirty="0" smtClean="0">
                <a:solidFill>
                  <a:schemeClr val="tx1"/>
                </a:solidFill>
                <a:effectLst/>
                <a:latin typeface="+mn-lt"/>
                <a:ea typeface="+mn-ea"/>
                <a:cs typeface="+mn-cs"/>
              </a:rPr>
              <a:t>- Helpt bij externe verantwoording en een gewenste profilering</a:t>
            </a:r>
          </a:p>
          <a:p>
            <a:pPr fontAlgn="base"/>
            <a:r>
              <a:rPr lang="nl-BE" sz="1000" b="0" i="0" kern="1200" dirty="0" smtClean="0">
                <a:solidFill>
                  <a:schemeClr val="tx1"/>
                </a:solidFill>
                <a:effectLst/>
                <a:latin typeface="+mn-lt"/>
                <a:ea typeface="+mn-ea"/>
                <a:cs typeface="+mn-cs"/>
              </a:rPr>
              <a:t>- Is in principe niet tijdsgebonden</a:t>
            </a:r>
          </a:p>
          <a:p>
            <a:pPr fontAlgn="base"/>
            <a:r>
              <a:rPr lang="nl-BE" sz="1000" b="0" i="0" kern="1200" dirty="0" smtClean="0">
                <a:solidFill>
                  <a:schemeClr val="tx1"/>
                </a:solidFill>
                <a:effectLst/>
                <a:latin typeface="+mn-lt"/>
                <a:ea typeface="+mn-ea"/>
                <a:cs typeface="+mn-cs"/>
              </a:rPr>
              <a:t>- Wordt in de overheid vaak opgelegd in een decreet</a:t>
            </a:r>
          </a:p>
          <a:p>
            <a:pPr fontAlgn="base"/>
            <a:r>
              <a:rPr lang="nl-BE" sz="1000" b="0" i="0" kern="1200" dirty="0" smtClean="0">
                <a:solidFill>
                  <a:schemeClr val="tx1"/>
                </a:solidFill>
                <a:effectLst/>
                <a:latin typeface="+mn-lt"/>
                <a:ea typeface="+mn-ea"/>
                <a:cs typeface="+mn-cs"/>
              </a:rPr>
              <a:t>- Duurzaam</a:t>
            </a:r>
          </a:p>
          <a:p>
            <a:pPr fontAlgn="base"/>
            <a:r>
              <a:rPr lang="nl-BE" sz="1000" b="0" i="0" kern="1200" dirty="0" smtClean="0">
                <a:solidFill>
                  <a:schemeClr val="tx1"/>
                </a:solidFill>
                <a:effectLst/>
                <a:latin typeface="+mn-lt"/>
                <a:ea typeface="+mn-ea"/>
                <a:cs typeface="+mn-cs"/>
              </a:rPr>
              <a:t>- Onderscheidend, kenmerkend</a:t>
            </a:r>
          </a:p>
          <a:p>
            <a:pPr fontAlgn="base"/>
            <a:r>
              <a:rPr lang="nl-BE" sz="1000" b="0" i="0" kern="1200" dirty="0" smtClean="0">
                <a:solidFill>
                  <a:schemeClr val="tx1"/>
                </a:solidFill>
                <a:effectLst/>
                <a:latin typeface="+mn-lt"/>
                <a:ea typeface="+mn-ea"/>
                <a:cs typeface="+mn-cs"/>
              </a:rPr>
              <a:t>- Gedragen door de</a:t>
            </a:r>
            <a:r>
              <a:rPr lang="nl-BE" sz="1000" b="0" i="0" kern="1200" baseline="0" dirty="0" smtClean="0">
                <a:solidFill>
                  <a:schemeClr val="tx1"/>
                </a:solidFill>
                <a:effectLst/>
                <a:latin typeface="+mn-lt"/>
                <a:ea typeface="+mn-ea"/>
                <a:cs typeface="+mn-cs"/>
              </a:rPr>
              <a:t> school</a:t>
            </a:r>
            <a:endParaRPr lang="nl-BE" sz="1000" b="0" i="0"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 Duidelijk</a:t>
            </a:r>
          </a:p>
          <a:p>
            <a:endParaRPr lang="nl-BE" sz="1000" dirty="0" smtClean="0"/>
          </a:p>
          <a:p>
            <a:pPr fontAlgn="base"/>
            <a:r>
              <a:rPr lang="nl-BE" sz="1000" b="1" i="0" u="none" strike="noStrike" kern="1200" dirty="0" smtClean="0">
                <a:solidFill>
                  <a:schemeClr val="tx1"/>
                </a:solidFill>
                <a:effectLst/>
                <a:latin typeface="+mn-lt"/>
                <a:ea typeface="+mn-ea"/>
                <a:cs typeface="+mn-cs"/>
              </a:rPr>
              <a:t>DE</a:t>
            </a:r>
            <a:r>
              <a:rPr lang="nl-BE" sz="1000" b="1" i="0" u="none" strike="noStrike" kern="1200" baseline="0" dirty="0" smtClean="0">
                <a:solidFill>
                  <a:schemeClr val="tx1"/>
                </a:solidFill>
                <a:effectLst/>
                <a:latin typeface="+mn-lt"/>
                <a:ea typeface="+mn-ea"/>
                <a:cs typeface="+mn-cs"/>
              </a:rPr>
              <a:t> VISIE</a:t>
            </a:r>
            <a:endParaRPr lang="nl-BE" sz="1000" b="1" i="0" u="none" strike="noStrike"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De visie voor een</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kan omschreven worden als een realistische dagdroom en geeft een antwoord op de vraag: Waar wil de</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naartoe ?</a:t>
            </a:r>
          </a:p>
          <a:p>
            <a:pPr fontAlgn="base"/>
            <a:r>
              <a:rPr lang="nl-BE" sz="1000" b="0" i="0" kern="1200" dirty="0" smtClean="0">
                <a:solidFill>
                  <a:schemeClr val="tx1"/>
                </a:solidFill>
                <a:effectLst/>
                <a:latin typeface="+mn-lt"/>
                <a:ea typeface="+mn-ea"/>
                <a:cs typeface="+mn-cs"/>
              </a:rPr>
              <a:t>De visie drukt uit dat de school de missie in een veranderende omgeving waarmaakt.</a:t>
            </a:r>
          </a:p>
          <a:p>
            <a:pPr fontAlgn="base"/>
            <a:endParaRPr lang="nl-BE" sz="1000" b="0" i="0"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De visie beantwoordt vier vragen:</a:t>
            </a:r>
          </a:p>
          <a:p>
            <a:pPr fontAlgn="base"/>
            <a:r>
              <a:rPr lang="nl-BE" sz="1000" b="0" i="0" kern="1200" dirty="0" smtClean="0">
                <a:solidFill>
                  <a:schemeClr val="tx1"/>
                </a:solidFill>
                <a:effectLst/>
                <a:latin typeface="+mn-lt"/>
                <a:ea typeface="+mn-ea"/>
                <a:cs typeface="+mn-cs"/>
              </a:rPr>
              <a:t>1.</a:t>
            </a:r>
            <a:r>
              <a:rPr lang="nl-BE" sz="1000" b="0" i="0" kern="1200" baseline="0" dirty="0" smtClean="0">
                <a:solidFill>
                  <a:schemeClr val="tx1"/>
                </a:solidFill>
                <a:effectLst/>
                <a:latin typeface="+mn-lt"/>
                <a:ea typeface="+mn-ea"/>
                <a:cs typeface="+mn-cs"/>
              </a:rPr>
              <a:t> </a:t>
            </a:r>
            <a:r>
              <a:rPr lang="nl-BE" sz="1000" b="0" i="0" kern="1200" dirty="0" smtClean="0">
                <a:solidFill>
                  <a:schemeClr val="tx1"/>
                </a:solidFill>
                <a:effectLst/>
                <a:latin typeface="+mn-lt"/>
                <a:ea typeface="+mn-ea"/>
                <a:cs typeface="+mn-cs"/>
              </a:rPr>
              <a:t>De school formuleert wat ze wil bereiken. Wat zijn de</a:t>
            </a:r>
            <a:r>
              <a:rPr lang="nl-BE" sz="1000" b="0" i="0" kern="1200" baseline="0" dirty="0" smtClean="0">
                <a:solidFill>
                  <a:schemeClr val="tx1"/>
                </a:solidFill>
                <a:effectLst/>
                <a:latin typeface="+mn-lt"/>
                <a:ea typeface="+mn-ea"/>
                <a:cs typeface="+mn-cs"/>
              </a:rPr>
              <a:t> </a:t>
            </a:r>
            <a:r>
              <a:rPr lang="nl-BE" sz="1000" b="0" i="0" kern="1200" dirty="0" smtClean="0">
                <a:solidFill>
                  <a:schemeClr val="tx1"/>
                </a:solidFill>
                <a:effectLst/>
                <a:latin typeface="+mn-lt"/>
                <a:ea typeface="+mn-ea"/>
                <a:cs typeface="+mn-cs"/>
              </a:rPr>
              <a:t>idealen van de school ?</a:t>
            </a:r>
          </a:p>
          <a:p>
            <a:pPr fontAlgn="base"/>
            <a:r>
              <a:rPr lang="nl-BE" sz="1000" b="0" i="0" kern="1200" dirty="0" smtClean="0">
                <a:solidFill>
                  <a:schemeClr val="tx1"/>
                </a:solidFill>
                <a:effectLst/>
                <a:latin typeface="+mn-lt"/>
                <a:ea typeface="+mn-ea"/>
                <a:cs typeface="+mn-cs"/>
              </a:rPr>
              <a:t>2.</a:t>
            </a:r>
            <a:r>
              <a:rPr lang="nl-BE" sz="1000" b="0" i="0" kern="1200" baseline="0" dirty="0" smtClean="0">
                <a:solidFill>
                  <a:schemeClr val="tx1"/>
                </a:solidFill>
                <a:effectLst/>
                <a:latin typeface="+mn-lt"/>
                <a:ea typeface="+mn-ea"/>
                <a:cs typeface="+mn-cs"/>
              </a:rPr>
              <a:t> </a:t>
            </a:r>
            <a:r>
              <a:rPr lang="nl-BE" sz="1000" b="0" i="0" kern="1200" dirty="0" smtClean="0">
                <a:solidFill>
                  <a:schemeClr val="tx1"/>
                </a:solidFill>
                <a:effectLst/>
                <a:latin typeface="+mn-lt"/>
                <a:ea typeface="+mn-ea"/>
                <a:cs typeface="+mn-cs"/>
              </a:rPr>
              <a:t>De visie is ambitieus en streeft naar een gewaagd doel : waarheen gaat de</a:t>
            </a:r>
            <a:r>
              <a:rPr lang="nl-BE" sz="1000" b="0" i="0" kern="1200" baseline="0" dirty="0" smtClean="0">
                <a:solidFill>
                  <a:schemeClr val="tx1"/>
                </a:solidFill>
                <a:effectLst/>
                <a:latin typeface="+mn-lt"/>
                <a:ea typeface="+mn-ea"/>
                <a:cs typeface="+mn-cs"/>
              </a:rPr>
              <a:t> school </a:t>
            </a:r>
            <a:r>
              <a:rPr lang="nl-BE" sz="1000" b="0" i="0" kern="1200" dirty="0" smtClean="0">
                <a:solidFill>
                  <a:schemeClr val="tx1"/>
                </a:solidFill>
                <a:effectLst/>
                <a:latin typeface="+mn-lt"/>
                <a:ea typeface="+mn-ea"/>
                <a:cs typeface="+mn-cs"/>
              </a:rPr>
              <a:t>?</a:t>
            </a:r>
          </a:p>
          <a:p>
            <a:pPr fontAlgn="base"/>
            <a:r>
              <a:rPr lang="nl-BE" sz="1000" b="0" i="0" kern="1200" dirty="0" smtClean="0">
                <a:solidFill>
                  <a:schemeClr val="tx1"/>
                </a:solidFill>
                <a:effectLst/>
                <a:latin typeface="+mn-lt"/>
                <a:ea typeface="+mn-ea"/>
                <a:cs typeface="+mn-cs"/>
              </a:rPr>
              <a:t>3. De organisatie toont haar unieke eigenschappen in de visie. Waarin blinkt de</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uit ? Welke kernkwaliteiten zet de</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in ?</a:t>
            </a:r>
          </a:p>
          <a:p>
            <a:pPr fontAlgn="base"/>
            <a:r>
              <a:rPr lang="nl-BE" sz="1000" b="0" i="0" kern="1200" dirty="0" smtClean="0">
                <a:solidFill>
                  <a:schemeClr val="tx1"/>
                </a:solidFill>
                <a:effectLst/>
                <a:latin typeface="+mn-lt"/>
                <a:ea typeface="+mn-ea"/>
                <a:cs typeface="+mn-cs"/>
              </a:rPr>
              <a:t>4. Tot slot kan de visie ook de kernwaarden weergeven: waarvoor staat de</a:t>
            </a:r>
            <a:r>
              <a:rPr lang="nl-BE" sz="1000" b="0" i="0" kern="1200" baseline="0" dirty="0" smtClean="0">
                <a:solidFill>
                  <a:schemeClr val="tx1"/>
                </a:solidFill>
                <a:effectLst/>
                <a:latin typeface="+mn-lt"/>
                <a:ea typeface="+mn-ea"/>
                <a:cs typeface="+mn-cs"/>
              </a:rPr>
              <a:t> school </a:t>
            </a:r>
            <a:r>
              <a:rPr lang="nl-BE" sz="1000" b="0" i="0" kern="1200" dirty="0" smtClean="0">
                <a:solidFill>
                  <a:schemeClr val="tx1"/>
                </a:solidFill>
                <a:effectLst/>
                <a:latin typeface="+mn-lt"/>
                <a:ea typeface="+mn-ea"/>
                <a:cs typeface="+mn-cs"/>
              </a:rPr>
              <a:t>? De visie streeft naar een collectief beeld, gedeeld door alle betrokkenen.</a:t>
            </a:r>
          </a:p>
          <a:p>
            <a:pPr fontAlgn="base"/>
            <a:endParaRPr lang="nl-BE" sz="1000" b="0" i="0"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Een aantal </a:t>
            </a:r>
            <a:r>
              <a:rPr lang="nl-BE" sz="1000" b="1" i="0" kern="1200" dirty="0" smtClean="0">
                <a:solidFill>
                  <a:schemeClr val="tx1"/>
                </a:solidFill>
                <a:effectLst/>
                <a:latin typeface="+mn-lt"/>
                <a:ea typeface="+mn-ea"/>
                <a:cs typeface="+mn-cs"/>
              </a:rPr>
              <a:t>kenmerken</a:t>
            </a:r>
            <a:r>
              <a:rPr lang="nl-BE" sz="1000" b="0" i="0" kern="1200" dirty="0" smtClean="0">
                <a:solidFill>
                  <a:schemeClr val="tx1"/>
                </a:solidFill>
                <a:effectLst/>
                <a:latin typeface="+mn-lt"/>
                <a:ea typeface="+mn-ea"/>
                <a:cs typeface="+mn-cs"/>
              </a:rPr>
              <a:t> van een goede visie</a:t>
            </a:r>
            <a:r>
              <a:rPr lang="nl-BE" sz="1000" b="0" i="0" kern="1200" baseline="0" dirty="0" smtClean="0">
                <a:solidFill>
                  <a:schemeClr val="tx1"/>
                </a:solidFill>
                <a:effectLst/>
                <a:latin typeface="+mn-lt"/>
                <a:ea typeface="+mn-ea"/>
                <a:cs typeface="+mn-cs"/>
              </a:rPr>
              <a:t> :</a:t>
            </a:r>
            <a:endParaRPr lang="nl-BE" sz="1000" b="0" i="0" kern="1200" dirty="0" smtClean="0">
              <a:solidFill>
                <a:schemeClr val="tx1"/>
              </a:solidFill>
              <a:effectLst/>
              <a:latin typeface="+mn-lt"/>
              <a:ea typeface="+mn-ea"/>
              <a:cs typeface="+mn-cs"/>
            </a:endParaRPr>
          </a:p>
          <a:p>
            <a:pPr fontAlgn="base"/>
            <a:r>
              <a:rPr lang="nl-BE" sz="1000" b="0" i="0" kern="1200" dirty="0" smtClean="0">
                <a:solidFill>
                  <a:schemeClr val="tx1"/>
                </a:solidFill>
                <a:effectLst/>
                <a:latin typeface="+mn-lt"/>
                <a:ea typeface="+mn-ea"/>
                <a:cs typeface="+mn-cs"/>
              </a:rPr>
              <a:t>- Relatief stabiel en consistent in de tijd</a:t>
            </a:r>
          </a:p>
          <a:p>
            <a:pPr fontAlgn="base"/>
            <a:r>
              <a:rPr lang="nl-BE" sz="1000" b="0" i="0" kern="1200" dirty="0" smtClean="0">
                <a:solidFill>
                  <a:schemeClr val="tx1"/>
                </a:solidFill>
                <a:effectLst/>
                <a:latin typeface="+mn-lt"/>
                <a:ea typeface="+mn-ea"/>
                <a:cs typeface="+mn-cs"/>
              </a:rPr>
              <a:t>- Biedt inspiratie en houvast bij verandering</a:t>
            </a:r>
          </a:p>
          <a:p>
            <a:pPr fontAlgn="base"/>
            <a:r>
              <a:rPr lang="nl-BE" sz="1000" b="0" i="0" kern="1200" dirty="0" smtClean="0">
                <a:solidFill>
                  <a:schemeClr val="tx1"/>
                </a:solidFill>
                <a:effectLst/>
                <a:latin typeface="+mn-lt"/>
                <a:ea typeface="+mn-ea"/>
                <a:cs typeface="+mn-cs"/>
              </a:rPr>
              <a:t>- Geeft het doel aan en niet de weg hoe de school dat doel gaat bereiken</a:t>
            </a:r>
          </a:p>
          <a:p>
            <a:pPr fontAlgn="base"/>
            <a:r>
              <a:rPr lang="nl-BE" sz="1000" b="0" i="0" kern="1200" dirty="0" smtClean="0">
                <a:solidFill>
                  <a:schemeClr val="tx1"/>
                </a:solidFill>
                <a:effectLst/>
                <a:latin typeface="+mn-lt"/>
                <a:ea typeface="+mn-ea"/>
                <a:cs typeface="+mn-cs"/>
              </a:rPr>
              <a:t>- Containerbegrippen (bijvoorbeeld draagvlak, globalisering) en lege begrippen (</a:t>
            </a:r>
            <a:r>
              <a:rPr lang="nl-BE" sz="1000" b="0" i="0" kern="1200" dirty="0" err="1" smtClean="0">
                <a:solidFill>
                  <a:schemeClr val="tx1"/>
                </a:solidFill>
                <a:effectLst/>
                <a:latin typeface="+mn-lt"/>
                <a:ea typeface="+mn-ea"/>
                <a:cs typeface="+mn-cs"/>
              </a:rPr>
              <a:t>vb</a:t>
            </a:r>
            <a:r>
              <a:rPr lang="nl-BE" sz="1000" b="0" i="0" kern="1200" dirty="0" smtClean="0">
                <a:solidFill>
                  <a:schemeClr val="tx1"/>
                </a:solidFill>
                <a:effectLst/>
                <a:latin typeface="+mn-lt"/>
                <a:ea typeface="+mn-ea"/>
                <a:cs typeface="+mn-cs"/>
              </a:rPr>
              <a:t> optimale, effectieve...) zijn uit den boze. Zeg wat de</a:t>
            </a:r>
            <a:r>
              <a:rPr lang="nl-BE" sz="1000" b="0" i="0" kern="1200" baseline="0" dirty="0" smtClean="0">
                <a:solidFill>
                  <a:schemeClr val="tx1"/>
                </a:solidFill>
                <a:effectLst/>
                <a:latin typeface="+mn-lt"/>
                <a:ea typeface="+mn-ea"/>
                <a:cs typeface="+mn-cs"/>
              </a:rPr>
              <a:t> school</a:t>
            </a:r>
            <a:r>
              <a:rPr lang="nl-BE" sz="1000" b="0" i="0" kern="1200" dirty="0" smtClean="0">
                <a:solidFill>
                  <a:schemeClr val="tx1"/>
                </a:solidFill>
                <a:effectLst/>
                <a:latin typeface="+mn-lt"/>
                <a:ea typeface="+mn-ea"/>
                <a:cs typeface="+mn-cs"/>
              </a:rPr>
              <a:t> bedoelt en maak het concreet.</a:t>
            </a:r>
          </a:p>
          <a:p>
            <a:pPr marL="0" indent="0">
              <a:buFontTx/>
              <a:buNone/>
            </a:pPr>
            <a:endParaRPr lang="nl-BE" sz="1000" i="0" dirty="0" smtClean="0"/>
          </a:p>
          <a:p>
            <a:pPr marL="0" indent="0">
              <a:buFontTx/>
              <a:buNone/>
            </a:pPr>
            <a:endParaRPr lang="nl-BE" sz="1000" i="0" dirty="0" smtClean="0"/>
          </a:p>
          <a:p>
            <a:pPr marL="0" indent="0">
              <a:buFontTx/>
              <a:buNone/>
            </a:pPr>
            <a:r>
              <a:rPr lang="nl-BE" sz="1000" b="1" i="0" dirty="0" smtClean="0"/>
              <a:t>HET OPVOEDINGSPROJECT</a:t>
            </a:r>
            <a:r>
              <a:rPr lang="nl-BE" sz="1000" i="0" dirty="0" smtClean="0"/>
              <a:t> :</a:t>
            </a:r>
          </a:p>
          <a:p>
            <a:pPr marL="0" indent="0">
              <a:buFontTx/>
              <a:buNone/>
            </a:pPr>
            <a:r>
              <a:rPr lang="nl-BE" sz="1000" i="0" dirty="0" smtClean="0"/>
              <a:t>Een opvoedingsproject is</a:t>
            </a:r>
            <a:r>
              <a:rPr lang="nl-BE" sz="1000" i="0" baseline="0" dirty="0" smtClean="0"/>
              <a:t> het kader waarbinnen een school haar missie en visie verwoordt.</a:t>
            </a:r>
            <a:endParaRPr lang="nl-BE" sz="1000" i="0" dirty="0" smtClean="0"/>
          </a:p>
          <a:p>
            <a:pPr marL="0" indent="0">
              <a:buFontTx/>
              <a:buNone/>
            </a:pPr>
            <a:r>
              <a:rPr lang="nl-BE" sz="1000" b="0" i="0" kern="1200" dirty="0" smtClean="0">
                <a:solidFill>
                  <a:schemeClr val="tx1"/>
                </a:solidFill>
                <a:effectLst/>
                <a:latin typeface="+mn-lt"/>
                <a:ea typeface="+mn-ea"/>
                <a:cs typeface="+mn-cs"/>
              </a:rPr>
              <a:t>Binnen dit kader verwoorden onze scholen in hun opvoedingsprojecten hun missie en visie. Het opvoedingsproject is de inspiratiebron die de onderwijsactiviteit aanstuurt, het vertelt de school en haar omgeving waar ze mee bezig is. </a:t>
            </a:r>
          </a:p>
          <a:p>
            <a:pPr marL="0" indent="0">
              <a:buFontTx/>
              <a:buNone/>
            </a:pPr>
            <a:r>
              <a:rPr lang="nl-BE" sz="1000" b="0" i="0" kern="1200" dirty="0" smtClean="0">
                <a:solidFill>
                  <a:schemeClr val="tx1"/>
                </a:solidFill>
                <a:effectLst/>
                <a:latin typeface="+mn-lt"/>
                <a:ea typeface="+mn-ea"/>
                <a:cs typeface="+mn-cs"/>
              </a:rPr>
              <a:t>In het opvoedingsproject leggen we als school onze accenten vast.</a:t>
            </a:r>
            <a:r>
              <a:rPr lang="nl-BE" sz="1000" b="0" i="0" kern="1200" baseline="0" dirty="0" smtClean="0">
                <a:solidFill>
                  <a:schemeClr val="tx1"/>
                </a:solidFill>
                <a:effectLst/>
                <a:latin typeface="+mn-lt"/>
                <a:ea typeface="+mn-ea"/>
                <a:cs typeface="+mn-cs"/>
              </a:rPr>
              <a:t> </a:t>
            </a:r>
          </a:p>
          <a:p>
            <a:pPr marL="171450" indent="-171450">
              <a:buFontTx/>
              <a:buChar char="-"/>
            </a:pPr>
            <a:r>
              <a:rPr lang="nl-BE" sz="1000" b="0" i="0" kern="1200" baseline="0" dirty="0" smtClean="0">
                <a:solidFill>
                  <a:schemeClr val="tx1"/>
                </a:solidFill>
                <a:effectLst/>
                <a:latin typeface="+mn-lt"/>
                <a:ea typeface="+mn-ea"/>
                <a:cs typeface="+mn-cs"/>
              </a:rPr>
              <a:t>Welke doelen streven we na ?</a:t>
            </a:r>
          </a:p>
          <a:p>
            <a:pPr marL="171450" indent="-171450">
              <a:buFontTx/>
              <a:buChar char="-"/>
            </a:pPr>
            <a:r>
              <a:rPr lang="nl-BE" sz="1000" b="0" i="0" kern="1200" baseline="0" dirty="0" smtClean="0">
                <a:solidFill>
                  <a:schemeClr val="tx1"/>
                </a:solidFill>
                <a:effectLst/>
                <a:latin typeface="+mn-lt"/>
                <a:ea typeface="+mn-ea"/>
                <a:cs typeface="+mn-cs"/>
              </a:rPr>
              <a:t>Wat willen we na 9 jaar basisonderwijs gerealiseerd zien bij onze leerlingen ?</a:t>
            </a:r>
            <a:endParaRPr lang="nl-BE" sz="10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a:t>
            </a:fld>
            <a:endParaRPr lang="nl-BE"/>
          </a:p>
        </p:txBody>
      </p:sp>
    </p:spTree>
    <p:extLst>
      <p:ext uri="{BB962C8B-B14F-4D97-AF65-F5344CB8AC3E}">
        <p14:creationId xmlns:p14="http://schemas.microsoft.com/office/powerpoint/2010/main" val="277484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 het voor de kinderen op school duidelijker te maken kozen we ook voor een aantal pictogrammen bij elk item.</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12</a:t>
            </a:fld>
            <a:endParaRPr lang="nl-BE"/>
          </a:p>
        </p:txBody>
      </p:sp>
    </p:spTree>
    <p:extLst>
      <p:ext uri="{BB962C8B-B14F-4D97-AF65-F5344CB8AC3E}">
        <p14:creationId xmlns:p14="http://schemas.microsoft.com/office/powerpoint/2010/main" val="157715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a:t>
            </a:r>
            <a:r>
              <a:rPr lang="nl-BE" baseline="0" dirty="0" smtClean="0"/>
              <a:t> willen ook duidelijk de bezieling met </a:t>
            </a:r>
            <a:r>
              <a:rPr lang="nl-BE" baseline="0" dirty="0" err="1" smtClean="0"/>
              <a:t>Zill</a:t>
            </a:r>
            <a:r>
              <a:rPr lang="nl-BE" baseline="0" dirty="0" smtClean="0"/>
              <a:t> laten zien.</a:t>
            </a:r>
          </a:p>
          <a:p>
            <a:endParaRPr lang="nl-BE" baseline="0" dirty="0" smtClean="0"/>
          </a:p>
          <a:p>
            <a:r>
              <a:rPr lang="nl-BE" baseline="0" dirty="0" smtClean="0"/>
              <a:t>Bij elk item van onze schoolvisie plaatsen we de best bijhorende ontwikkelvelden. </a:t>
            </a:r>
          </a:p>
          <a:p>
            <a:r>
              <a:rPr lang="nl-BE" baseline="0" dirty="0" smtClean="0">
                <a:sym typeface="Wingdings" panose="05000000000000000000" pitchFamily="2" charset="2"/>
              </a:rPr>
              <a:t> </a:t>
            </a:r>
            <a:r>
              <a:rPr lang="nl-BE" baseline="0" dirty="0" smtClean="0"/>
              <a:t>Let op : dit gaat enkel om de ontwikkelvelden die er volgens ons team het best bij passen, en dus is de lijst niet limitatief.</a:t>
            </a:r>
          </a:p>
          <a:p>
            <a:endParaRPr lang="nl-BE" baseline="0" dirty="0" smtClean="0"/>
          </a:p>
          <a:p>
            <a:r>
              <a:rPr lang="nl-BE" baseline="0" dirty="0" smtClean="0"/>
              <a:t>Dit overzicht komt dan ook in elk klaslokaal op school te hangen, zodat de kinderen hiermee vertrouwd geraken, en voor zichzelf een beeld kunnen vormen van hoe </a:t>
            </a:r>
            <a:r>
              <a:rPr lang="nl-BE" b="1" baseline="0" dirty="0" smtClean="0"/>
              <a:t>SAMEN SCHOLEN </a:t>
            </a:r>
            <a:r>
              <a:rPr lang="nl-BE" baseline="0" dirty="0" smtClean="0"/>
              <a:t>er op De Krekel eigenlijk aan toe gaat.</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13</a:t>
            </a:fld>
            <a:endParaRPr lang="nl-BE"/>
          </a:p>
        </p:txBody>
      </p:sp>
    </p:spTree>
    <p:extLst>
      <p:ext uri="{BB962C8B-B14F-4D97-AF65-F5344CB8AC3E}">
        <p14:creationId xmlns:p14="http://schemas.microsoft.com/office/powerpoint/2010/main" val="309033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Tenslotte hebben we de visie van KBRP op onze schoolvisie gelegd, en gezocht naar mogelijke raakpunten.</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14</a:t>
            </a:fld>
            <a:endParaRPr lang="nl-BE"/>
          </a:p>
        </p:txBody>
      </p:sp>
    </p:spTree>
    <p:extLst>
      <p:ext uri="{BB962C8B-B14F-4D97-AF65-F5344CB8AC3E}">
        <p14:creationId xmlns:p14="http://schemas.microsoft.com/office/powerpoint/2010/main" val="247224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Met het</a:t>
            </a:r>
            <a:r>
              <a:rPr lang="nl-BE" baseline="0" dirty="0" smtClean="0"/>
              <a:t> team proberen we de volgende kenmerken van een ‘goede’ missie af te vinken.</a:t>
            </a:r>
          </a:p>
          <a:p>
            <a:endParaRPr lang="nl-BE" baseline="0" dirty="0" smtClean="0"/>
          </a:p>
          <a:p>
            <a:r>
              <a:rPr lang="nl-BE" baseline="0" dirty="0" smtClean="0"/>
              <a:t>1.Gaat het over de essentie van waar we naartoe willen met De Krekel ?</a:t>
            </a:r>
          </a:p>
          <a:p>
            <a:endParaRPr lang="nl-BE" baseline="0" dirty="0" smtClean="0"/>
          </a:p>
          <a:p>
            <a:r>
              <a:rPr lang="nl-BE" baseline="0" dirty="0" smtClean="0"/>
              <a:t>2. Vertelt de missie ons welke school De Krekel wil zijn, hoe mensen ons kunnen herkennen ?</a:t>
            </a:r>
          </a:p>
          <a:p>
            <a:endParaRPr lang="nl-BE" baseline="0" dirty="0" smtClean="0"/>
          </a:p>
          <a:p>
            <a:r>
              <a:rPr lang="nl-BE" baseline="0" dirty="0" smtClean="0"/>
              <a:t>3. Geeft deze missie ons als team de motivatie om dit te verwezenlijken ?</a:t>
            </a:r>
          </a:p>
          <a:p>
            <a:endParaRPr lang="nl-BE" baseline="0" dirty="0" smtClean="0"/>
          </a:p>
          <a:p>
            <a:r>
              <a:rPr lang="nl-BE" baseline="0" dirty="0" smtClean="0"/>
              <a:t>4. Is het duidelijk welke richting we met De Krekel – kinderen uit willen ?</a:t>
            </a:r>
          </a:p>
          <a:p>
            <a:endParaRPr lang="nl-BE" baseline="0" dirty="0" smtClean="0"/>
          </a:p>
          <a:p>
            <a:r>
              <a:rPr lang="nl-BE" baseline="0" dirty="0" smtClean="0"/>
              <a:t>5. Is het duidelijk wat onze hoofdzaken op school zijn ? Kan je die kort opnoemen ?</a:t>
            </a:r>
          </a:p>
          <a:p>
            <a:endParaRPr lang="nl-BE" baseline="0" dirty="0" smtClean="0"/>
          </a:p>
          <a:p>
            <a:r>
              <a:rPr lang="nl-BE" baseline="0" dirty="0" smtClean="0"/>
              <a:t>6. Kunnen we met deze missie vertellen/verantwoorden wie we zijn, en wat we willen ?</a:t>
            </a:r>
          </a:p>
          <a:p>
            <a:endParaRPr lang="nl-BE" baseline="0" dirty="0" smtClean="0"/>
          </a:p>
          <a:p>
            <a:r>
              <a:rPr lang="nl-BE" baseline="0" dirty="0" smtClean="0"/>
              <a:t>7. Voor eeuwig geldig ?</a:t>
            </a:r>
          </a:p>
          <a:p>
            <a:endParaRPr lang="nl-BE" baseline="0" dirty="0" smtClean="0"/>
          </a:p>
          <a:p>
            <a:r>
              <a:rPr lang="nl-BE" baseline="0" dirty="0" smtClean="0"/>
              <a:t>8. Verplicht ?</a:t>
            </a:r>
          </a:p>
          <a:p>
            <a:endParaRPr lang="nl-BE" baseline="0" dirty="0" smtClean="0"/>
          </a:p>
          <a:p>
            <a:r>
              <a:rPr lang="nl-BE" baseline="0" dirty="0" smtClean="0"/>
              <a:t>9. Duurzaam betekent dat we bij de ontwikkeling van de kinderen rekening houden met de noden en behoeften van de huidige generatie, maar ook met die van komende generaties op gebied van welvaart, maatschappij, natuur en samenleven.</a:t>
            </a:r>
          </a:p>
          <a:p>
            <a:endParaRPr lang="nl-BE" baseline="0" dirty="0" smtClean="0"/>
          </a:p>
          <a:p>
            <a:r>
              <a:rPr lang="nl-BE" baseline="0" dirty="0" smtClean="0"/>
              <a:t>10. Staan we als team achter deze missie ? Hebben we die missie voldoende besproken met het team ? Was er een inbreng van de kinderen, van de ouders ? Hoe reageren kinderen en ouders nu op deze missie ?</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15</a:t>
            </a:fld>
            <a:endParaRPr lang="nl-BE"/>
          </a:p>
        </p:txBody>
      </p:sp>
    </p:spTree>
    <p:extLst>
      <p:ext uri="{BB962C8B-B14F-4D97-AF65-F5344CB8AC3E}">
        <p14:creationId xmlns:p14="http://schemas.microsoft.com/office/powerpoint/2010/main" val="192434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Met het</a:t>
            </a:r>
            <a:r>
              <a:rPr lang="nl-BE" baseline="0" dirty="0" smtClean="0"/>
              <a:t> team proberen we de volgende kenmerken van een ‘goede’ visie af te vinken.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aseline="0" dirty="0" smtClean="0"/>
              <a:t>Is deze visie bestand tegen komende veranderingen ? Kan deze visie commentaren en kritiek overleven ? Is deze visie enkel nu actueel, of eerder ‘tijdloos’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l-B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aseline="0" dirty="0" smtClean="0"/>
              <a:t>Kunnen we deze visie als team hanteren bij vernieuwingen die we op school willen integreren ?  Kunnen alle onderwijsvernieuwingen die we op De Krekel een kans willen geven, verantwoorden vanuit deze visie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l-B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aseline="0" dirty="0" smtClean="0"/>
              <a:t>Staan er in deze visie hele concrete didactische stappen beschreven, of stippelen we enkel de hoofddoelen van ons onderwijs op De Krekel uit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l-B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aseline="0" dirty="0" smtClean="0"/>
              <a:t>Is de tekst op deze </a:t>
            </a:r>
            <a:r>
              <a:rPr lang="nl-BE" baseline="0" dirty="0" err="1" smtClean="0"/>
              <a:t>powerpoint</a:t>
            </a:r>
            <a:r>
              <a:rPr lang="nl-BE" baseline="0" dirty="0" smtClean="0"/>
              <a:t> door elke onderwijskundige (team) vlot </a:t>
            </a:r>
            <a:r>
              <a:rPr lang="nl-BE" baseline="0" dirty="0" err="1" smtClean="0"/>
              <a:t>begrijpbaar</a:t>
            </a:r>
            <a:r>
              <a:rPr lang="nl-BE" baseline="0" dirty="0" smtClean="0"/>
              <a:t> ? Kan je als teamlid deze visie aan de hand van de </a:t>
            </a:r>
            <a:r>
              <a:rPr lang="nl-BE" baseline="0" dirty="0" err="1" smtClean="0"/>
              <a:t>mindmap</a:t>
            </a:r>
            <a:r>
              <a:rPr lang="nl-BE" baseline="0" dirty="0" smtClean="0"/>
              <a:t> (zie </a:t>
            </a:r>
            <a:r>
              <a:rPr lang="nl-BE" baseline="0" dirty="0" err="1" smtClean="0"/>
              <a:t>powerpoint</a:t>
            </a:r>
            <a:r>
              <a:rPr lang="nl-BE" baseline="0" dirty="0" smtClean="0"/>
              <a:t>) met eigen woorden toelichten ? </a:t>
            </a:r>
          </a:p>
          <a:p>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16</a:t>
            </a:fld>
            <a:endParaRPr lang="nl-BE"/>
          </a:p>
        </p:txBody>
      </p:sp>
    </p:spTree>
    <p:extLst>
      <p:ext uri="{BB962C8B-B14F-4D97-AF65-F5344CB8AC3E}">
        <p14:creationId xmlns:p14="http://schemas.microsoft.com/office/powerpoint/2010/main" val="325267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Gedurende drie schooljaren werkten we met het team en het kernteam </a:t>
            </a:r>
            <a:r>
              <a:rPr lang="nl-BE" dirty="0" err="1" smtClean="0"/>
              <a:t>Zill</a:t>
            </a:r>
            <a:r>
              <a:rPr lang="nl-BE" dirty="0" smtClean="0"/>
              <a:t> aan het herschrijven van onze schoolvisie.</a:t>
            </a:r>
          </a:p>
          <a:p>
            <a:endParaRPr lang="nl-BE" dirty="0" smtClean="0"/>
          </a:p>
          <a:p>
            <a:r>
              <a:rPr lang="nl-BE" dirty="0" smtClean="0"/>
              <a:t>Er leefde ongenoegen over de huidige tekst van onze schoolvisie :</a:t>
            </a:r>
          </a:p>
          <a:p>
            <a:pPr marL="171450" indent="-171450">
              <a:buFont typeface="Arial" panose="020B0604020202020204" pitchFamily="34" charset="0"/>
              <a:buChar char="•"/>
            </a:pPr>
            <a:r>
              <a:rPr lang="nl-BE" dirty="0" smtClean="0"/>
              <a:t>Te uitgebreid</a:t>
            </a:r>
          </a:p>
          <a:p>
            <a:pPr marL="171450" indent="-171450">
              <a:buFont typeface="Arial" panose="020B0604020202020204" pitchFamily="34" charset="0"/>
              <a:buChar char="•"/>
            </a:pPr>
            <a:r>
              <a:rPr lang="nl-BE" dirty="0" smtClean="0"/>
              <a:t>Te</a:t>
            </a:r>
            <a:r>
              <a:rPr lang="nl-BE" baseline="0" dirty="0" smtClean="0"/>
              <a:t> veel teksten</a:t>
            </a:r>
          </a:p>
          <a:p>
            <a:pPr marL="171450" indent="-171450">
              <a:buFont typeface="Arial" panose="020B0604020202020204" pitchFamily="34" charset="0"/>
              <a:buChar char="•"/>
            </a:pPr>
            <a:r>
              <a:rPr lang="nl-BE" baseline="0" dirty="0" smtClean="0"/>
              <a:t>Te moeilijk om dagelijks toe te passen</a:t>
            </a:r>
          </a:p>
          <a:p>
            <a:pPr marL="171450" indent="-171450">
              <a:buFont typeface="Arial" panose="020B0604020202020204" pitchFamily="34" charset="0"/>
              <a:buChar char="•"/>
            </a:pPr>
            <a:r>
              <a:rPr lang="nl-BE" baseline="0" dirty="0" smtClean="0"/>
              <a:t>Te onoverzichtelijk</a:t>
            </a:r>
          </a:p>
          <a:p>
            <a:pPr marL="171450" indent="-171450">
              <a:buFont typeface="Arial" panose="020B0604020202020204" pitchFamily="34" charset="0"/>
              <a:buChar char="•"/>
            </a:pPr>
            <a:r>
              <a:rPr lang="nl-BE" baseline="0" dirty="0" smtClean="0"/>
              <a:t>Soms te concreet, soms te algemeen</a:t>
            </a:r>
          </a:p>
          <a:p>
            <a:pPr marL="0" indent="0">
              <a:buFont typeface="Arial" panose="020B0604020202020204" pitchFamily="34" charset="0"/>
              <a:buNone/>
            </a:pPr>
            <a:endParaRPr lang="nl-BE" baseline="0" dirty="0" smtClean="0"/>
          </a:p>
          <a:p>
            <a:pPr marL="0" indent="0">
              <a:buFont typeface="Arial" panose="020B0604020202020204" pitchFamily="34" charset="0"/>
              <a:buNone/>
            </a:pPr>
            <a:r>
              <a:rPr lang="nl-BE" baseline="0" dirty="0" smtClean="0"/>
              <a:t>Een nieuwe tekst moest onze school </a:t>
            </a:r>
          </a:p>
          <a:p>
            <a:pPr marL="171450" indent="-171450">
              <a:buFont typeface="Arial" panose="020B0604020202020204" pitchFamily="34" charset="0"/>
              <a:buChar char="•"/>
            </a:pPr>
            <a:r>
              <a:rPr lang="nl-BE" baseline="0" dirty="0" smtClean="0"/>
              <a:t>duidelijk voorstellen in verstaanbare woorden</a:t>
            </a:r>
          </a:p>
          <a:p>
            <a:pPr marL="171450" indent="-171450">
              <a:buFont typeface="Arial" panose="020B0604020202020204" pitchFamily="34" charset="0"/>
              <a:buChar char="•"/>
            </a:pPr>
            <a:r>
              <a:rPr lang="nl-BE" baseline="0" dirty="0" smtClean="0"/>
              <a:t>onderscheiden in het onderwijslandschap</a:t>
            </a:r>
          </a:p>
          <a:p>
            <a:pPr marL="171450" indent="-171450">
              <a:buFont typeface="Arial" panose="020B0604020202020204" pitchFamily="34" charset="0"/>
              <a:buChar char="•"/>
            </a:pPr>
            <a:r>
              <a:rPr lang="nl-BE" baseline="0" dirty="0" smtClean="0"/>
              <a:t>onze volledige schoolwerking kaderen</a:t>
            </a:r>
          </a:p>
          <a:p>
            <a:pPr marL="171450" indent="-171450">
              <a:buFont typeface="Arial" panose="020B0604020202020204" pitchFamily="34" charset="0"/>
              <a:buChar char="•"/>
            </a:pPr>
            <a:r>
              <a:rPr lang="nl-BE" baseline="0" dirty="0" smtClean="0"/>
              <a:t>behoeden voor ‘losse flodders’</a:t>
            </a:r>
          </a:p>
          <a:p>
            <a:pPr marL="0" indent="0">
              <a:buFont typeface="Arial" panose="020B0604020202020204" pitchFamily="34" charset="0"/>
              <a:buNone/>
            </a:pPr>
            <a:endParaRPr lang="nl-BE" baseline="0" dirty="0" smtClean="0"/>
          </a:p>
          <a:p>
            <a:pPr marL="0" indent="0">
              <a:buFont typeface="Arial" panose="020B0604020202020204" pitchFamily="34" charset="0"/>
              <a:buNone/>
            </a:pPr>
            <a:r>
              <a:rPr lang="nl-BE" baseline="0" dirty="0" smtClean="0"/>
              <a:t>De aangepaste schoolvisie is gebaseerd op</a:t>
            </a:r>
          </a:p>
          <a:p>
            <a:pPr marL="171450" indent="-171450">
              <a:buFontTx/>
              <a:buChar char="-"/>
            </a:pPr>
            <a:r>
              <a:rPr lang="nl-BE" baseline="0" dirty="0" smtClean="0"/>
              <a:t>Het OKB : Opdrachten van een Katholieke Basisschool</a:t>
            </a:r>
          </a:p>
          <a:p>
            <a:pPr marL="171450" indent="-171450">
              <a:buFontTx/>
              <a:buChar char="-"/>
            </a:pPr>
            <a:r>
              <a:rPr lang="nl-BE" baseline="0" dirty="0" smtClean="0"/>
              <a:t>De visietekst van scholengemeenschap KBRP</a:t>
            </a:r>
          </a:p>
          <a:p>
            <a:pPr marL="171450" indent="-171450">
              <a:buFontTx/>
              <a:buChar char="-"/>
            </a:pPr>
            <a:r>
              <a:rPr lang="nl-BE" baseline="0" dirty="0" smtClean="0"/>
              <a:t>Het leerplanconcept </a:t>
            </a:r>
            <a:r>
              <a:rPr lang="nl-BE" baseline="0" dirty="0" err="1" smtClean="0"/>
              <a:t>Zill</a:t>
            </a:r>
            <a:endParaRPr lang="nl-BE" baseline="0" dirty="0" smtClean="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2</a:t>
            </a:fld>
            <a:endParaRPr lang="nl-BE"/>
          </a:p>
        </p:txBody>
      </p:sp>
    </p:spTree>
    <p:extLst>
      <p:ext uri="{BB962C8B-B14F-4D97-AF65-F5344CB8AC3E}">
        <p14:creationId xmlns:p14="http://schemas.microsoft.com/office/powerpoint/2010/main" val="279350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Bij de keuze van onze schoolnaam in 19    lieten we ons inspireren door onze geografische ligging.</a:t>
            </a:r>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347100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Daarnaast was ook de fabel van de La Fontaine een tweede inspiratiebron.</a:t>
            </a:r>
          </a:p>
          <a:p>
            <a:endParaRPr lang="nl-BE" baseline="0" dirty="0" smtClean="0"/>
          </a:p>
          <a:p>
            <a:r>
              <a:rPr lang="nl-BE" dirty="0" smtClean="0"/>
              <a:t>Het verhaal vertelt veel over hoe er naar de dingen wordt gekeken. Iets wat niet meteen wat opbrengt, wordt vaak als nutteloos of waardeloos aanzien. </a:t>
            </a:r>
          </a:p>
          <a:p>
            <a:endParaRPr lang="nl-BE" baseline="0" dirty="0" smtClean="0"/>
          </a:p>
          <a:p>
            <a:endParaRPr lang="nl-BE" baseline="0" dirty="0" smtClean="0"/>
          </a:p>
          <a:p>
            <a:pPr algn="ctr"/>
            <a:r>
              <a:rPr lang="nl-BE" dirty="0" smtClean="0"/>
              <a:t>De krekel sjirpte dag en nacht, zo lang het zomer was. </a:t>
            </a:r>
          </a:p>
          <a:p>
            <a:pPr algn="ctr"/>
            <a:r>
              <a:rPr lang="nl-BE" dirty="0" smtClean="0"/>
              <a:t>Wijl buurvrouw mier bedrijvig op en neer kroop door het gras. “Ik vrolijk je wat op,” zei hij.</a:t>
            </a:r>
          </a:p>
          <a:p>
            <a:pPr algn="ctr"/>
            <a:r>
              <a:rPr lang="nl-BE" dirty="0" smtClean="0"/>
              <a:t> “Kom, luister naar mijn lied.” </a:t>
            </a:r>
          </a:p>
          <a:p>
            <a:pPr algn="ctr"/>
            <a:r>
              <a:rPr lang="nl-BE" dirty="0" smtClean="0"/>
              <a:t>Zij schudde nijdig met haar kop: “Een mier die luiert niet!” </a:t>
            </a:r>
          </a:p>
          <a:p>
            <a:pPr algn="ctr"/>
            <a:r>
              <a:rPr lang="nl-BE" dirty="0" smtClean="0"/>
              <a:t>Toen na een tijd de vrieswind kwam, hield de krekel op. </a:t>
            </a:r>
          </a:p>
          <a:p>
            <a:pPr algn="ctr"/>
            <a:r>
              <a:rPr lang="nl-BE" dirty="0" smtClean="0"/>
              <a:t>Geen larfje of geen sprietje meer : droef schudde hij zijn kop. </a:t>
            </a:r>
          </a:p>
          <a:p>
            <a:pPr algn="ctr"/>
            <a:r>
              <a:rPr lang="nl-BE" dirty="0" smtClean="0"/>
              <a:t>Doorkoud en hongerig kroop hij naar ’t warme mierennest. </a:t>
            </a:r>
          </a:p>
          <a:p>
            <a:pPr algn="ctr"/>
            <a:r>
              <a:rPr lang="nl-BE" dirty="0" smtClean="0"/>
              <a:t>“Ach, juffrouw mier, geef alsjeblieft wat eten voor de rest van deze barre winter. </a:t>
            </a:r>
          </a:p>
          <a:p>
            <a:pPr algn="ctr"/>
            <a:r>
              <a:rPr lang="nl-BE" dirty="0" smtClean="0"/>
              <a:t>Ik betaal met rente terug. Nog vóór augustus, krekelwoord en zweren doe ‘k niet vlug!” </a:t>
            </a:r>
          </a:p>
          <a:p>
            <a:pPr algn="ctr"/>
            <a:r>
              <a:rPr lang="nl-BE" dirty="0" smtClean="0"/>
              <a:t>“Je weet dat ik aan niemand leen,” zei buurvrouw mier toen heel gemeen.</a:t>
            </a:r>
          </a:p>
          <a:p>
            <a:pPr algn="ctr"/>
            <a:r>
              <a:rPr lang="nl-BE" dirty="0" smtClean="0"/>
              <a:t> “Wat deed je toen de zon nog straalde,</a:t>
            </a:r>
            <a:r>
              <a:rPr lang="nl-BE" baseline="0" dirty="0" smtClean="0"/>
              <a:t> e</a:t>
            </a:r>
            <a:r>
              <a:rPr lang="nl-BE" dirty="0" smtClean="0"/>
              <a:t>n ik mijn voorraad binnenhaalde?” </a:t>
            </a:r>
          </a:p>
          <a:p>
            <a:pPr algn="ctr"/>
            <a:r>
              <a:rPr lang="nl-BE" dirty="0" smtClean="0"/>
              <a:t>“Ik zong voor jou,” zei zacht de krekel. </a:t>
            </a:r>
          </a:p>
          <a:p>
            <a:pPr algn="ctr"/>
            <a:r>
              <a:rPr lang="nl-BE" dirty="0" smtClean="0"/>
              <a:t>“Daaraan heb ik als mier een hekel! Toen zong je en nu ben je arm. Dus dans nu maar, dan krijg je ’t warm!” </a:t>
            </a:r>
          </a:p>
          <a:p>
            <a:pPr algn="ctr"/>
            <a:r>
              <a:rPr lang="nl-BE" dirty="0" smtClean="0"/>
              <a:t>Wie leeft van kunst gaat door voor gek,</a:t>
            </a:r>
            <a:r>
              <a:rPr lang="nl-BE" baseline="0" dirty="0" smtClean="0"/>
              <a:t> v</a:t>
            </a:r>
            <a:r>
              <a:rPr lang="nl-BE" dirty="0" smtClean="0"/>
              <a:t>aak lijdt hij honger en gebrek.</a:t>
            </a:r>
          </a:p>
          <a:p>
            <a:pPr algn="ctr"/>
            <a:endParaRPr lang="nl-BE" dirty="0" smtClean="0"/>
          </a:p>
          <a:p>
            <a:pPr algn="ctr"/>
            <a:r>
              <a:rPr lang="nl-BE" dirty="0" smtClean="0"/>
              <a:t> Jean de La Fontaine (1621-1695)</a:t>
            </a:r>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solidFill>
                  <a:prstClr val="black"/>
                </a:solidFill>
              </a:rPr>
              <a:pPr/>
              <a:t>4</a:t>
            </a:fld>
            <a:endParaRPr lang="nl-BE">
              <a:solidFill>
                <a:prstClr val="black"/>
              </a:solidFill>
            </a:endParaRPr>
          </a:p>
        </p:txBody>
      </p:sp>
    </p:spTree>
    <p:extLst>
      <p:ext uri="{BB962C8B-B14F-4D97-AF65-F5344CB8AC3E}">
        <p14:creationId xmlns:p14="http://schemas.microsoft.com/office/powerpoint/2010/main" val="141395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Het verhaal vertelt veel over hoe er naar de dingen wordt gekeken.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Iets wat niet meteen wat opbrengt, wordt vaak als nutteloos of waardeloos aanzien. </a:t>
            </a:r>
          </a:p>
          <a:p>
            <a:endParaRPr lang="nl-BE" baseline="0" dirty="0" smtClean="0"/>
          </a:p>
          <a:p>
            <a:r>
              <a:rPr lang="nl-BE" baseline="0" dirty="0" smtClean="0"/>
              <a:t>Welke waarden zetten onze leerlingen van 34 56 in de woordenwolk, als we het hebben over de moraal van het verhaal ?</a:t>
            </a:r>
          </a:p>
          <a:p>
            <a:endParaRPr lang="nl-BE" baseline="0" dirty="0" smtClean="0"/>
          </a:p>
          <a:p>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51552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Een samenscholingsverbod buigen we om tot een KANS TOT SAMEN SCHOLEN , met onze bestaande 5 pijlers van OKB.</a:t>
            </a:r>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165430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Als hoofd-item kiezen we voor : </a:t>
            </a:r>
            <a:r>
              <a:rPr lang="nl-BE" b="1" dirty="0" smtClean="0"/>
              <a:t>SAMEN SCHOLEN. </a:t>
            </a:r>
          </a:p>
          <a:p>
            <a:r>
              <a:rPr lang="nl-BE" dirty="0" smtClean="0"/>
              <a:t>Dit gaat dan over samenkomen, samenleven, zich groeperen, samen sta je sterker, verbondenheid, erbij horen, samen onderwijs volgen.</a:t>
            </a:r>
          </a:p>
          <a:p>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Hierbij nemen</a:t>
            </a:r>
            <a:r>
              <a:rPr lang="nl-BE" baseline="0" dirty="0" smtClean="0"/>
              <a:t> we de quote van Pippi Langkous.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smtClean="0"/>
              <a:t>Zo stellen we dat we</a:t>
            </a:r>
            <a:r>
              <a:rPr lang="nl-BE" sz="1200" kern="1200" dirty="0" smtClean="0">
                <a:solidFill>
                  <a:schemeClr val="tx1"/>
                </a:solidFill>
                <a:effectLst/>
                <a:latin typeface="+mn-lt"/>
                <a:ea typeface="+mn-ea"/>
                <a:cs typeface="+mn-cs"/>
              </a:rPr>
              <a:t> </a:t>
            </a:r>
            <a:r>
              <a:rPr lang="nl-BE" sz="1200" b="0" kern="1200" dirty="0" smtClean="0">
                <a:solidFill>
                  <a:schemeClr val="tx1"/>
                </a:solidFill>
                <a:effectLst/>
                <a:latin typeface="+mn-lt"/>
                <a:ea typeface="+mn-ea"/>
                <a:cs typeface="+mn-cs"/>
              </a:rPr>
              <a:t>graag verder werken </a:t>
            </a:r>
            <a:r>
              <a:rPr lang="nl-BE" sz="1200" kern="1200" dirty="0" smtClean="0">
                <a:solidFill>
                  <a:schemeClr val="tx1"/>
                </a:solidFill>
                <a:effectLst/>
                <a:latin typeface="+mn-lt"/>
                <a:ea typeface="+mn-ea"/>
                <a:cs typeface="+mn-cs"/>
              </a:rPr>
              <a:t>aan het positief gevoel op school, en aan het zelfvertrouwen van onze kinderen.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Dit zijn ook items die in het </a:t>
            </a:r>
            <a:r>
              <a:rPr lang="nl-BE" sz="1200" kern="1200" dirty="0" err="1" smtClean="0">
                <a:solidFill>
                  <a:schemeClr val="tx1"/>
                </a:solidFill>
                <a:effectLst/>
                <a:latin typeface="+mn-lt"/>
                <a:ea typeface="+mn-ea"/>
                <a:cs typeface="+mn-cs"/>
              </a:rPr>
              <a:t>Zill</a:t>
            </a:r>
            <a:r>
              <a:rPr lang="nl-BE" sz="1200" kern="1200" dirty="0" smtClean="0">
                <a:solidFill>
                  <a:schemeClr val="tx1"/>
                </a:solidFill>
                <a:effectLst/>
                <a:latin typeface="+mn-lt"/>
                <a:ea typeface="+mn-ea"/>
                <a:cs typeface="+mn-cs"/>
              </a:rPr>
              <a:t>-leerplan zeker aan bod komen binnen de persoonsgebonden ontwikkeling in de </a:t>
            </a:r>
            <a:r>
              <a:rPr lang="nl-BE" sz="1200" kern="1200" dirty="0" err="1" smtClean="0">
                <a:solidFill>
                  <a:schemeClr val="tx1"/>
                </a:solidFill>
                <a:effectLst/>
                <a:latin typeface="+mn-lt"/>
                <a:ea typeface="+mn-ea"/>
                <a:cs typeface="+mn-cs"/>
              </a:rPr>
              <a:t>binnencirkel</a:t>
            </a:r>
            <a:r>
              <a:rPr lang="nl-BE" sz="1200" kern="1200" dirty="0" smtClean="0">
                <a:solidFill>
                  <a:schemeClr val="tx1"/>
                </a:solidFill>
                <a:effectLst/>
                <a:latin typeface="+mn-lt"/>
                <a:ea typeface="+mn-ea"/>
                <a:cs typeface="+mn-cs"/>
              </a:rPr>
              <a:t>. </a:t>
            </a:r>
          </a:p>
          <a:p>
            <a:endParaRPr lang="nl-BE" dirty="0" smtClean="0"/>
          </a:p>
          <a:p>
            <a:r>
              <a:rPr lang="nl-BE" dirty="0" smtClean="0"/>
              <a:t>Daarnaast kiezen we voor onze </a:t>
            </a:r>
            <a:r>
              <a:rPr lang="nl-BE" b="1" dirty="0" smtClean="0"/>
              <a:t>5 opdrachten </a:t>
            </a:r>
            <a:r>
              <a:rPr lang="nl-BE" b="0" dirty="0" smtClean="0"/>
              <a:t>:</a:t>
            </a:r>
            <a:endParaRPr lang="nl-BE" b="1" dirty="0" smtClean="0"/>
          </a:p>
          <a:p>
            <a:r>
              <a:rPr lang="nl-BE" dirty="0" smtClean="0"/>
              <a:t>1. </a:t>
            </a:r>
            <a:r>
              <a:rPr lang="nl-BE" b="1" dirty="0" smtClean="0"/>
              <a:t>SAMEN</a:t>
            </a:r>
            <a:r>
              <a:rPr lang="nl-BE" b="1" baseline="0" dirty="0" smtClean="0"/>
              <a:t> ONTDEKKEN</a:t>
            </a:r>
            <a:endParaRPr lang="nl-BE" b="1" dirty="0" smtClean="0"/>
          </a:p>
          <a:p>
            <a:r>
              <a:rPr lang="nl-BE" dirty="0" smtClean="0"/>
              <a:t>2. </a:t>
            </a:r>
            <a:r>
              <a:rPr lang="nl-BE" b="1" dirty="0" smtClean="0"/>
              <a:t>SAMEN</a:t>
            </a:r>
            <a:r>
              <a:rPr lang="nl-BE" b="1" baseline="0" dirty="0" smtClean="0"/>
              <a:t> GELOVEN</a:t>
            </a:r>
            <a:endParaRPr lang="nl-BE" b="1" dirty="0" smtClean="0"/>
          </a:p>
          <a:p>
            <a:r>
              <a:rPr lang="nl-BE" dirty="0" smtClean="0"/>
              <a:t>3. </a:t>
            </a:r>
            <a:r>
              <a:rPr lang="nl-BE" b="1" dirty="0" smtClean="0"/>
              <a:t>SAMEN</a:t>
            </a:r>
            <a:r>
              <a:rPr lang="nl-BE" b="1" baseline="0" dirty="0" smtClean="0"/>
              <a:t> AANPAKKEN</a:t>
            </a:r>
            <a:endParaRPr lang="nl-BE" b="1" dirty="0" smtClean="0"/>
          </a:p>
          <a:p>
            <a:r>
              <a:rPr lang="nl-BE" dirty="0" smtClean="0"/>
              <a:t>4.</a:t>
            </a:r>
            <a:r>
              <a:rPr lang="nl-BE" baseline="0" dirty="0" smtClean="0"/>
              <a:t> </a:t>
            </a:r>
            <a:r>
              <a:rPr lang="nl-BE" b="1" dirty="0" smtClean="0"/>
              <a:t>SAMEN</a:t>
            </a:r>
            <a:r>
              <a:rPr lang="nl-BE" b="1" baseline="0" dirty="0" smtClean="0"/>
              <a:t> ZORGEN</a:t>
            </a:r>
            <a:endParaRPr lang="nl-BE" b="1" dirty="0" smtClean="0"/>
          </a:p>
          <a:p>
            <a:r>
              <a:rPr lang="nl-BE" dirty="0" smtClean="0"/>
              <a:t>5. </a:t>
            </a:r>
            <a:r>
              <a:rPr lang="nl-BE" b="1" dirty="0" smtClean="0"/>
              <a:t>SAMEN</a:t>
            </a:r>
            <a:r>
              <a:rPr lang="nl-BE" b="1" baseline="0" dirty="0" smtClean="0"/>
              <a:t> ZOEKEN</a:t>
            </a:r>
            <a:endParaRPr lang="nl-BE" b="1" dirty="0" smtClean="0"/>
          </a:p>
          <a:p>
            <a:endParaRPr lang="nl-BE" dirty="0" smtClean="0"/>
          </a:p>
          <a:p>
            <a:r>
              <a:rPr lang="nl-BE" dirty="0" smtClean="0"/>
              <a:t>De </a:t>
            </a:r>
            <a:r>
              <a:rPr lang="nl-BE" dirty="0" err="1" smtClean="0"/>
              <a:t>powerpoint</a:t>
            </a:r>
            <a:r>
              <a:rPr lang="nl-BE" dirty="0" smtClean="0"/>
              <a:t> wordt </a:t>
            </a:r>
            <a:r>
              <a:rPr lang="nl-BE" u="sng" dirty="0" smtClean="0"/>
              <a:t>stapsgewijs</a:t>
            </a:r>
            <a:r>
              <a:rPr lang="nl-BE" dirty="0" smtClean="0"/>
              <a:t> opgebouwd : </a:t>
            </a:r>
          </a:p>
          <a:p>
            <a:r>
              <a:rPr lang="nl-BE" dirty="0" smtClean="0"/>
              <a:t>Sommige slides zijn bedoeld voor team,</a:t>
            </a:r>
            <a:r>
              <a:rPr lang="nl-BE" baseline="0" dirty="0" smtClean="0"/>
              <a:t> ouders en externen. </a:t>
            </a:r>
          </a:p>
          <a:p>
            <a:r>
              <a:rPr lang="nl-BE" baseline="0" dirty="0" smtClean="0"/>
              <a:t>Andere slides zijn bedoeld voor de kinderen.</a:t>
            </a:r>
          </a:p>
          <a:p>
            <a:endParaRPr lang="nl-BE" dirty="0" smtClean="0"/>
          </a:p>
          <a:p>
            <a:r>
              <a:rPr lang="nl-BE" b="1" dirty="0" smtClean="0"/>
              <a:t>de 5 opdrachten op De Krekel </a:t>
            </a:r>
            <a:r>
              <a:rPr lang="nl-BE" b="1" dirty="0" smtClean="0">
                <a:sym typeface="Wingdings" panose="05000000000000000000" pitchFamily="2" charset="2"/>
              </a:rPr>
              <a:t> de 5 opdrachten in het OKB  kernwoorden bij het OKB  5 pictogrammen voor de kinderen  de link met ZILL voor de kinderen  de link met de visie</a:t>
            </a:r>
            <a:r>
              <a:rPr lang="nl-BE" b="1" baseline="0" dirty="0" smtClean="0">
                <a:sym typeface="Wingdings" panose="05000000000000000000" pitchFamily="2" charset="2"/>
              </a:rPr>
              <a:t> van KBRP</a:t>
            </a:r>
            <a:endParaRPr lang="nl-BE" b="1"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9</a:t>
            </a:fld>
            <a:endParaRPr lang="nl-BE"/>
          </a:p>
        </p:txBody>
      </p:sp>
    </p:spTree>
    <p:extLst>
      <p:ext uri="{BB962C8B-B14F-4D97-AF65-F5344CB8AC3E}">
        <p14:creationId xmlns:p14="http://schemas.microsoft.com/office/powerpoint/2010/main" val="66864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Elk onderdeel van onze schoolvisie is net als vroeger gelinkt aan een opdracht van de katholieke basisschool.</a:t>
            </a:r>
          </a:p>
          <a:p>
            <a:r>
              <a:rPr lang="nl-BE" baseline="0" dirty="0" smtClean="0"/>
              <a:t>We hebben enkel de naam ervan ingekort, en uniformer gemaakt.</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10</a:t>
            </a:fld>
            <a:endParaRPr lang="nl-BE"/>
          </a:p>
        </p:txBody>
      </p:sp>
    </p:spTree>
    <p:extLst>
      <p:ext uri="{BB962C8B-B14F-4D97-AF65-F5344CB8AC3E}">
        <p14:creationId xmlns:p14="http://schemas.microsoft.com/office/powerpoint/2010/main" val="357020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Binnen elke opdracht van de katholieke basisschool blijven een aantal kernwoorden</a:t>
            </a:r>
            <a:r>
              <a:rPr lang="nl-BE" baseline="0" dirty="0" smtClean="0"/>
              <a:t> bij het OKB</a:t>
            </a:r>
            <a:r>
              <a:rPr lang="nl-BE" dirty="0" smtClean="0"/>
              <a:t> zéér belangrijk op De Krekel,</a:t>
            </a:r>
            <a:endParaRPr lang="nl-BE" dirty="0"/>
          </a:p>
        </p:txBody>
      </p:sp>
      <p:sp>
        <p:nvSpPr>
          <p:cNvPr id="4" name="Tijdelijke aanduiding voor dianummer 3"/>
          <p:cNvSpPr>
            <a:spLocks noGrp="1"/>
          </p:cNvSpPr>
          <p:nvPr>
            <p:ph type="sldNum" sz="quarter" idx="10"/>
          </p:nvPr>
        </p:nvSpPr>
        <p:spPr/>
        <p:txBody>
          <a:bodyPr/>
          <a:lstStyle/>
          <a:p>
            <a:fld id="{C17D645D-6E70-42A8-8349-0260A5401A8E}" type="slidenum">
              <a:rPr lang="nl-BE" smtClean="0"/>
              <a:t>11</a:t>
            </a:fld>
            <a:endParaRPr lang="nl-BE"/>
          </a:p>
        </p:txBody>
      </p:sp>
    </p:spTree>
    <p:extLst>
      <p:ext uri="{BB962C8B-B14F-4D97-AF65-F5344CB8AC3E}">
        <p14:creationId xmlns:p14="http://schemas.microsoft.com/office/powerpoint/2010/main" val="44313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AC3A4E1-2F98-4AF9-8B11-B4CBE54958A4}" type="datetimeFigureOut">
              <a:rPr lang="nl-BE" smtClean="0"/>
              <a:t>18/02/2020</a:t>
            </a:fld>
            <a:endParaRPr lang="nl-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606759E-C1E9-45BE-AF44-55B1D0A9C8A0}" type="slidenum">
              <a:rPr lang="nl-BE" smtClean="0"/>
              <a:t>‹nr.›</a:t>
            </a:fld>
            <a:endParaRPr lang="nl-B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0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C3A4E1-2F98-4AF9-8B11-B4CBE54958A4}" type="datetimeFigureOut">
              <a:rPr lang="nl-BE" smtClean="0"/>
              <a:t>18/02/2020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25462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C3A4E1-2F98-4AF9-8B11-B4CBE54958A4}" type="datetimeFigureOut">
              <a:rPr lang="nl-BE" smtClean="0"/>
              <a:t>18/02/2020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194333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C3A4E1-2F98-4AF9-8B11-B4CBE54958A4}" type="datetimeFigureOut">
              <a:rPr lang="nl-BE" smtClean="0"/>
              <a:t>18/02/2020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73598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AC3A4E1-2F98-4AF9-8B11-B4CBE54958A4}" type="datetimeFigureOut">
              <a:rPr lang="nl-BE" smtClean="0"/>
              <a:t>18/02/2020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6759E-C1E9-45BE-AF44-55B1D0A9C8A0}" type="slidenum">
              <a:rPr lang="nl-BE" smtClean="0"/>
              <a:t>‹nr.›</a:t>
            </a:fld>
            <a:endParaRPr lang="nl-B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6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AC3A4E1-2F98-4AF9-8B11-B4CBE54958A4}" type="datetimeFigureOut">
              <a:rPr lang="nl-BE" smtClean="0"/>
              <a:t>18/02/2020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272175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AC3A4E1-2F98-4AF9-8B11-B4CBE54958A4}" type="datetimeFigureOut">
              <a:rPr lang="nl-BE" smtClean="0"/>
              <a:t>18/02/2020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58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AC3A4E1-2F98-4AF9-8B11-B4CBE54958A4}" type="datetimeFigureOut">
              <a:rPr lang="nl-BE" smtClean="0"/>
              <a:t>18/02/2020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253390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3A4E1-2F98-4AF9-8B11-B4CBE54958A4}" type="datetimeFigureOut">
              <a:rPr lang="nl-BE" smtClean="0"/>
              <a:t>18/02/2020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412213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AC3A4E1-2F98-4AF9-8B11-B4CBE54958A4}" type="datetimeFigureOut">
              <a:rPr lang="nl-BE" smtClean="0"/>
              <a:t>18/02/2020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156043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AC3A4E1-2F98-4AF9-8B11-B4CBE54958A4}" type="datetimeFigureOut">
              <a:rPr lang="nl-BE" smtClean="0"/>
              <a:t>18/02/2020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6759E-C1E9-45BE-AF44-55B1D0A9C8A0}" type="slidenum">
              <a:rPr lang="nl-BE" smtClean="0"/>
              <a:t>‹nr.›</a:t>
            </a:fld>
            <a:endParaRPr lang="nl-BE"/>
          </a:p>
        </p:txBody>
      </p:sp>
    </p:spTree>
    <p:extLst>
      <p:ext uri="{BB962C8B-B14F-4D97-AF65-F5344CB8AC3E}">
        <p14:creationId xmlns:p14="http://schemas.microsoft.com/office/powerpoint/2010/main" val="268679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AC3A4E1-2F98-4AF9-8B11-B4CBE54958A4}" type="datetimeFigureOut">
              <a:rPr lang="nl-BE" smtClean="0"/>
              <a:t>18/02/2020</a:t>
            </a:fld>
            <a:endParaRPr lang="nl-B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B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06759E-C1E9-45BE-AF44-55B1D0A9C8A0}" type="slidenum">
              <a:rPr lang="nl-BE" smtClean="0"/>
              <a:t>‹nr.›</a:t>
            </a:fld>
            <a:endParaRPr lang="nl-BE"/>
          </a:p>
        </p:txBody>
      </p:sp>
    </p:spTree>
    <p:extLst>
      <p:ext uri="{BB962C8B-B14F-4D97-AF65-F5344CB8AC3E}">
        <p14:creationId xmlns:p14="http://schemas.microsoft.com/office/powerpoint/2010/main" val="40669250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document/d/1tnOcK1fhXF3yzq9I3il5b5PHxLmyXYyXaXC2V21lG2g/edit?usp=sharing" TargetMode="External"/><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docs.google.com/document/d/1tnOcK1fhXF3yzq9I3il5b5PHxLmyXYyXaXC2V21lG2g/edit?usp=sharing" TargetMode="Externa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docs.google.com/document/d/1tnOcK1fhXF3yzq9I3il5b5PHxLmyXYyXaXC2V21lG2g/edit?usp=sharing" TargetMode="External"/><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2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BE" sz="11700" dirty="0" smtClean="0"/>
              <a:t>VBS DE KREKEL</a:t>
            </a:r>
            <a:r>
              <a:rPr lang="nl-BE" sz="9600" dirty="0" smtClean="0"/>
              <a:t/>
            </a:r>
            <a:br>
              <a:rPr lang="nl-BE" sz="9600" dirty="0" smtClean="0"/>
            </a:br>
            <a:r>
              <a:rPr lang="nl-BE" sz="6600" dirty="0" smtClean="0"/>
              <a:t>ROESBRUGGE</a:t>
            </a:r>
            <a:endParaRPr lang="nl-BE" sz="6600" dirty="0"/>
          </a:p>
        </p:txBody>
      </p:sp>
      <p:sp>
        <p:nvSpPr>
          <p:cNvPr id="3" name="Ondertitel 2"/>
          <p:cNvSpPr>
            <a:spLocks noGrp="1"/>
          </p:cNvSpPr>
          <p:nvPr>
            <p:ph type="subTitle" idx="1"/>
          </p:nvPr>
        </p:nvSpPr>
        <p:spPr>
          <a:xfrm>
            <a:off x="1709530" y="3869634"/>
            <a:ext cx="8767860" cy="2242408"/>
          </a:xfrm>
        </p:spPr>
        <p:txBody>
          <a:bodyPr>
            <a:normAutofit lnSpcReduction="10000"/>
          </a:bodyPr>
          <a:lstStyle/>
          <a:p>
            <a:endParaRPr lang="nl-BE" dirty="0"/>
          </a:p>
          <a:p>
            <a:r>
              <a:rPr lang="nl-BE" sz="3200" b="1" dirty="0" smtClean="0"/>
              <a:t>ONZE MISSIE EN VISIE</a:t>
            </a:r>
          </a:p>
          <a:p>
            <a:r>
              <a:rPr lang="nl-BE" sz="3200" b="1" dirty="0" smtClean="0"/>
              <a:t>IN ONS OPVOEDINGSPROJECT</a:t>
            </a:r>
          </a:p>
          <a:p>
            <a:r>
              <a:rPr lang="nl-BE" sz="3200" b="1" dirty="0" smtClean="0"/>
              <a:t>2019 - 2020</a:t>
            </a:r>
            <a:endParaRPr lang="nl-BE" sz="3200" b="1"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 y="3944139"/>
            <a:ext cx="1574352" cy="2472225"/>
          </a:xfrm>
          <a:prstGeom prst="rect">
            <a:avLst/>
          </a:prstGeom>
        </p:spPr>
      </p:pic>
      <p:pic>
        <p:nvPicPr>
          <p:cNvPr id="3074" name="Picture 2" descr="Afbeeldingsresultaat voor kb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29" y="4662964"/>
            <a:ext cx="2441321" cy="175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3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71460"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3"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890" y="2535611"/>
            <a:ext cx="521293" cy="818593"/>
          </a:xfrm>
          <a:prstGeom prst="rect">
            <a:avLst/>
          </a:prstGeom>
        </p:spPr>
      </p:pic>
      <p:sp>
        <p:nvSpPr>
          <p:cNvPr id="7" name="Tekstvak 6"/>
          <p:cNvSpPr txBox="1"/>
          <p:nvPr/>
        </p:nvSpPr>
        <p:spPr>
          <a:xfrm>
            <a:off x="1283592" y="3729738"/>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1143000" y="1069848"/>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7399616" y="415199"/>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8993866" y="2577794"/>
            <a:ext cx="132921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7749338" y="4360441"/>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sp>
        <p:nvSpPr>
          <p:cNvPr id="3" name="Tekstvak 2"/>
          <p:cNvSpPr txBox="1"/>
          <p:nvPr/>
        </p:nvSpPr>
        <p:spPr>
          <a:xfrm>
            <a:off x="1405634" y="2076627"/>
            <a:ext cx="2393989"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BE" sz="1500" dirty="0" smtClean="0"/>
              <a:t>OKB Opdracht 2</a:t>
            </a:r>
          </a:p>
          <a:p>
            <a:r>
              <a:rPr lang="nl-BE" sz="1500" dirty="0" smtClean="0"/>
              <a:t>Werken aan een degelijk en </a:t>
            </a:r>
          </a:p>
          <a:p>
            <a:r>
              <a:rPr lang="nl-BE" sz="1500" dirty="0"/>
              <a:t>s</a:t>
            </a:r>
            <a:r>
              <a:rPr lang="nl-BE" sz="1500" dirty="0" smtClean="0"/>
              <a:t>amenhangend onderwijs-</a:t>
            </a:r>
          </a:p>
          <a:p>
            <a:r>
              <a:rPr lang="nl-BE" sz="1500" dirty="0" smtClean="0"/>
              <a:t>inhoudelijk aanbod</a:t>
            </a:r>
            <a:endParaRPr lang="nl-BE" sz="1500" dirty="0"/>
          </a:p>
        </p:txBody>
      </p:sp>
      <p:sp>
        <p:nvSpPr>
          <p:cNvPr id="6" name="Tekstvak 5"/>
          <p:cNvSpPr txBox="1"/>
          <p:nvPr/>
        </p:nvSpPr>
        <p:spPr>
          <a:xfrm>
            <a:off x="716216" y="4775939"/>
            <a:ext cx="2355517" cy="7848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BE" sz="1500" dirty="0" smtClean="0"/>
              <a:t>OKB Opdracht 1</a:t>
            </a:r>
          </a:p>
          <a:p>
            <a:r>
              <a:rPr lang="nl-BE" sz="1500" dirty="0" smtClean="0"/>
              <a:t>Werken aan de schooleigen</a:t>
            </a:r>
          </a:p>
          <a:p>
            <a:r>
              <a:rPr lang="nl-BE" sz="1500" dirty="0"/>
              <a:t>c</a:t>
            </a:r>
            <a:r>
              <a:rPr lang="nl-BE" sz="1500" dirty="0" smtClean="0"/>
              <a:t>hristelijke identiteit</a:t>
            </a:r>
            <a:endParaRPr lang="nl-BE" sz="1500" dirty="0"/>
          </a:p>
        </p:txBody>
      </p:sp>
      <p:sp>
        <p:nvSpPr>
          <p:cNvPr id="9" name="Tekstvak 8"/>
          <p:cNvSpPr txBox="1"/>
          <p:nvPr/>
        </p:nvSpPr>
        <p:spPr>
          <a:xfrm>
            <a:off x="7926331" y="1300680"/>
            <a:ext cx="2916568"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BE" sz="1500" dirty="0" smtClean="0"/>
              <a:t>OKB Opdracht 3</a:t>
            </a:r>
          </a:p>
          <a:p>
            <a:r>
              <a:rPr lang="nl-BE" sz="1500" dirty="0" smtClean="0"/>
              <a:t>Werken aan een sterk opvoedings-</a:t>
            </a:r>
          </a:p>
          <a:p>
            <a:r>
              <a:rPr lang="nl-BE" sz="1500" dirty="0" smtClean="0"/>
              <a:t>klimaat en een doeltreffende</a:t>
            </a:r>
          </a:p>
          <a:p>
            <a:r>
              <a:rPr lang="nl-BE" sz="1500" dirty="0"/>
              <a:t>d</a:t>
            </a:r>
            <a:r>
              <a:rPr lang="nl-BE" sz="1500" dirty="0" smtClean="0"/>
              <a:t>idactische aanpak</a:t>
            </a:r>
            <a:endParaRPr lang="nl-BE" sz="1500" dirty="0"/>
          </a:p>
        </p:txBody>
      </p:sp>
      <p:sp>
        <p:nvSpPr>
          <p:cNvPr id="13" name="Tekstvak 12"/>
          <p:cNvSpPr txBox="1"/>
          <p:nvPr/>
        </p:nvSpPr>
        <p:spPr>
          <a:xfrm>
            <a:off x="9385359" y="3545072"/>
            <a:ext cx="2171172"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BE" sz="1500" dirty="0" smtClean="0"/>
              <a:t>OKB Opdracht 5</a:t>
            </a:r>
          </a:p>
          <a:p>
            <a:r>
              <a:rPr lang="nl-BE" sz="1500" dirty="0" smtClean="0"/>
              <a:t>Werken aan de school als</a:t>
            </a:r>
          </a:p>
          <a:p>
            <a:r>
              <a:rPr lang="nl-BE" sz="1500" dirty="0"/>
              <a:t>g</a:t>
            </a:r>
            <a:r>
              <a:rPr lang="nl-BE" sz="1500" dirty="0" smtClean="0"/>
              <a:t>emeenschap en als </a:t>
            </a:r>
          </a:p>
          <a:p>
            <a:r>
              <a:rPr lang="nl-BE" sz="1500" dirty="0" smtClean="0"/>
              <a:t>organisatie</a:t>
            </a:r>
            <a:endParaRPr lang="nl-BE" sz="1500" dirty="0"/>
          </a:p>
        </p:txBody>
      </p:sp>
      <p:sp>
        <p:nvSpPr>
          <p:cNvPr id="14" name="Tekstvak 13"/>
          <p:cNvSpPr txBox="1"/>
          <p:nvPr/>
        </p:nvSpPr>
        <p:spPr>
          <a:xfrm>
            <a:off x="8207658" y="5281632"/>
            <a:ext cx="2353914"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BE" sz="1500" dirty="0" smtClean="0"/>
              <a:t>OKB Opdracht 4 </a:t>
            </a:r>
          </a:p>
          <a:p>
            <a:r>
              <a:rPr lang="nl-BE" sz="1500" dirty="0" smtClean="0"/>
              <a:t>Werken aan de ontplooiing </a:t>
            </a:r>
          </a:p>
          <a:p>
            <a:r>
              <a:rPr lang="nl-BE" sz="1500" dirty="0" smtClean="0"/>
              <a:t>van elk kind, </a:t>
            </a:r>
          </a:p>
          <a:p>
            <a:r>
              <a:rPr lang="nl-BE" sz="1500" dirty="0" smtClean="0"/>
              <a:t>vanuit een brede zorg</a:t>
            </a:r>
            <a:endParaRPr lang="nl-BE" sz="1500" dirty="0"/>
          </a:p>
        </p:txBody>
      </p:sp>
      <p:cxnSp>
        <p:nvCxnSpPr>
          <p:cNvPr id="16" name="Rechte verbindingslijn met pijl 15"/>
          <p:cNvCxnSpPr/>
          <p:nvPr/>
        </p:nvCxnSpPr>
        <p:spPr>
          <a:xfrm flipH="1" flipV="1">
            <a:off x="3441843" y="1582220"/>
            <a:ext cx="1746606" cy="31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5897366" y="1069848"/>
            <a:ext cx="1376737" cy="1006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3071734" y="3215811"/>
            <a:ext cx="1520814" cy="1017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a:off x="7674796" y="2928135"/>
            <a:ext cx="1140431" cy="10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7058346" y="3821085"/>
            <a:ext cx="1037690" cy="41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71460"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3"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890" y="2535611"/>
            <a:ext cx="521293" cy="818593"/>
          </a:xfrm>
          <a:prstGeom prst="rect">
            <a:avLst/>
          </a:prstGeom>
        </p:spPr>
      </p:pic>
      <p:sp>
        <p:nvSpPr>
          <p:cNvPr id="7" name="Tekstvak 6"/>
          <p:cNvSpPr txBox="1"/>
          <p:nvPr/>
        </p:nvSpPr>
        <p:spPr>
          <a:xfrm>
            <a:off x="1143000" y="3729738"/>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1143000" y="1069848"/>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6717660" y="389173"/>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7788440" y="3027632"/>
            <a:ext cx="132921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7284841" y="4422235"/>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sp>
        <p:nvSpPr>
          <p:cNvPr id="3" name="Tekstvak 2"/>
          <p:cNvSpPr txBox="1"/>
          <p:nvPr/>
        </p:nvSpPr>
        <p:spPr>
          <a:xfrm>
            <a:off x="539496" y="4732073"/>
            <a:ext cx="2987741" cy="124649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BE" sz="1500" dirty="0" smtClean="0"/>
              <a:t>Eigentijds christelijk geloven</a:t>
            </a:r>
          </a:p>
          <a:p>
            <a:r>
              <a:rPr lang="nl-BE" sz="1500" dirty="0" smtClean="0"/>
              <a:t>Katholieke dialoogschool</a:t>
            </a:r>
          </a:p>
          <a:p>
            <a:r>
              <a:rPr lang="nl-BE" sz="1500" dirty="0" smtClean="0"/>
              <a:t>Verbondenheid</a:t>
            </a:r>
          </a:p>
          <a:p>
            <a:r>
              <a:rPr lang="nl-BE" sz="1500" dirty="0" smtClean="0"/>
              <a:t>Unieke leerlingen</a:t>
            </a:r>
          </a:p>
          <a:p>
            <a:r>
              <a:rPr lang="nl-BE" sz="1500" dirty="0" smtClean="0"/>
              <a:t>Specifieke talenten en beperkingen</a:t>
            </a:r>
          </a:p>
        </p:txBody>
      </p:sp>
      <p:sp>
        <p:nvSpPr>
          <p:cNvPr id="6" name="Tekstvak 5"/>
          <p:cNvSpPr txBox="1"/>
          <p:nvPr/>
        </p:nvSpPr>
        <p:spPr>
          <a:xfrm>
            <a:off x="926113" y="1983909"/>
            <a:ext cx="2895344" cy="124649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BE" sz="1500" dirty="0" smtClean="0"/>
              <a:t>Harmonische ontplooiing</a:t>
            </a:r>
          </a:p>
          <a:p>
            <a:r>
              <a:rPr lang="nl-BE" sz="1500" dirty="0" smtClean="0"/>
              <a:t>Horizontale / verticale samenhang</a:t>
            </a:r>
          </a:p>
          <a:p>
            <a:r>
              <a:rPr lang="nl-BE" sz="1500" dirty="0" smtClean="0"/>
              <a:t>Volle inzet van talenten</a:t>
            </a:r>
          </a:p>
          <a:p>
            <a:r>
              <a:rPr lang="nl-BE" sz="1500" dirty="0" smtClean="0"/>
              <a:t>Zelfredzaamheid </a:t>
            </a:r>
          </a:p>
          <a:p>
            <a:r>
              <a:rPr lang="nl-BE" sz="1500" dirty="0" smtClean="0"/>
              <a:t>Welzijn </a:t>
            </a:r>
            <a:endParaRPr lang="nl-BE" sz="1500" dirty="0"/>
          </a:p>
        </p:txBody>
      </p:sp>
      <p:sp>
        <p:nvSpPr>
          <p:cNvPr id="9" name="Tekstvak 8"/>
          <p:cNvSpPr txBox="1"/>
          <p:nvPr/>
        </p:nvSpPr>
        <p:spPr>
          <a:xfrm>
            <a:off x="8741664" y="275749"/>
            <a:ext cx="2367251" cy="240065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BE" sz="1500" dirty="0" smtClean="0"/>
              <a:t>De leerkracht doet ertoe</a:t>
            </a:r>
          </a:p>
          <a:p>
            <a:r>
              <a:rPr lang="nl-BE" sz="1500" dirty="0"/>
              <a:t>D</a:t>
            </a:r>
            <a:r>
              <a:rPr lang="nl-BE" sz="1500" dirty="0" smtClean="0"/>
              <a:t>idactiek</a:t>
            </a:r>
          </a:p>
          <a:p>
            <a:r>
              <a:rPr lang="nl-BE" sz="1500" dirty="0" smtClean="0"/>
              <a:t>Ervaringskansen</a:t>
            </a:r>
          </a:p>
          <a:p>
            <a:r>
              <a:rPr lang="nl-BE" sz="1500" dirty="0" smtClean="0"/>
              <a:t>Betekenisvol leren</a:t>
            </a:r>
          </a:p>
          <a:p>
            <a:r>
              <a:rPr lang="nl-BE" sz="1500" dirty="0" smtClean="0"/>
              <a:t>Het eigen leerproces</a:t>
            </a:r>
          </a:p>
          <a:p>
            <a:r>
              <a:rPr lang="nl-BE" sz="1500" dirty="0" smtClean="0"/>
              <a:t>Krachtige leeromgeving</a:t>
            </a:r>
          </a:p>
          <a:p>
            <a:r>
              <a:rPr lang="nl-BE" sz="1500" dirty="0" smtClean="0"/>
              <a:t>Fouten maken mag</a:t>
            </a:r>
          </a:p>
          <a:p>
            <a:r>
              <a:rPr lang="nl-BE" sz="1500" dirty="0" smtClean="0"/>
              <a:t>Positief zelfbeeld    IK</a:t>
            </a:r>
          </a:p>
          <a:p>
            <a:r>
              <a:rPr lang="nl-BE" sz="1500" dirty="0" smtClean="0"/>
              <a:t>Kwaliteitsvolle relaties    JIJ</a:t>
            </a:r>
          </a:p>
          <a:p>
            <a:r>
              <a:rPr lang="nl-BE" sz="1500" dirty="0" smtClean="0"/>
              <a:t>Diverse gemeenschap    WIJ</a:t>
            </a:r>
          </a:p>
        </p:txBody>
      </p:sp>
      <p:sp>
        <p:nvSpPr>
          <p:cNvPr id="13" name="Tekstvak 12"/>
          <p:cNvSpPr txBox="1"/>
          <p:nvPr/>
        </p:nvSpPr>
        <p:spPr>
          <a:xfrm>
            <a:off x="8741664" y="4831375"/>
            <a:ext cx="1974130" cy="170816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BE" sz="1500" dirty="0" smtClean="0"/>
              <a:t>Verschillen in kinderen</a:t>
            </a:r>
          </a:p>
          <a:p>
            <a:r>
              <a:rPr lang="nl-BE" sz="1500" dirty="0" smtClean="0"/>
              <a:t>Gelijke kansen</a:t>
            </a:r>
          </a:p>
          <a:p>
            <a:r>
              <a:rPr lang="nl-BE" sz="1500" dirty="0" smtClean="0"/>
              <a:t>M-decreet</a:t>
            </a:r>
          </a:p>
          <a:p>
            <a:r>
              <a:rPr lang="nl-BE" sz="1500" dirty="0" smtClean="0"/>
              <a:t>Zorgcontinuüm</a:t>
            </a:r>
          </a:p>
          <a:p>
            <a:r>
              <a:rPr lang="nl-BE" sz="1500" dirty="0" smtClean="0"/>
              <a:t>Handelingsgericht</a:t>
            </a:r>
          </a:p>
          <a:p>
            <a:r>
              <a:rPr lang="nl-BE" sz="1500" dirty="0" smtClean="0"/>
              <a:t>Overleg </a:t>
            </a:r>
          </a:p>
          <a:p>
            <a:r>
              <a:rPr lang="nl-BE" sz="1500" dirty="0" smtClean="0"/>
              <a:t>Open communicatie</a:t>
            </a:r>
          </a:p>
        </p:txBody>
      </p:sp>
      <p:sp>
        <p:nvSpPr>
          <p:cNvPr id="14" name="Tekstvak 13"/>
          <p:cNvSpPr txBox="1"/>
          <p:nvPr/>
        </p:nvSpPr>
        <p:spPr>
          <a:xfrm>
            <a:off x="9277453" y="2793081"/>
            <a:ext cx="2168094"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BE" sz="1500" dirty="0" smtClean="0"/>
              <a:t>Betrokkenheid</a:t>
            </a:r>
          </a:p>
          <a:p>
            <a:r>
              <a:rPr lang="nl-BE" sz="1500" dirty="0" smtClean="0"/>
              <a:t>Vernieuwing / nascholing</a:t>
            </a:r>
          </a:p>
          <a:p>
            <a:r>
              <a:rPr lang="nl-BE" sz="1500" dirty="0" smtClean="0"/>
              <a:t>Pedagogie </a:t>
            </a:r>
          </a:p>
          <a:p>
            <a:r>
              <a:rPr lang="nl-BE" sz="1500" dirty="0" smtClean="0"/>
              <a:t>Doelgericht  PDCA</a:t>
            </a:r>
          </a:p>
          <a:p>
            <a:r>
              <a:rPr lang="nl-BE" sz="1500" dirty="0" smtClean="0"/>
              <a:t>Overleg / reflectie</a:t>
            </a:r>
          </a:p>
          <a:p>
            <a:r>
              <a:rPr lang="nl-BE" sz="1500" dirty="0" smtClean="0"/>
              <a:t>Gedeeld leiderschap</a:t>
            </a:r>
          </a:p>
          <a:p>
            <a:r>
              <a:rPr lang="nl-BE" sz="1500" dirty="0" smtClean="0"/>
              <a:t>Samenwerken</a:t>
            </a:r>
          </a:p>
          <a:p>
            <a:r>
              <a:rPr lang="nl-BE" sz="1500" dirty="0" smtClean="0"/>
              <a:t>Open communicatie</a:t>
            </a:r>
          </a:p>
        </p:txBody>
      </p:sp>
      <p:cxnSp>
        <p:nvCxnSpPr>
          <p:cNvPr id="16" name="Rechte verbindingslijn met pijl 15"/>
          <p:cNvCxnSpPr/>
          <p:nvPr/>
        </p:nvCxnSpPr>
        <p:spPr>
          <a:xfrm flipH="1" flipV="1">
            <a:off x="3236360" y="1479479"/>
            <a:ext cx="1366462" cy="811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V="1">
            <a:off x="5969285" y="945223"/>
            <a:ext cx="647272" cy="1038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7500135" y="2291138"/>
            <a:ext cx="811658" cy="657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a:off x="7027524" y="3858629"/>
            <a:ext cx="565078" cy="425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H="1">
            <a:off x="2794571" y="3513762"/>
            <a:ext cx="1726058" cy="565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7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71460"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3"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890" y="2535611"/>
            <a:ext cx="521293" cy="818593"/>
          </a:xfrm>
          <a:prstGeom prst="rect">
            <a:avLst/>
          </a:prstGeom>
        </p:spPr>
      </p:pic>
      <p:sp>
        <p:nvSpPr>
          <p:cNvPr id="7" name="Tekstvak 6"/>
          <p:cNvSpPr txBox="1"/>
          <p:nvPr/>
        </p:nvSpPr>
        <p:spPr>
          <a:xfrm>
            <a:off x="1143000" y="3729738"/>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1143000" y="1069848"/>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7399616" y="654349"/>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9543798" y="2357999"/>
            <a:ext cx="132921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8421624" y="4316575"/>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pic>
        <p:nvPicPr>
          <p:cNvPr id="1026" name="Picture 2" descr="Afbeeldingsresultaat voor ZILL IK JIJ WI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461" y="4687482"/>
            <a:ext cx="1242770" cy="920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ERGROOTGL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862" y="2068352"/>
            <a:ext cx="930369" cy="930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VOLLE KRUIW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9692" y="1611152"/>
            <a:ext cx="106402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vergadere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82894" y="3331920"/>
            <a:ext cx="974651" cy="7956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VEEL HAND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2259" y="5325536"/>
            <a:ext cx="1544223" cy="10294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met pijl 5"/>
          <p:cNvCxnSpPr/>
          <p:nvPr/>
        </p:nvCxnSpPr>
        <p:spPr>
          <a:xfrm flipH="1" flipV="1">
            <a:off x="3226086" y="1485347"/>
            <a:ext cx="2137024" cy="58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6195317" y="1069849"/>
            <a:ext cx="961781" cy="998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7620000" y="2944907"/>
            <a:ext cx="1674687" cy="1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a:off x="7634363" y="3412558"/>
            <a:ext cx="1273331" cy="80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2763748" y="3331920"/>
            <a:ext cx="1818526" cy="81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7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71460"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3"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890" y="2535611"/>
            <a:ext cx="521293" cy="818593"/>
          </a:xfrm>
          <a:prstGeom prst="rect">
            <a:avLst/>
          </a:prstGeom>
        </p:spPr>
      </p:pic>
      <p:sp>
        <p:nvSpPr>
          <p:cNvPr id="7" name="Tekstvak 6"/>
          <p:cNvSpPr txBox="1"/>
          <p:nvPr/>
        </p:nvSpPr>
        <p:spPr>
          <a:xfrm>
            <a:off x="1143000" y="3729738"/>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929479" y="530501"/>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7399616" y="396078"/>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9117668" y="2497212"/>
            <a:ext cx="132921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8000632" y="4316575"/>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pic>
        <p:nvPicPr>
          <p:cNvPr id="1026" name="Picture 2" descr="Afbeeldingsresultaat voor ZILL IK JIJ WI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50" y="4700795"/>
            <a:ext cx="1242770" cy="920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ERGROOTGL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65" y="1501558"/>
            <a:ext cx="930369" cy="930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VOLLE KRUIW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9553" y="1375208"/>
            <a:ext cx="106402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vergadere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94140" y="3369726"/>
            <a:ext cx="974651" cy="7956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VEEL HAND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0287" y="5321467"/>
            <a:ext cx="1544223" cy="10294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fbeeldingsresultaat voor ZI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3870" y="2595751"/>
            <a:ext cx="744796" cy="72631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971800" y="4687482"/>
            <a:ext cx="184731" cy="646331"/>
          </a:xfrm>
          <a:prstGeom prst="rect">
            <a:avLst/>
          </a:prstGeom>
          <a:noFill/>
        </p:spPr>
        <p:txBody>
          <a:bodyPr wrap="none" rtlCol="0">
            <a:spAutoFit/>
          </a:bodyPr>
          <a:lstStyle/>
          <a:p>
            <a:endParaRPr lang="nl-BE" dirty="0" smtClean="0"/>
          </a:p>
          <a:p>
            <a:endParaRPr lang="nl-BE" dirty="0"/>
          </a:p>
        </p:txBody>
      </p:sp>
      <p:sp>
        <p:nvSpPr>
          <p:cNvPr id="9" name="AutoShape 6" descr="https://pincette.katholiekonderwijs.vlaanderen/meta/properties/dc-identifier/Cur-20170420-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6" name="Afbeelding 25"/>
          <p:cNvPicPr>
            <a:picLocks noChangeAspect="1"/>
          </p:cNvPicPr>
          <p:nvPr/>
        </p:nvPicPr>
        <p:blipFill>
          <a:blip r:embed="rId12"/>
          <a:stretch>
            <a:fillRect/>
          </a:stretch>
        </p:blipFill>
        <p:spPr>
          <a:xfrm>
            <a:off x="11067919" y="738798"/>
            <a:ext cx="658265" cy="658265"/>
          </a:xfrm>
          <a:prstGeom prst="rect">
            <a:avLst/>
          </a:prstGeom>
        </p:spPr>
      </p:pic>
      <p:pic>
        <p:nvPicPr>
          <p:cNvPr id="27" name="Afbeelding 26"/>
          <p:cNvPicPr>
            <a:picLocks noChangeAspect="1"/>
          </p:cNvPicPr>
          <p:nvPr/>
        </p:nvPicPr>
        <p:blipFill>
          <a:blip r:embed="rId13"/>
          <a:stretch>
            <a:fillRect/>
          </a:stretch>
        </p:blipFill>
        <p:spPr>
          <a:xfrm>
            <a:off x="11140329" y="1517652"/>
            <a:ext cx="585855" cy="587741"/>
          </a:xfrm>
          <a:prstGeom prst="rect">
            <a:avLst/>
          </a:prstGeom>
        </p:spPr>
      </p:pic>
      <p:pic>
        <p:nvPicPr>
          <p:cNvPr id="41" name="Afbeelding 40"/>
          <p:cNvPicPr>
            <a:picLocks noChangeAspect="1"/>
          </p:cNvPicPr>
          <p:nvPr/>
        </p:nvPicPr>
        <p:blipFill>
          <a:blip r:embed="rId14"/>
          <a:stretch>
            <a:fillRect/>
          </a:stretch>
        </p:blipFill>
        <p:spPr>
          <a:xfrm>
            <a:off x="6479195" y="2580722"/>
            <a:ext cx="773482" cy="773482"/>
          </a:xfrm>
          <a:prstGeom prst="rect">
            <a:avLst/>
          </a:prstGeom>
        </p:spPr>
      </p:pic>
      <p:pic>
        <p:nvPicPr>
          <p:cNvPr id="42" name="Afbeelding 41"/>
          <p:cNvPicPr>
            <a:picLocks noChangeAspect="1"/>
          </p:cNvPicPr>
          <p:nvPr/>
        </p:nvPicPr>
        <p:blipFill>
          <a:blip r:embed="rId14"/>
          <a:stretch>
            <a:fillRect/>
          </a:stretch>
        </p:blipFill>
        <p:spPr>
          <a:xfrm>
            <a:off x="9681794" y="4598346"/>
            <a:ext cx="1715257" cy="1715257"/>
          </a:xfrm>
          <a:prstGeom prst="rect">
            <a:avLst/>
          </a:prstGeom>
        </p:spPr>
      </p:pic>
      <p:pic>
        <p:nvPicPr>
          <p:cNvPr id="47" name="Afbeelding 46"/>
          <p:cNvPicPr>
            <a:picLocks noChangeAspect="1"/>
          </p:cNvPicPr>
          <p:nvPr/>
        </p:nvPicPr>
        <p:blipFill>
          <a:blip r:embed="rId14"/>
          <a:stretch>
            <a:fillRect/>
          </a:stretch>
        </p:blipFill>
        <p:spPr>
          <a:xfrm>
            <a:off x="1640641" y="1414331"/>
            <a:ext cx="1715257" cy="1715257"/>
          </a:xfrm>
          <a:prstGeom prst="rect">
            <a:avLst/>
          </a:prstGeom>
        </p:spPr>
      </p:pic>
      <p:pic>
        <p:nvPicPr>
          <p:cNvPr id="6" name="Afbeelding 5"/>
          <p:cNvPicPr>
            <a:picLocks noChangeAspect="1"/>
          </p:cNvPicPr>
          <p:nvPr/>
        </p:nvPicPr>
        <p:blipFill>
          <a:blip r:embed="rId15"/>
          <a:stretch>
            <a:fillRect/>
          </a:stretch>
        </p:blipFill>
        <p:spPr>
          <a:xfrm>
            <a:off x="2808919" y="4591396"/>
            <a:ext cx="556175" cy="556175"/>
          </a:xfrm>
          <a:prstGeom prst="rect">
            <a:avLst/>
          </a:prstGeom>
        </p:spPr>
      </p:pic>
      <p:pic>
        <p:nvPicPr>
          <p:cNvPr id="48" name="Afbeelding 47"/>
          <p:cNvPicPr>
            <a:picLocks noChangeAspect="1"/>
          </p:cNvPicPr>
          <p:nvPr/>
        </p:nvPicPr>
        <p:blipFill>
          <a:blip r:embed="rId15"/>
          <a:stretch>
            <a:fillRect/>
          </a:stretch>
        </p:blipFill>
        <p:spPr>
          <a:xfrm>
            <a:off x="9347040" y="858156"/>
            <a:ext cx="556175" cy="556175"/>
          </a:xfrm>
          <a:prstGeom prst="rect">
            <a:avLst/>
          </a:prstGeom>
        </p:spPr>
      </p:pic>
      <p:pic>
        <p:nvPicPr>
          <p:cNvPr id="49" name="Afbeelding 48"/>
          <p:cNvPicPr>
            <a:picLocks noChangeAspect="1"/>
          </p:cNvPicPr>
          <p:nvPr/>
        </p:nvPicPr>
        <p:blipFill>
          <a:blip r:embed="rId15"/>
          <a:stretch>
            <a:fillRect/>
          </a:stretch>
        </p:blipFill>
        <p:spPr>
          <a:xfrm>
            <a:off x="10568675" y="2884247"/>
            <a:ext cx="556175" cy="556175"/>
          </a:xfrm>
          <a:prstGeom prst="rect">
            <a:avLst/>
          </a:prstGeom>
        </p:spPr>
      </p:pic>
      <p:pic>
        <p:nvPicPr>
          <p:cNvPr id="21" name="Afbeelding 20"/>
          <p:cNvPicPr>
            <a:picLocks noChangeAspect="1"/>
          </p:cNvPicPr>
          <p:nvPr/>
        </p:nvPicPr>
        <p:blipFill>
          <a:blip r:embed="rId16"/>
          <a:stretch>
            <a:fillRect/>
          </a:stretch>
        </p:blipFill>
        <p:spPr>
          <a:xfrm>
            <a:off x="3381309" y="4560735"/>
            <a:ext cx="637414" cy="637414"/>
          </a:xfrm>
          <a:prstGeom prst="rect">
            <a:avLst/>
          </a:prstGeom>
        </p:spPr>
      </p:pic>
      <p:pic>
        <p:nvPicPr>
          <p:cNvPr id="50" name="Afbeelding 49"/>
          <p:cNvPicPr>
            <a:picLocks noChangeAspect="1"/>
          </p:cNvPicPr>
          <p:nvPr/>
        </p:nvPicPr>
        <p:blipFill>
          <a:blip r:embed="rId16"/>
          <a:stretch>
            <a:fillRect/>
          </a:stretch>
        </p:blipFill>
        <p:spPr>
          <a:xfrm>
            <a:off x="9962574" y="817536"/>
            <a:ext cx="637414" cy="637414"/>
          </a:xfrm>
          <a:prstGeom prst="rect">
            <a:avLst/>
          </a:prstGeom>
        </p:spPr>
      </p:pic>
      <p:pic>
        <p:nvPicPr>
          <p:cNvPr id="22" name="Afbeelding 21"/>
          <p:cNvPicPr>
            <a:picLocks noChangeAspect="1"/>
          </p:cNvPicPr>
          <p:nvPr/>
        </p:nvPicPr>
        <p:blipFill>
          <a:blip r:embed="rId17"/>
          <a:stretch>
            <a:fillRect/>
          </a:stretch>
        </p:blipFill>
        <p:spPr>
          <a:xfrm>
            <a:off x="11246646" y="2855292"/>
            <a:ext cx="634039" cy="640135"/>
          </a:xfrm>
          <a:prstGeom prst="rect">
            <a:avLst/>
          </a:prstGeom>
        </p:spPr>
      </p:pic>
      <p:pic>
        <p:nvPicPr>
          <p:cNvPr id="23" name="Picture 2" descr="Afbeeldingsresultaat voor zill rooms katholieke godsdiens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84819" y="5198149"/>
            <a:ext cx="714622" cy="69941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Afbeeldingsresultaat voor zill rooms katholieke godsdiens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246646" y="3511297"/>
            <a:ext cx="668283" cy="654064"/>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p:cNvPicPr>
            <a:picLocks noChangeAspect="1"/>
          </p:cNvPicPr>
          <p:nvPr/>
        </p:nvPicPr>
        <p:blipFill>
          <a:blip r:embed="rId20"/>
          <a:stretch>
            <a:fillRect/>
          </a:stretch>
        </p:blipFill>
        <p:spPr>
          <a:xfrm>
            <a:off x="2740009" y="5198149"/>
            <a:ext cx="636641" cy="636641"/>
          </a:xfrm>
          <a:prstGeom prst="rect">
            <a:avLst/>
          </a:prstGeom>
        </p:spPr>
      </p:pic>
      <p:pic>
        <p:nvPicPr>
          <p:cNvPr id="54" name="Afbeelding 53"/>
          <p:cNvPicPr>
            <a:picLocks noChangeAspect="1"/>
          </p:cNvPicPr>
          <p:nvPr/>
        </p:nvPicPr>
        <p:blipFill>
          <a:blip r:embed="rId20"/>
          <a:stretch>
            <a:fillRect/>
          </a:stretch>
        </p:blipFill>
        <p:spPr>
          <a:xfrm>
            <a:off x="9361902" y="1534291"/>
            <a:ext cx="554461" cy="554461"/>
          </a:xfrm>
          <a:prstGeom prst="rect">
            <a:avLst/>
          </a:prstGeom>
        </p:spPr>
      </p:pic>
      <p:pic>
        <p:nvPicPr>
          <p:cNvPr id="55" name="Afbeelding 54"/>
          <p:cNvPicPr>
            <a:picLocks noChangeAspect="1"/>
          </p:cNvPicPr>
          <p:nvPr/>
        </p:nvPicPr>
        <p:blipFill>
          <a:blip r:embed="rId20"/>
          <a:stretch>
            <a:fillRect/>
          </a:stretch>
        </p:blipFill>
        <p:spPr>
          <a:xfrm>
            <a:off x="10539422" y="3482291"/>
            <a:ext cx="600907" cy="600907"/>
          </a:xfrm>
          <a:prstGeom prst="rect">
            <a:avLst/>
          </a:prstGeom>
        </p:spPr>
      </p:pic>
      <p:cxnSp>
        <p:nvCxnSpPr>
          <p:cNvPr id="14" name="Rechte verbindingslijn met pijl 13"/>
          <p:cNvCxnSpPr/>
          <p:nvPr/>
        </p:nvCxnSpPr>
        <p:spPr>
          <a:xfrm flipH="1" flipV="1">
            <a:off x="2971800" y="1130157"/>
            <a:ext cx="1799660" cy="832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5668666" y="1227075"/>
            <a:ext cx="1584011" cy="861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7559553" y="2855292"/>
            <a:ext cx="1450883" cy="28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a:off x="6904234" y="3821085"/>
            <a:ext cx="1006867" cy="777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flipH="1">
            <a:off x="2808919" y="2969231"/>
            <a:ext cx="1773355" cy="1196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8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ppt_x"/>
                                          </p:val>
                                        </p:tav>
                                        <p:tav tm="100000">
                                          <p:val>
                                            <p:strVal val="#ppt_x"/>
                                          </p:val>
                                        </p:tav>
                                      </p:tavLst>
                                    </p:anim>
                                    <p:anim calcmode="lin" valueType="num">
                                      <p:cBhvr additive="base">
                                        <p:cTn id="8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71460"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3"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861" y="2547522"/>
            <a:ext cx="521293" cy="818593"/>
          </a:xfrm>
          <a:prstGeom prst="rect">
            <a:avLst/>
          </a:prstGeom>
        </p:spPr>
      </p:pic>
      <p:sp>
        <p:nvSpPr>
          <p:cNvPr id="7" name="Tekstvak 6"/>
          <p:cNvSpPr txBox="1"/>
          <p:nvPr/>
        </p:nvSpPr>
        <p:spPr>
          <a:xfrm>
            <a:off x="1143000" y="3888336"/>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715960" y="562015"/>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7475554" y="445758"/>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7687276" y="2503151"/>
            <a:ext cx="132921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7562232" y="4408099"/>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pic>
        <p:nvPicPr>
          <p:cNvPr id="1026" name="Picture 2" descr="Afbeeldingsresultaat voor ZILL IK JIJ WI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43" y="5011005"/>
            <a:ext cx="1242770" cy="920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ERGROOTGL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314" y="1594870"/>
            <a:ext cx="930369" cy="930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VOLLE KRUIW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2457" y="1363036"/>
            <a:ext cx="106402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vergadere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6801" y="3354204"/>
            <a:ext cx="974651" cy="7956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VEEL HAND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263" y="5391541"/>
            <a:ext cx="1544223" cy="10294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kbr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2358" y="2626935"/>
            <a:ext cx="850662" cy="61096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371341" y="1876876"/>
            <a:ext cx="3143233" cy="1477328"/>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nl-BE" sz="1500" dirty="0" smtClean="0"/>
              <a:t>Bijdragen en uitdagen</a:t>
            </a:r>
          </a:p>
          <a:p>
            <a:r>
              <a:rPr lang="nl-BE" sz="1500" dirty="0" smtClean="0"/>
              <a:t>Zin in leren, zin in leven</a:t>
            </a:r>
          </a:p>
          <a:p>
            <a:endParaRPr lang="nl-BE" sz="1500" dirty="0" smtClean="0"/>
          </a:p>
          <a:p>
            <a:r>
              <a:rPr lang="nl-BE" sz="1500" dirty="0" smtClean="0"/>
              <a:t>Investeren in duurzame ontwikkeling </a:t>
            </a:r>
          </a:p>
          <a:p>
            <a:r>
              <a:rPr lang="nl-BE" sz="1500" dirty="0" smtClean="0"/>
              <a:t>van competenties die kinderen </a:t>
            </a:r>
          </a:p>
          <a:p>
            <a:r>
              <a:rPr lang="nl-BE" sz="1500" dirty="0" smtClean="0"/>
              <a:t>nodig hebben om te functioneren</a:t>
            </a:r>
          </a:p>
        </p:txBody>
      </p:sp>
      <p:sp>
        <p:nvSpPr>
          <p:cNvPr id="6" name="Tekstvak 5"/>
          <p:cNvSpPr txBox="1"/>
          <p:nvPr/>
        </p:nvSpPr>
        <p:spPr>
          <a:xfrm>
            <a:off x="1901183" y="4892647"/>
            <a:ext cx="2797625" cy="1477328"/>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nl-BE" sz="1500" dirty="0" smtClean="0"/>
              <a:t>Christelijke inspiratie</a:t>
            </a:r>
          </a:p>
          <a:p>
            <a:r>
              <a:rPr lang="nl-BE" sz="1500" dirty="0" smtClean="0"/>
              <a:t>Respect en geloof</a:t>
            </a:r>
          </a:p>
          <a:p>
            <a:endParaRPr lang="nl-BE" sz="1500" dirty="0" smtClean="0"/>
          </a:p>
          <a:p>
            <a:r>
              <a:rPr lang="nl-BE" sz="1500" dirty="0" smtClean="0"/>
              <a:t>Levensbeschouwelijke diversiteit</a:t>
            </a:r>
            <a:endParaRPr lang="nl-BE" sz="1500" dirty="0"/>
          </a:p>
          <a:p>
            <a:r>
              <a:rPr lang="nl-BE" sz="1500" dirty="0" smtClean="0"/>
              <a:t>Omgaan met zinvragen in hun </a:t>
            </a:r>
          </a:p>
          <a:p>
            <a:r>
              <a:rPr lang="nl-BE" sz="1500" dirty="0" smtClean="0"/>
              <a:t>eigen leven</a:t>
            </a:r>
          </a:p>
        </p:txBody>
      </p:sp>
      <p:sp>
        <p:nvSpPr>
          <p:cNvPr id="9" name="Tekstvak 8"/>
          <p:cNvSpPr txBox="1"/>
          <p:nvPr/>
        </p:nvSpPr>
        <p:spPr>
          <a:xfrm>
            <a:off x="9543796" y="511469"/>
            <a:ext cx="2275872" cy="1246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BE" sz="1500" dirty="0" smtClean="0"/>
              <a:t>Bijdragen en uitdagen</a:t>
            </a:r>
          </a:p>
          <a:p>
            <a:r>
              <a:rPr lang="nl-BE" sz="1500" dirty="0" smtClean="0"/>
              <a:t>Zin in leren, zin in leven</a:t>
            </a:r>
          </a:p>
          <a:p>
            <a:endParaRPr lang="nl-BE" sz="1500" dirty="0"/>
          </a:p>
          <a:p>
            <a:r>
              <a:rPr lang="nl-BE" sz="1500" dirty="0" smtClean="0"/>
              <a:t>De leerkracht doet ertoe</a:t>
            </a:r>
          </a:p>
          <a:p>
            <a:r>
              <a:rPr lang="nl-BE" sz="1500" dirty="0" smtClean="0"/>
              <a:t>Brede vorming</a:t>
            </a:r>
          </a:p>
        </p:txBody>
      </p:sp>
      <p:sp>
        <p:nvSpPr>
          <p:cNvPr id="13" name="Tekstvak 12"/>
          <p:cNvSpPr txBox="1"/>
          <p:nvPr/>
        </p:nvSpPr>
        <p:spPr>
          <a:xfrm>
            <a:off x="9064017" y="2079887"/>
            <a:ext cx="2706190" cy="240065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nl-BE" sz="1500" dirty="0" smtClean="0"/>
              <a:t>Actief inspelen, expertise delen</a:t>
            </a:r>
            <a:endParaRPr lang="nl-BE" sz="1500" dirty="0"/>
          </a:p>
          <a:p>
            <a:r>
              <a:rPr lang="nl-BE" sz="1500" dirty="0" smtClean="0"/>
              <a:t>Sterk in kwaliteit</a:t>
            </a:r>
          </a:p>
          <a:p>
            <a:r>
              <a:rPr lang="nl-BE" sz="1500" dirty="0" err="1" smtClean="0"/>
              <a:t>Éen</a:t>
            </a:r>
            <a:r>
              <a:rPr lang="nl-BE" sz="1500" dirty="0" smtClean="0"/>
              <a:t> en verscheiden</a:t>
            </a:r>
          </a:p>
          <a:p>
            <a:r>
              <a:rPr lang="nl-BE" sz="1500" dirty="0" smtClean="0"/>
              <a:t>Samen zorg dragen</a:t>
            </a:r>
          </a:p>
          <a:p>
            <a:endParaRPr lang="nl-BE" sz="1500" dirty="0"/>
          </a:p>
          <a:p>
            <a:r>
              <a:rPr lang="nl-BE" sz="1500" dirty="0" smtClean="0"/>
              <a:t>Zinvolle samenwerking</a:t>
            </a:r>
          </a:p>
          <a:p>
            <a:r>
              <a:rPr lang="nl-BE" sz="1500" dirty="0" smtClean="0"/>
              <a:t>Expertise en professionalisering</a:t>
            </a:r>
          </a:p>
          <a:p>
            <a:r>
              <a:rPr lang="nl-BE" sz="1500" dirty="0" smtClean="0"/>
              <a:t>Beleidsvoerend vermogen</a:t>
            </a:r>
          </a:p>
          <a:p>
            <a:r>
              <a:rPr lang="nl-BE" sz="1500" dirty="0" smtClean="0"/>
              <a:t>Groei en begeleiding</a:t>
            </a:r>
          </a:p>
          <a:p>
            <a:r>
              <a:rPr lang="nl-BE" sz="1500" dirty="0" smtClean="0"/>
              <a:t>Veilig en gezond</a:t>
            </a:r>
            <a:endParaRPr lang="nl-BE" sz="1500" dirty="0"/>
          </a:p>
        </p:txBody>
      </p:sp>
      <p:sp>
        <p:nvSpPr>
          <p:cNvPr id="14" name="Tekstvak 13"/>
          <p:cNvSpPr txBox="1"/>
          <p:nvPr/>
        </p:nvSpPr>
        <p:spPr>
          <a:xfrm>
            <a:off x="9224061" y="4798710"/>
            <a:ext cx="2386102" cy="1477328"/>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nl-BE" sz="1500" dirty="0" smtClean="0"/>
              <a:t>Samen zorg dragen</a:t>
            </a:r>
          </a:p>
          <a:p>
            <a:r>
              <a:rPr lang="nl-BE" sz="1500" dirty="0" smtClean="0"/>
              <a:t>Bijdragen en uitdagen</a:t>
            </a:r>
          </a:p>
          <a:p>
            <a:r>
              <a:rPr lang="nl-BE" sz="1500" dirty="0" smtClean="0"/>
              <a:t>Zin in leren, zin in leven</a:t>
            </a:r>
          </a:p>
          <a:p>
            <a:endParaRPr lang="nl-BE" sz="1500" dirty="0"/>
          </a:p>
          <a:p>
            <a:r>
              <a:rPr lang="nl-BE" sz="1500" dirty="0" smtClean="0"/>
              <a:t>Verschillende competenties</a:t>
            </a:r>
          </a:p>
          <a:p>
            <a:r>
              <a:rPr lang="nl-BE" sz="1500" dirty="0" smtClean="0"/>
              <a:t>Brede vorming</a:t>
            </a:r>
            <a:endParaRPr lang="nl-BE" sz="1500" dirty="0"/>
          </a:p>
        </p:txBody>
      </p:sp>
      <p:cxnSp>
        <p:nvCxnSpPr>
          <p:cNvPr id="16" name="Rechte verbindingslijn met pijl 15"/>
          <p:cNvCxnSpPr/>
          <p:nvPr/>
        </p:nvCxnSpPr>
        <p:spPr>
          <a:xfrm flipH="1" flipV="1">
            <a:off x="2804845" y="1134716"/>
            <a:ext cx="2845942" cy="742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6339155" y="977513"/>
            <a:ext cx="1060461" cy="1082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7435907" y="2782539"/>
            <a:ext cx="176274" cy="5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a:off x="7157098" y="3821085"/>
            <a:ext cx="908115" cy="482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2777617" y="3565133"/>
            <a:ext cx="1864620" cy="738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4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976687447"/>
              </p:ext>
            </p:extLst>
          </p:nvPr>
        </p:nvGraphicFramePr>
        <p:xfrm>
          <a:off x="430923" y="346841"/>
          <a:ext cx="11361683" cy="4857804"/>
        </p:xfrm>
        <a:graphic>
          <a:graphicData uri="http://schemas.openxmlformats.org/drawingml/2006/table">
            <a:tbl>
              <a:tblPr firstRow="1" bandRow="1">
                <a:tableStyleId>{5C22544A-7EE6-4342-B048-85BDC9FD1C3A}</a:tableStyleId>
              </a:tblPr>
              <a:tblGrid>
                <a:gridCol w="9701049"/>
                <a:gridCol w="1660634"/>
              </a:tblGrid>
              <a:tr h="762200">
                <a:tc>
                  <a:txBody>
                    <a:bodyPr/>
                    <a:lstStyle/>
                    <a:p>
                      <a:r>
                        <a:rPr lang="nl-BE" dirty="0" smtClean="0"/>
                        <a:t>KENMERKEN</a:t>
                      </a:r>
                      <a:r>
                        <a:rPr lang="nl-BE" baseline="0" dirty="0" smtClean="0"/>
                        <a:t> VAN EEN GOEDE MISSIE</a:t>
                      </a:r>
                    </a:p>
                    <a:p>
                      <a:r>
                        <a:rPr lang="nl-BE" baseline="0" dirty="0" smtClean="0"/>
                        <a:t>(Bron : Overheid Vlaanderen)</a:t>
                      </a:r>
                      <a:endParaRPr lang="nl-BE" dirty="0"/>
                    </a:p>
                  </a:txBody>
                  <a:tcPr/>
                </a:tc>
                <a:tc>
                  <a:txBody>
                    <a:bodyPr/>
                    <a:lstStyle/>
                    <a:p>
                      <a:r>
                        <a:rPr lang="nl-BE" dirty="0" smtClean="0"/>
                        <a:t>CHECK TEAM</a:t>
                      </a:r>
                    </a:p>
                    <a:p>
                      <a:pPr algn="ctr"/>
                      <a:r>
                        <a:rPr lang="nl-BE" dirty="0" smtClean="0"/>
                        <a:t>O OF V</a:t>
                      </a:r>
                      <a:endParaRPr lang="nl-BE" dirty="0"/>
                    </a:p>
                  </a:txBody>
                  <a:tcPr/>
                </a:tc>
              </a:tr>
              <a:tr h="383428">
                <a:tc>
                  <a:txBody>
                    <a:bodyPr/>
                    <a:lstStyle/>
                    <a:p>
                      <a:pPr fontAlgn="base"/>
                      <a:r>
                        <a:rPr lang="nl-BE" sz="1800" b="0" i="0" kern="1200" dirty="0" smtClean="0">
                          <a:solidFill>
                            <a:schemeClr val="tx1"/>
                          </a:solidFill>
                          <a:effectLst/>
                          <a:latin typeface="+mn-lt"/>
                          <a:ea typeface="+mn-ea"/>
                          <a:cs typeface="+mn-cs"/>
                        </a:rPr>
                        <a:t>1 Dwingt tot nadenken over  “Wat is essentieel en richtinggevend ?”</a:t>
                      </a:r>
                    </a:p>
                  </a:txBody>
                  <a:tcPr/>
                </a:tc>
                <a:tc>
                  <a:txBody>
                    <a:bodyPr/>
                    <a:lstStyle/>
                    <a:p>
                      <a:endParaRPr lang="nl-BE" dirty="0"/>
                    </a:p>
                  </a:txBody>
                  <a:tcPr/>
                </a:tc>
              </a:tr>
              <a:tr h="438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2 Geeft identiteit aan de organisatie, onderscheidend, kenmerkend</a:t>
                      </a:r>
                      <a:endParaRPr lang="nl-BE" dirty="0" smtClean="0"/>
                    </a:p>
                  </a:txBody>
                  <a:tcPr/>
                </a:tc>
                <a:tc>
                  <a:txBody>
                    <a:bodyPr/>
                    <a:lstStyle/>
                    <a:p>
                      <a:endParaRPr lang="nl-BE" dirty="0"/>
                    </a:p>
                  </a:txBody>
                  <a:tcPr/>
                </a:tc>
              </a:tr>
              <a:tr h="412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3 Werkt motiverend</a:t>
                      </a:r>
                    </a:p>
                  </a:txBody>
                  <a:tcPr/>
                </a:tc>
                <a:tc>
                  <a:txBody>
                    <a:bodyPr/>
                    <a:lstStyle/>
                    <a:p>
                      <a:endParaRPr lang="nl-BE" dirty="0"/>
                    </a:p>
                  </a:txBody>
                  <a:tcPr/>
                </a:tc>
              </a:tr>
              <a:tr h="438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4 Werkt richtinggevend en is duidelijk</a:t>
                      </a:r>
                    </a:p>
                  </a:txBody>
                  <a:tcPr/>
                </a:tc>
                <a:tc>
                  <a:txBody>
                    <a:bodyPr/>
                    <a:lstStyle/>
                    <a:p>
                      <a:endParaRPr lang="nl-BE" dirty="0"/>
                    </a:p>
                  </a:txBody>
                  <a:tcPr/>
                </a:tc>
              </a:tr>
              <a:tr h="384250">
                <a:tc>
                  <a:txBody>
                    <a:bodyPr/>
                    <a:lstStyle/>
                    <a:p>
                      <a:r>
                        <a:rPr lang="nl-BE" sz="1800" b="0" i="0" kern="1200" dirty="0" smtClean="0">
                          <a:solidFill>
                            <a:schemeClr val="tx1"/>
                          </a:solidFill>
                          <a:effectLst/>
                          <a:latin typeface="+mn-lt"/>
                          <a:ea typeface="+mn-ea"/>
                          <a:cs typeface="+mn-cs"/>
                        </a:rPr>
                        <a:t>5 Helpt te focussen op de kernactiviteiten</a:t>
                      </a:r>
                      <a:endParaRPr lang="nl-BE" dirty="0"/>
                    </a:p>
                  </a:txBody>
                  <a:tcPr/>
                </a:tc>
                <a:tc>
                  <a:txBody>
                    <a:bodyPr/>
                    <a:lstStyle/>
                    <a:p>
                      <a:endParaRPr lang="nl-BE" dirty="0"/>
                    </a:p>
                  </a:txBody>
                  <a:tcPr/>
                </a:tc>
              </a:tr>
              <a:tr h="357774">
                <a:tc>
                  <a:txBody>
                    <a:bodyPr/>
                    <a:lstStyle/>
                    <a:p>
                      <a:r>
                        <a:rPr lang="nl-BE" sz="1800" b="0" i="0" kern="1200" dirty="0" smtClean="0">
                          <a:solidFill>
                            <a:schemeClr val="tx1"/>
                          </a:solidFill>
                          <a:effectLst/>
                          <a:latin typeface="+mn-lt"/>
                          <a:ea typeface="+mn-ea"/>
                          <a:cs typeface="+mn-cs"/>
                        </a:rPr>
                        <a:t>6 Helpt bij externe verantwoording en een gewenste profilering</a:t>
                      </a:r>
                      <a:endParaRPr lang="nl-BE" dirty="0"/>
                    </a:p>
                  </a:txBody>
                  <a:tcPr/>
                </a:tc>
                <a:tc>
                  <a:txBody>
                    <a:bodyPr/>
                    <a:lstStyle/>
                    <a:p>
                      <a:endParaRPr lang="nl-BE" dirty="0"/>
                    </a:p>
                  </a:txBody>
                  <a:tcPr/>
                </a:tc>
              </a:tr>
              <a:tr h="438359">
                <a:tc>
                  <a:txBody>
                    <a:bodyPr/>
                    <a:lstStyle/>
                    <a:p>
                      <a:r>
                        <a:rPr lang="nl-BE" sz="1800" b="0" i="0" kern="1200" dirty="0" smtClean="0">
                          <a:solidFill>
                            <a:schemeClr val="tx1"/>
                          </a:solidFill>
                          <a:effectLst/>
                          <a:latin typeface="+mn-lt"/>
                          <a:ea typeface="+mn-ea"/>
                          <a:cs typeface="+mn-cs"/>
                        </a:rPr>
                        <a:t>7 Is in principe niet tijdsgebonden</a:t>
                      </a:r>
                      <a:endParaRPr lang="nl-BE" dirty="0"/>
                    </a:p>
                  </a:txBody>
                  <a:tcPr/>
                </a:tc>
                <a:tc>
                  <a:txBody>
                    <a:bodyPr/>
                    <a:lstStyle/>
                    <a:p>
                      <a:endParaRPr lang="nl-BE" dirty="0"/>
                    </a:p>
                  </a:txBody>
                  <a:tcPr/>
                </a:tc>
              </a:tr>
              <a:tr h="428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8 Wordt in de overheid vaak opgelegd in een decreet</a:t>
                      </a:r>
                    </a:p>
                  </a:txBody>
                  <a:tcPr/>
                </a:tc>
                <a:tc>
                  <a:txBody>
                    <a:bodyPr/>
                    <a:lstStyle/>
                    <a:p>
                      <a:endParaRPr lang="nl-BE" dirty="0"/>
                    </a:p>
                  </a:txBody>
                  <a:tcPr/>
                </a:tc>
              </a:tr>
              <a:tr h="330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9 Duurzaam</a:t>
                      </a:r>
                    </a:p>
                  </a:txBody>
                  <a:tcPr/>
                </a:tc>
                <a:tc>
                  <a:txBody>
                    <a:bodyPr/>
                    <a:lstStyle/>
                    <a:p>
                      <a:endParaRPr lang="nl-BE" dirty="0"/>
                    </a:p>
                  </a:txBody>
                  <a:tcPr/>
                </a:tc>
              </a:tr>
              <a:tr h="439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10 Gedragen door de</a:t>
                      </a:r>
                      <a:r>
                        <a:rPr lang="nl-BE" sz="1800" b="0" i="0" kern="1200" baseline="0" dirty="0" smtClean="0">
                          <a:solidFill>
                            <a:schemeClr val="tx1"/>
                          </a:solidFill>
                          <a:effectLst/>
                          <a:latin typeface="+mn-lt"/>
                          <a:ea typeface="+mn-ea"/>
                          <a:cs typeface="+mn-cs"/>
                        </a:rPr>
                        <a:t> school</a:t>
                      </a:r>
                      <a:endParaRPr lang="nl-BE" sz="1800" b="0" i="0" kern="1200" dirty="0" smtClean="0">
                        <a:solidFill>
                          <a:schemeClr val="tx1"/>
                        </a:solidFill>
                        <a:effectLst/>
                        <a:latin typeface="+mn-lt"/>
                        <a:ea typeface="+mn-ea"/>
                        <a:cs typeface="+mn-cs"/>
                      </a:endParaRPr>
                    </a:p>
                  </a:txBody>
                  <a:tcPr/>
                </a:tc>
                <a:tc>
                  <a:txBody>
                    <a:bodyPr/>
                    <a:lstStyle/>
                    <a:p>
                      <a:endParaRPr lang="nl-BE" dirty="0"/>
                    </a:p>
                  </a:txBody>
                  <a:tcPr/>
                </a:tc>
              </a:tr>
            </a:tbl>
          </a:graphicData>
        </a:graphic>
      </p:graphicFrame>
    </p:spTree>
    <p:extLst>
      <p:ext uri="{BB962C8B-B14F-4D97-AF65-F5344CB8AC3E}">
        <p14:creationId xmlns:p14="http://schemas.microsoft.com/office/powerpoint/2010/main" val="2400025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753972066"/>
              </p:ext>
            </p:extLst>
          </p:nvPr>
        </p:nvGraphicFramePr>
        <p:xfrm>
          <a:off x="474466" y="1217701"/>
          <a:ext cx="11361683" cy="4138070"/>
        </p:xfrm>
        <a:graphic>
          <a:graphicData uri="http://schemas.openxmlformats.org/drawingml/2006/table">
            <a:tbl>
              <a:tblPr firstRow="1" bandRow="1">
                <a:tableStyleId>{5C22544A-7EE6-4342-B048-85BDC9FD1C3A}</a:tableStyleId>
              </a:tblPr>
              <a:tblGrid>
                <a:gridCol w="9701049"/>
                <a:gridCol w="1660634"/>
              </a:tblGrid>
              <a:tr h="827614">
                <a:tc>
                  <a:txBody>
                    <a:bodyPr/>
                    <a:lstStyle/>
                    <a:p>
                      <a:r>
                        <a:rPr lang="nl-BE" dirty="0" smtClean="0"/>
                        <a:t>KENMERKEN</a:t>
                      </a:r>
                      <a:r>
                        <a:rPr lang="nl-BE" baseline="0" dirty="0" smtClean="0"/>
                        <a:t> VAN EEN GOEDE VISIE</a:t>
                      </a:r>
                    </a:p>
                    <a:p>
                      <a:r>
                        <a:rPr lang="nl-BE" baseline="0" dirty="0" smtClean="0"/>
                        <a:t>(Bron : Overheid Vlaanderen)</a:t>
                      </a:r>
                      <a:endParaRPr lang="nl-BE" dirty="0"/>
                    </a:p>
                  </a:txBody>
                  <a:tcPr/>
                </a:tc>
                <a:tc>
                  <a:txBody>
                    <a:bodyPr/>
                    <a:lstStyle/>
                    <a:p>
                      <a:r>
                        <a:rPr lang="nl-BE" dirty="0" smtClean="0"/>
                        <a:t>CHECK TEAM</a:t>
                      </a:r>
                    </a:p>
                    <a:p>
                      <a:pPr algn="ctr"/>
                      <a:r>
                        <a:rPr lang="nl-BE" dirty="0" smtClean="0"/>
                        <a:t>O OF V</a:t>
                      </a:r>
                      <a:endParaRPr lang="nl-BE" dirty="0"/>
                    </a:p>
                  </a:txBody>
                  <a:tcPr/>
                </a:tc>
              </a:tr>
              <a:tr h="827614">
                <a:tc>
                  <a:txBody>
                    <a:bodyPr/>
                    <a:lstStyle/>
                    <a:p>
                      <a:pPr fontAlgn="base"/>
                      <a:r>
                        <a:rPr lang="nl-BE" sz="1800" b="0" i="0" kern="1200" dirty="0" smtClean="0">
                          <a:solidFill>
                            <a:schemeClr val="tx1"/>
                          </a:solidFill>
                          <a:effectLst/>
                          <a:latin typeface="+mn-lt"/>
                          <a:ea typeface="+mn-ea"/>
                          <a:cs typeface="+mn-cs"/>
                        </a:rPr>
                        <a:t>1 Relatief stabiel en consistent in de tijd</a:t>
                      </a:r>
                    </a:p>
                    <a:p>
                      <a:pPr fontAlgn="base"/>
                      <a:endParaRPr lang="nl-BE" sz="1800" b="0" i="0" kern="1200" dirty="0" smtClean="0">
                        <a:solidFill>
                          <a:schemeClr val="tx1"/>
                        </a:solidFill>
                        <a:effectLst/>
                        <a:latin typeface="+mn-lt"/>
                        <a:ea typeface="+mn-ea"/>
                        <a:cs typeface="+mn-cs"/>
                      </a:endParaRPr>
                    </a:p>
                  </a:txBody>
                  <a:tcPr/>
                </a:tc>
                <a:tc>
                  <a:txBody>
                    <a:bodyPr/>
                    <a:lstStyle/>
                    <a:p>
                      <a:endParaRPr lang="nl-BE" dirty="0"/>
                    </a:p>
                  </a:txBody>
                  <a:tcPr/>
                </a:tc>
              </a:tr>
              <a:tr h="827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2 Biedt inspiratie en houvast bij verandering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b="0" i="0" kern="1200" dirty="0" smtClean="0">
                        <a:solidFill>
                          <a:schemeClr val="tx1"/>
                        </a:solidFill>
                        <a:effectLst/>
                        <a:latin typeface="+mn-lt"/>
                        <a:ea typeface="+mn-ea"/>
                        <a:cs typeface="+mn-cs"/>
                      </a:endParaRPr>
                    </a:p>
                  </a:txBody>
                  <a:tcPr/>
                </a:tc>
                <a:tc>
                  <a:txBody>
                    <a:bodyPr/>
                    <a:lstStyle/>
                    <a:p>
                      <a:endParaRPr lang="nl-BE" dirty="0"/>
                    </a:p>
                  </a:txBody>
                  <a:tcPr/>
                </a:tc>
              </a:tr>
              <a:tr h="827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3 Geeft het doel aan, en niet de weg hoe de school dat doel gaat bereiken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b="0" i="0" kern="1200" dirty="0" smtClean="0">
                        <a:solidFill>
                          <a:schemeClr val="tx1"/>
                        </a:solidFill>
                        <a:effectLst/>
                        <a:latin typeface="+mn-lt"/>
                        <a:ea typeface="+mn-ea"/>
                        <a:cs typeface="+mn-cs"/>
                      </a:endParaRPr>
                    </a:p>
                  </a:txBody>
                  <a:tcPr/>
                </a:tc>
                <a:tc>
                  <a:txBody>
                    <a:bodyPr/>
                    <a:lstStyle/>
                    <a:p>
                      <a:endParaRPr lang="nl-BE" dirty="0"/>
                    </a:p>
                  </a:txBody>
                  <a:tcPr/>
                </a:tc>
              </a:tr>
              <a:tr h="827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0" i="0" kern="1200" dirty="0" smtClean="0">
                          <a:solidFill>
                            <a:schemeClr val="tx1"/>
                          </a:solidFill>
                          <a:effectLst/>
                          <a:latin typeface="+mn-lt"/>
                          <a:ea typeface="+mn-ea"/>
                          <a:cs typeface="+mn-cs"/>
                        </a:rPr>
                        <a:t>4 Containerbegrippen (bijvoorbeeld draagvlak, globalisering) en lege begrippen (</a:t>
                      </a:r>
                      <a:r>
                        <a:rPr lang="nl-BE" sz="1800" b="0" i="0" kern="1200" dirty="0" err="1" smtClean="0">
                          <a:solidFill>
                            <a:schemeClr val="tx1"/>
                          </a:solidFill>
                          <a:effectLst/>
                          <a:latin typeface="+mn-lt"/>
                          <a:ea typeface="+mn-ea"/>
                          <a:cs typeface="+mn-cs"/>
                        </a:rPr>
                        <a:t>vb</a:t>
                      </a:r>
                      <a:r>
                        <a:rPr lang="nl-BE" sz="1800" b="0" i="0" kern="1200" dirty="0" smtClean="0">
                          <a:solidFill>
                            <a:schemeClr val="tx1"/>
                          </a:solidFill>
                          <a:effectLst/>
                          <a:latin typeface="+mn-lt"/>
                          <a:ea typeface="+mn-ea"/>
                          <a:cs typeface="+mn-cs"/>
                        </a:rPr>
                        <a:t> optimale, effectieve...) zijn uit den boze. Zeg wat de</a:t>
                      </a:r>
                      <a:r>
                        <a:rPr lang="nl-BE" sz="1800" b="0" i="0" kern="1200" baseline="0" dirty="0" smtClean="0">
                          <a:solidFill>
                            <a:schemeClr val="tx1"/>
                          </a:solidFill>
                          <a:effectLst/>
                          <a:latin typeface="+mn-lt"/>
                          <a:ea typeface="+mn-ea"/>
                          <a:cs typeface="+mn-cs"/>
                        </a:rPr>
                        <a:t> school</a:t>
                      </a:r>
                      <a:r>
                        <a:rPr lang="nl-BE" sz="1800" b="0" i="0" kern="1200" dirty="0" smtClean="0">
                          <a:solidFill>
                            <a:schemeClr val="tx1"/>
                          </a:solidFill>
                          <a:effectLst/>
                          <a:latin typeface="+mn-lt"/>
                          <a:ea typeface="+mn-ea"/>
                          <a:cs typeface="+mn-cs"/>
                        </a:rPr>
                        <a:t> bedoelt en maak het concreet.</a:t>
                      </a:r>
                    </a:p>
                  </a:txBody>
                  <a:tcPr/>
                </a:tc>
                <a:tc>
                  <a:txBody>
                    <a:bodyPr/>
                    <a:lstStyle/>
                    <a:p>
                      <a:endParaRPr lang="nl-BE" dirty="0"/>
                    </a:p>
                  </a:txBody>
                  <a:tcPr/>
                </a:tc>
              </a:tr>
            </a:tbl>
          </a:graphicData>
        </a:graphic>
      </p:graphicFrame>
    </p:spTree>
    <p:extLst>
      <p:ext uri="{BB962C8B-B14F-4D97-AF65-F5344CB8AC3E}">
        <p14:creationId xmlns:p14="http://schemas.microsoft.com/office/powerpoint/2010/main" val="51727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Groei naar deze visie …</a:t>
            </a:r>
            <a:endParaRPr lang="nl-BE" dirty="0"/>
          </a:p>
        </p:txBody>
      </p:sp>
      <p:sp>
        <p:nvSpPr>
          <p:cNvPr id="3" name="Tekstvak 2"/>
          <p:cNvSpPr txBox="1"/>
          <p:nvPr/>
        </p:nvSpPr>
        <p:spPr>
          <a:xfrm>
            <a:off x="1028192" y="1723136"/>
            <a:ext cx="9637776" cy="4524315"/>
          </a:xfrm>
          <a:prstGeom prst="rect">
            <a:avLst/>
          </a:prstGeom>
          <a:noFill/>
        </p:spPr>
        <p:txBody>
          <a:bodyPr wrap="square" rtlCol="0">
            <a:spAutoFit/>
          </a:bodyPr>
          <a:lstStyle/>
          <a:p>
            <a:pPr marL="285750" indent="-285750">
              <a:buFont typeface="Arial" panose="020B0604020202020204" pitchFamily="34" charset="0"/>
              <a:buChar char="•"/>
            </a:pPr>
            <a:r>
              <a:rPr lang="nl-BE" sz="3200" dirty="0" smtClean="0"/>
              <a:t>De bestaande schoolvisie van 2013</a:t>
            </a:r>
          </a:p>
          <a:p>
            <a:pPr marL="285750" indent="-285750">
              <a:buFont typeface="Arial" panose="020B0604020202020204" pitchFamily="34" charset="0"/>
              <a:buChar char="•"/>
            </a:pPr>
            <a:r>
              <a:rPr lang="nl-BE" sz="3200" dirty="0" smtClean="0"/>
              <a:t>Het bestaande opvoedingsproject van 2013</a:t>
            </a:r>
          </a:p>
          <a:p>
            <a:pPr marL="285750" indent="-285750">
              <a:buFont typeface="Arial" panose="020B0604020202020204" pitchFamily="34" charset="0"/>
              <a:buChar char="•"/>
            </a:pPr>
            <a:r>
              <a:rPr lang="nl-BE" sz="3200" dirty="0" smtClean="0"/>
              <a:t>De 5 Opdrachten </a:t>
            </a:r>
            <a:r>
              <a:rPr lang="nl-BE" sz="3200" dirty="0"/>
              <a:t>K</a:t>
            </a:r>
            <a:r>
              <a:rPr lang="nl-BE" sz="3200" dirty="0" smtClean="0"/>
              <a:t>atholieke Basisschool (OKB)</a:t>
            </a:r>
          </a:p>
          <a:p>
            <a:pPr marL="285750" indent="-285750">
              <a:buFont typeface="Arial" panose="020B0604020202020204" pitchFamily="34" charset="0"/>
              <a:buChar char="•"/>
            </a:pPr>
            <a:r>
              <a:rPr lang="nl-BE" sz="3200" dirty="0" smtClean="0"/>
              <a:t>Het leerplanconcept </a:t>
            </a:r>
            <a:r>
              <a:rPr lang="nl-BE" sz="3200" dirty="0" err="1" smtClean="0"/>
              <a:t>Zill</a:t>
            </a:r>
            <a:r>
              <a:rPr lang="nl-BE" sz="3200" dirty="0" smtClean="0"/>
              <a:t> en de krachtlijnen ervan</a:t>
            </a:r>
          </a:p>
          <a:p>
            <a:pPr marL="285750" indent="-285750">
              <a:buFont typeface="Arial" panose="020B0604020202020204" pitchFamily="34" charset="0"/>
              <a:buChar char="•"/>
            </a:pPr>
            <a:r>
              <a:rPr lang="nl-BE" sz="3200" dirty="0" smtClean="0"/>
              <a:t>De visie van KBRP</a:t>
            </a:r>
          </a:p>
          <a:p>
            <a:pPr marL="285750" indent="-285750">
              <a:buFont typeface="Arial" panose="020B0604020202020204" pitchFamily="34" charset="0"/>
              <a:buChar char="•"/>
            </a:pPr>
            <a:endParaRPr lang="nl-BE" sz="3200" dirty="0"/>
          </a:p>
          <a:p>
            <a:pPr marL="285750" indent="-285750">
              <a:buFont typeface="Arial" panose="020B0604020202020204" pitchFamily="34" charset="0"/>
              <a:buChar char="•"/>
            </a:pPr>
            <a:r>
              <a:rPr lang="nl-BE" sz="3200" dirty="0" smtClean="0"/>
              <a:t>Een woordje uitleg bij de keuze van onze schoolnaam</a:t>
            </a:r>
          </a:p>
          <a:p>
            <a:endParaRPr lang="nl-BE" sz="3200" dirty="0" smtClean="0"/>
          </a:p>
          <a:p>
            <a:pPr marL="285750" indent="-285750">
              <a:buFont typeface="Arial" panose="020B0604020202020204" pitchFamily="34" charset="0"/>
              <a:buChar char="•"/>
            </a:pPr>
            <a:r>
              <a:rPr lang="nl-BE" sz="3200" dirty="0" smtClean="0"/>
              <a:t>Team + kernteam gedurende 3 schooljaren</a:t>
            </a:r>
            <a:endParaRPr lang="nl-BE" sz="3200" dirty="0"/>
          </a:p>
        </p:txBody>
      </p:sp>
    </p:spTree>
    <p:extLst>
      <p:ext uri="{BB962C8B-B14F-4D97-AF65-F5344CB8AC3E}">
        <p14:creationId xmlns:p14="http://schemas.microsoft.com/office/powerpoint/2010/main" val="8036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Waarom onze schoolnaam ?</a:t>
            </a:r>
            <a:endParaRPr lang="nl-BE" dirty="0"/>
          </a:p>
        </p:txBody>
      </p:sp>
      <p:sp>
        <p:nvSpPr>
          <p:cNvPr id="3" name="Tekstvak 2"/>
          <p:cNvSpPr txBox="1"/>
          <p:nvPr/>
        </p:nvSpPr>
        <p:spPr>
          <a:xfrm>
            <a:off x="7330817" y="1998452"/>
            <a:ext cx="4280415" cy="2616101"/>
          </a:xfrm>
          <a:prstGeom prst="rect">
            <a:avLst/>
          </a:prstGeom>
          <a:pattFill prst="pct5">
            <a:fgClr>
              <a:srgbClr val="FFFFFF">
                <a:shade val="85000"/>
              </a:srgbClr>
            </a:fgClr>
            <a:bgClr>
              <a:schemeClr val="bg1"/>
            </a:bgClr>
          </a:pattFill>
        </p:spPr>
        <p:txBody>
          <a:bodyPr wrap="square" rtlCol="0">
            <a:spAutoFit/>
          </a:bodyPr>
          <a:lstStyle/>
          <a:p>
            <a:r>
              <a:rPr lang="nl-BE" sz="2200" dirty="0" smtClean="0">
                <a:solidFill>
                  <a:srgbClr val="000000"/>
                </a:solidFill>
              </a:rPr>
              <a:t>De Krekelstraat ligt rechtover de school. </a:t>
            </a:r>
          </a:p>
          <a:p>
            <a:r>
              <a:rPr lang="nl-BE" sz="2200" dirty="0" smtClean="0">
                <a:solidFill>
                  <a:srgbClr val="000000"/>
                </a:solidFill>
              </a:rPr>
              <a:t>Heel veel ouders en kinderen nemen dagelijks deze éénrichtingsweg om naar school te komen.  </a:t>
            </a:r>
          </a:p>
          <a:p>
            <a:endParaRPr lang="nl-BE" sz="3200" dirty="0">
              <a:solidFill>
                <a:srgbClr val="000000"/>
              </a:solidFill>
            </a:endParaRPr>
          </a:p>
        </p:txBody>
      </p:sp>
      <p:graphicFrame>
        <p:nvGraphicFramePr>
          <p:cNvPr id="6" name="Diagram 5"/>
          <p:cNvGraphicFramePr/>
          <p:nvPr>
            <p:extLst>
              <p:ext uri="{D42A27DB-BD31-4B8C-83A1-F6EECF244321}">
                <p14:modId xmlns:p14="http://schemas.microsoft.com/office/powerpoint/2010/main" val="403279180"/>
              </p:ext>
            </p:extLst>
          </p:nvPr>
        </p:nvGraphicFramePr>
        <p:xfrm>
          <a:off x="865599" y="1894041"/>
          <a:ext cx="6343650"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p:cNvPicPr>
            <a:picLocks noChangeAspect="1"/>
          </p:cNvPicPr>
          <p:nvPr/>
        </p:nvPicPr>
        <p:blipFill>
          <a:blip r:embed="rId8"/>
          <a:stretch>
            <a:fillRect/>
          </a:stretch>
        </p:blipFill>
        <p:spPr>
          <a:xfrm>
            <a:off x="3873037" y="4647045"/>
            <a:ext cx="4600575" cy="1666875"/>
          </a:xfrm>
          <a:prstGeom prst="rect">
            <a:avLst/>
          </a:prstGeom>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3173" y="1696194"/>
            <a:ext cx="1818526" cy="2855654"/>
          </a:xfrm>
          <a:prstGeom prst="rect">
            <a:avLst/>
          </a:prstGeom>
        </p:spPr>
      </p:pic>
    </p:spTree>
    <p:extLst>
      <p:ext uri="{BB962C8B-B14F-4D97-AF65-F5344CB8AC3E}">
        <p14:creationId xmlns:p14="http://schemas.microsoft.com/office/powerpoint/2010/main" val="20020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Waarom onze schoolnaam  ?</a:t>
            </a:r>
            <a:endParaRPr lang="nl-BE" dirty="0"/>
          </a:p>
        </p:txBody>
      </p:sp>
      <p:pic>
        <p:nvPicPr>
          <p:cNvPr id="2050" name="Picture 2" descr="https://www.beleven.org/vandaagdedag/images/delafonta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10" y="1658375"/>
            <a:ext cx="2272778" cy="2272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de krekel en de m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915" y="4025434"/>
            <a:ext cx="3210091" cy="224706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232932" y="1658375"/>
            <a:ext cx="5109682" cy="4493538"/>
          </a:xfrm>
          <a:prstGeom prst="rect">
            <a:avLst/>
          </a:prstGeom>
        </p:spPr>
        <p:txBody>
          <a:bodyPr wrap="square">
            <a:spAutoFit/>
          </a:bodyPr>
          <a:lstStyle/>
          <a:p>
            <a:r>
              <a:rPr lang="nl-BE" sz="2200" dirty="0">
                <a:solidFill>
                  <a:srgbClr val="000000"/>
                </a:solidFill>
                <a:latin typeface="+mj-lt"/>
              </a:rPr>
              <a:t>Een van zijn bekendste fabels </a:t>
            </a:r>
            <a:r>
              <a:rPr lang="nl-BE" sz="2200" dirty="0" smtClean="0">
                <a:solidFill>
                  <a:srgbClr val="000000"/>
                </a:solidFill>
                <a:latin typeface="+mj-lt"/>
              </a:rPr>
              <a:t>is ‘De Krekel en de Mier’ , waarin </a:t>
            </a:r>
            <a:r>
              <a:rPr lang="nl-BE" sz="2200" dirty="0">
                <a:solidFill>
                  <a:srgbClr val="000000"/>
                </a:solidFill>
                <a:latin typeface="+mj-lt"/>
              </a:rPr>
              <a:t>een kunstzinnige krekel de hele </a:t>
            </a:r>
            <a:r>
              <a:rPr lang="nl-BE" sz="2200" dirty="0" smtClean="0">
                <a:solidFill>
                  <a:srgbClr val="000000"/>
                </a:solidFill>
                <a:latin typeface="+mj-lt"/>
              </a:rPr>
              <a:t>zomer lang </a:t>
            </a:r>
            <a:r>
              <a:rPr lang="nl-BE" sz="2200" dirty="0">
                <a:solidFill>
                  <a:srgbClr val="000000"/>
                </a:solidFill>
                <a:latin typeface="+mj-lt"/>
              </a:rPr>
              <a:t>een werkende mier vermaakt met zijn gezang, waarna de mier </a:t>
            </a:r>
            <a:r>
              <a:rPr lang="nl-BE" sz="2200" dirty="0" smtClean="0">
                <a:solidFill>
                  <a:srgbClr val="000000"/>
                </a:solidFill>
                <a:latin typeface="+mj-lt"/>
              </a:rPr>
              <a:t>té </a:t>
            </a:r>
            <a:r>
              <a:rPr lang="nl-BE" sz="2200" dirty="0">
                <a:solidFill>
                  <a:srgbClr val="000000"/>
                </a:solidFill>
                <a:latin typeface="+mj-lt"/>
              </a:rPr>
              <a:t>beroerd is om de zanger hiervoor te belonen. </a:t>
            </a:r>
            <a:endParaRPr lang="nl-BE" sz="2200" dirty="0" smtClean="0">
              <a:solidFill>
                <a:srgbClr val="000000"/>
              </a:solidFill>
              <a:latin typeface="+mj-lt"/>
            </a:endParaRPr>
          </a:p>
          <a:p>
            <a:endParaRPr lang="nl-BE" sz="2200" dirty="0" smtClean="0">
              <a:solidFill>
                <a:srgbClr val="000000"/>
              </a:solidFill>
              <a:latin typeface="+mj-lt"/>
            </a:endParaRPr>
          </a:p>
          <a:p>
            <a:r>
              <a:rPr lang="nl-BE" sz="2200" dirty="0" smtClean="0">
                <a:solidFill>
                  <a:srgbClr val="000000"/>
                </a:solidFill>
                <a:latin typeface="+mj-lt"/>
              </a:rPr>
              <a:t>Hoewel </a:t>
            </a:r>
            <a:r>
              <a:rPr lang="nl-BE" sz="2200" dirty="0">
                <a:solidFill>
                  <a:srgbClr val="000000"/>
                </a:solidFill>
                <a:latin typeface="+mj-lt"/>
              </a:rPr>
              <a:t>La Fontaine met dit verhaal op een ironische manier de geringe waardering voor kunstenaars wilde aanklagen, werd het verhaal in </a:t>
            </a:r>
            <a:r>
              <a:rPr lang="nl-BE" sz="2200" dirty="0" smtClean="0">
                <a:solidFill>
                  <a:srgbClr val="000000"/>
                </a:solidFill>
                <a:latin typeface="+mj-lt"/>
              </a:rPr>
              <a:t>latere </a:t>
            </a:r>
            <a:r>
              <a:rPr lang="nl-BE" sz="2200" dirty="0">
                <a:solidFill>
                  <a:srgbClr val="000000"/>
                </a:solidFill>
                <a:latin typeface="+mj-lt"/>
              </a:rPr>
              <a:t>tijden meestal gebruikt als illustratie van het idee 'wie niet werkt, zal ook niet eten'.</a:t>
            </a:r>
            <a:endParaRPr lang="nl-BE" sz="2200" dirty="0">
              <a:latin typeface="+mj-lt"/>
            </a:endParaRPr>
          </a:p>
        </p:txBody>
      </p:sp>
      <p:sp>
        <p:nvSpPr>
          <p:cNvPr id="6" name="Rechthoek 5"/>
          <p:cNvSpPr/>
          <p:nvPr/>
        </p:nvSpPr>
        <p:spPr>
          <a:xfrm>
            <a:off x="314972" y="4025434"/>
            <a:ext cx="2874506" cy="861774"/>
          </a:xfrm>
          <a:prstGeom prst="rect">
            <a:avLst/>
          </a:prstGeom>
        </p:spPr>
        <p:txBody>
          <a:bodyPr wrap="none">
            <a:spAutoFit/>
          </a:bodyPr>
          <a:lstStyle/>
          <a:p>
            <a:pPr algn="ctr"/>
            <a:r>
              <a:rPr lang="fr-FR" sz="2500" dirty="0">
                <a:solidFill>
                  <a:srgbClr val="000000"/>
                </a:solidFill>
              </a:rPr>
              <a:t>Jean de La Fontaine </a:t>
            </a:r>
            <a:endParaRPr lang="fr-FR" sz="2500" dirty="0" smtClean="0">
              <a:solidFill>
                <a:srgbClr val="000000"/>
              </a:solidFill>
            </a:endParaRPr>
          </a:p>
          <a:p>
            <a:pPr algn="ctr"/>
            <a:r>
              <a:rPr lang="fr-FR" sz="2500" dirty="0" smtClean="0">
                <a:solidFill>
                  <a:srgbClr val="000000"/>
                </a:solidFill>
              </a:rPr>
              <a:t>1621 </a:t>
            </a:r>
            <a:r>
              <a:rPr lang="fr-FR" sz="2500" dirty="0">
                <a:solidFill>
                  <a:srgbClr val="000000"/>
                </a:solidFill>
              </a:rPr>
              <a:t>- </a:t>
            </a:r>
            <a:r>
              <a:rPr lang="fr-FR" sz="2500" dirty="0" smtClean="0">
                <a:solidFill>
                  <a:srgbClr val="000000"/>
                </a:solidFill>
              </a:rPr>
              <a:t>1695</a:t>
            </a:r>
            <a:endParaRPr lang="nl-BE" sz="2500" dirty="0"/>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2102" y="609600"/>
            <a:ext cx="1612836" cy="2532656"/>
          </a:xfrm>
          <a:prstGeom prst="rect">
            <a:avLst/>
          </a:prstGeom>
        </p:spPr>
      </p:pic>
    </p:spTree>
    <p:extLst>
      <p:ext uri="{BB962C8B-B14F-4D97-AF65-F5344CB8AC3E}">
        <p14:creationId xmlns:p14="http://schemas.microsoft.com/office/powerpoint/2010/main" val="28006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7640" y="408336"/>
            <a:ext cx="9875520" cy="1356360"/>
          </a:xfrm>
        </p:spPr>
        <p:txBody>
          <a:bodyPr>
            <a:normAutofit fontScale="90000"/>
          </a:bodyPr>
          <a:lstStyle/>
          <a:p>
            <a:pPr algn="ctr"/>
            <a:r>
              <a:rPr lang="nl-BE" dirty="0"/>
              <a:t/>
            </a:r>
            <a:br>
              <a:rPr lang="nl-BE" dirty="0"/>
            </a:br>
            <a:r>
              <a:rPr lang="nl-BE" dirty="0" smtClean="0"/>
              <a:t/>
            </a:r>
            <a:br>
              <a:rPr lang="nl-BE" dirty="0" smtClean="0"/>
            </a:br>
            <a:r>
              <a:rPr lang="nl-BE" dirty="0" smtClean="0"/>
              <a:t/>
            </a:r>
            <a:br>
              <a:rPr lang="nl-BE" dirty="0" smtClean="0"/>
            </a:br>
            <a:r>
              <a:rPr lang="nl-BE" dirty="0" smtClean="0"/>
              <a:t>“ </a:t>
            </a:r>
            <a:r>
              <a:rPr lang="nl-BE" sz="4000" dirty="0" smtClean="0"/>
              <a:t>Iets </a:t>
            </a:r>
            <a:r>
              <a:rPr lang="nl-BE" sz="4000" dirty="0"/>
              <a:t>wat niet meteen wat opbrengt, </a:t>
            </a:r>
            <a:r>
              <a:rPr lang="nl-BE" sz="4000" dirty="0" smtClean="0"/>
              <a:t/>
            </a:r>
            <a:br>
              <a:rPr lang="nl-BE" sz="4000" dirty="0" smtClean="0"/>
            </a:br>
            <a:r>
              <a:rPr lang="nl-BE" sz="4000" dirty="0" smtClean="0"/>
              <a:t>wordt </a:t>
            </a:r>
            <a:r>
              <a:rPr lang="nl-BE" sz="4000" dirty="0"/>
              <a:t>vaak </a:t>
            </a:r>
            <a:r>
              <a:rPr lang="nl-BE" sz="4000" dirty="0" smtClean="0"/>
              <a:t/>
            </a:r>
            <a:br>
              <a:rPr lang="nl-BE" sz="4000" dirty="0" smtClean="0"/>
            </a:br>
            <a:r>
              <a:rPr lang="nl-BE" sz="4000" dirty="0" smtClean="0"/>
              <a:t>als </a:t>
            </a:r>
            <a:r>
              <a:rPr lang="nl-BE" sz="4000" dirty="0"/>
              <a:t>nutteloos of </a:t>
            </a:r>
            <a:r>
              <a:rPr lang="nl-BE" sz="4000" dirty="0" smtClean="0"/>
              <a:t/>
            </a:r>
            <a:br>
              <a:rPr lang="nl-BE" sz="4000" dirty="0" smtClean="0"/>
            </a:br>
            <a:r>
              <a:rPr lang="nl-BE" sz="4000" dirty="0" smtClean="0"/>
              <a:t>waardeloos </a:t>
            </a:r>
            <a:r>
              <a:rPr lang="nl-BE" sz="4000" dirty="0"/>
              <a:t>aanzien</a:t>
            </a:r>
            <a:r>
              <a:rPr lang="nl-BE" sz="4000" dirty="0" smtClean="0"/>
              <a:t>.”</a:t>
            </a:r>
            <a:br>
              <a:rPr lang="nl-BE" sz="4000" dirty="0" smtClean="0"/>
            </a:br>
            <a:r>
              <a:rPr lang="nl-BE" sz="4000" dirty="0"/>
              <a:t/>
            </a:r>
            <a:br>
              <a:rPr lang="nl-BE" sz="4000" dirty="0"/>
            </a:br>
            <a:endParaRPr lang="nl-BE" sz="2800" dirty="0"/>
          </a:p>
        </p:txBody>
      </p:sp>
      <p:sp>
        <p:nvSpPr>
          <p:cNvPr id="3" name="AutoShape 2" descr="data:image/png;base64,iVBORw0KGgoAAAANSUhEUgAABAAAAAQACAYAAAB/HSuDAAAgAElEQVR4XuzdCXRdV3no8c+DbMvybHkeZMvzqMHzEM9zKOlA6YPyaEIpJSuBkOalmBRCSUMSmkVCgJQxJdCUUkqhtI2dOJ7nUfI8W54HebZseZBs563vhCuurs45e597r6R7df7nLVb78Bn2/u0tVfvbe3+7Ue6YT78vXAgggAACCCCAAAIIIIAAAggg0KAFGhEAaNDtS+UQQAABBBBAAAEEEEAAAQQQcAQIANAR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CBOhJo3qypDMztLrk5XaRN65aS0bSJ8+U7FZVy9vxV2b77qFy+eqOOSsNnEPhAoGVmcxk6sKf07pEtrbMypUmTxvL+++/L7TuVcvL0RSnafVRu3roDV5oIdM5uKyOH5EiXTm2lebOMqt8xpReuyY69x+TCpbI0qQnFRAABBBCoDQECALWhyjsRQACBKAEd6BeOyJXB/Xs4gyuvSwddB46ckU3Fh+TevfsYIlCrAi2aZ8jE0YMkp2cnadSokee3tC8W7z4qO/cdr9Xy8PLEBNq2aSlTxw+Tju1bebYnv2MSM+ZpBBBAoCEIEABoCK1IHRBAIGUFsju0kWkTh0mbVplWZdQ/0E+cvigrN+whCGAlxk3xCPTp1VkmjhooLVo0s3pc++WeAydl8/bDVvdzU90K9Mvp4gRzMjKaGj+sbVlyolTWbt7P7xijFjcggAACDU+AAEDDa1NqhAACKSLQo1sHmTZhuOjS/yCX/oGuS3WLdh0N8hj3ImAlMGRADxmbP8B3NYrbi+7ff1/WbNonR46fs/oON9WNwMDcbjK+cKA0/d2WIpuv6u+YrTuOyK79J2xu5x4EEEAAgQYkQACgATUmVUEAgdQR6Nmto0yfOMxqRs6t1Lr/+t2V2+XSleupUylKkvYCQwb0lHEFA6RxY+8l/36VvHb9pixeXkxOgBTpCYn8ntG8Du+s2C5Xy8pTpDYUAwEEEECgLgQIANSFMt9AAIFQCbRvmyVzpuZLVsvmCdVb8wGs27I/oXfwMAIRgUQGi5F36MyxbgPQ7QBc9Sug2zfmTs2Tju1bx10QXWm0bWdJ3M/zIAIIIIBA+gkQAEi/NqPECCCQwgKa5G/O1Dzp1rl9wqW8cfO2LF5WLNfLbyX8Ll4QbgHN9D9/RoG0bd0yYYiLl8ucVQCVd+8l/C5eEL/AuMIBMmxgr/hfIOLM/i9aXiy3b1ck9B4eRgABBBBIHwECAOnTVpQUAQTSQKBwRF/JG9rHN6u6bTXuv/++rNm4V44cL7V9hPsQcBXQ7Sh9e3dJik5FxV1ZsnqHnL94LSnv4yXBBbpkt5VZU/IC5xeJ/ZIGcZau3ilnz18JXgieQAABBBBISwECAGnZbBQaAQRSUUCX4s6dli96vFqyrn2HTsmGbQeT9TreE0KBPj07ydQJwwIn/fOj2rDtgOw7dDqEmqlR5WQGdGjL1GhTSoEAAgjUlQABgLqS5jsIINDgBWz+KNfEW3rE39Vr5TJ90nDjVoHT5y47yQC5EIhHIKNpEyco1Tm7re/jV67ekOXrdzv3zJw8Qtq1yfK9n8BUPK2RnGdsZv8rK+/Kqo175fbtSpk1ZaRvUJK2TE678BYEEEAgXQQIAKRLS1FOBBBIaYEeXTs4Aye/o7ju3r3nDLJOnbnk1KVLp3YyZ8pI35MCLl+94ey3vlNRmdL1p3CpKaBH/o0rHCiNG3ln/deg1LurdogGAfTq36erTB43xPeZ02cvy7urCEzVR6tPGjNYBvXr7vvpPQdPyqaiQ849MyaNkD69OnneT1vWRyvyTQQQQKD+BAgA1J89X0YAgQYi0KRxY5kxebj06p7tW6OjJ0plxfo9Vfc0b54hC2YUip4a4HURAGggnaQeqtG8WYaT+K9Du1aeX9es/poJvmjX0ap7NFHgg7NG+c4aM2ishwYVkdZZmTJ/ZoG0atnCswB6hOg7K4pFf3fopcGCiaMHeeYlOXfhqry7Yrvcu3+/firFVxFAAAEE6lSAAECdcvMxBBBoiAI2s/+6JHfJ6p1SeuFqNYK5U/OlR7cOBAAaYseo5zrZzP67nTRhEzggAFA/jTtsUC8Zm9/fN8nosZMXZPm6XVUFNP1+IshYP23JVxFAAIH6EiAAUF/yfBcBBBqMgGmJrVb0TOkVeW/VjhqzbBNGDZQhA3oSAGgwvSE1KqJ7/3X2P7tDG98CHThyRtZt2V/jHs0boANHr4sAQN23s640mj01T7p38T5i1O3kkNatMuVDs0ZJZotmroUmAFD3bckXEUAAgfoUIABQn/p8GwEE0l5Al1fPm17gu1xa/yhfu2mfHD52rkZ9TWd588d52neReqmAbkeZMWm4b+Z/r1UpWmDTyhQCAHXfrPq7Zv70AtGtQ17XrdsVsmhZkVy7frPqFgIAdd9WfBEBBBBIZQECAKncOpQNAQRSXsAmIdfVsnJZtLxYbt+uCBwAuHCpzNnPq+d1cyFgI2AzU6zv8VqVYhMAOHryvKxY98GpAVx1IzBicG8Zk9/f92Nu+/kJANRN+/AVBBBAIF0ECACkS0tRTgQQSDkBXVK7YGahaNI0v8trmbU+o0cB9u3V2fNxZlpTrtlTvkA2M8Wa/G/z9sOy58DJGvXR7QO6qqVTR+/tA9FZ5lMepAEUUIM6c6fnS9dO7Xxr49YupgAAv2MaQAehCggggEAAAQIAAbC4FQEEEIgWsDku7d69+7J83W45eeaiK55pqTUDLfpcUIFRI3Mlb2gf38diM8VH32yTBHDtlv1y8MiZoEXj/jgFbII6bvv/9XMEAOJE5zEEEECggQoQAGigDUu1EECg9gXmTM2Tnt06+n5I9+Lqnlzdmxt72Qy0Nmw7IPsOna79yvCFBiFg06e0on5Hv5kGjHfv3ZPla3fLqbOXGoRZOlTCdJSf1uHOnUpZHHX8X6Repvbcd+iUbNh2MB0YKCMCCCCAQBIECAAkAZFXIIBA+ARskv+pit9eadMf5rrvf+nqnXL2/JXwAVPjuARskv/pi4t3H3X+43aZjo27eeuOvL20SK6X34qrjDwUXMAm2HjlmuYaKXICAdFX5+y2MmdKnjRr1tT1w359IXhJeQIBBBBAINUFCACkegtRPgQQSEkBm/O4vZbkRiqU07OTTJs4THR/r9t1o/y2vL2sSMpv3k5JAwqVegI2SSkrKu7KktU75PzFa64VMCWbIzFl3bZ7VssW8uDMQmmV1cL3w157+f0COpoLYu3m/XLo6Nm6rRRfQwABBBCoNwECAPVGz4cRQCBdBWyzrOs+67eXbqt2JFd0nQuG9xX9j9elS6yXrNqRrkyUu44FWmhSyhkF0q5Nlu+XvWaKIw+ZElOSl6JuG9a0IiNSGq92Gdivu0weM9i10Kwyqtu25GsIIIBAKggQAEiFVqAMCCCQVgK2y//9Zkptsnpv2X5Ydu0/kVY2FLb+BGyX//ttSzGdbHHv/n1ZuX6PHD91of4qWktf1tMPBvTtJv37dpW2bbJE//966SD5Wlm57D98Wg4fPSe6sqcuL1OgMFIWr8SMenSgrupwu9jOUZctybcQQACB1BAgAJAa7UApEEAgjQRsEnJpdfxmSk1BBK+EXmnERFHrWGBc4QAZNrCX71d1yff6rQdEj6Z0u0xBBL+klnVc3aR+rl9OVxk/aqA099gnH/lY2Y1bTgDk4uWypH7f72Vzp+WLrgLwu+7evSfL1u6S0+cu17jNb0UH2znqrBn5EAIIIJAyAgQAUqYpKAgCCKSLgGmJtNbDtP/flEPgTOkVeW/VDtEZVy4ETAI6Wz1veoF06tjG91bT/n9TDgENHKzbst9UnLT6dz02ccTgHGncuJFVuctv3pElq7aLbqWo7ct2/7+eMvK/S7fJ9RvVEzOa+oXu/V+zaV9tV4P3I4AAAgikkAABgBRqDIqCAAKpL2BaIh2pgd/+f9Pyf52l3bz9sOw5cDL1QShhSgjYnBOvBfXb/2/q2/fu3Zfl63bLyTMXU6LOySiEzvw/MG6I9eA/8s1jJy/I8nW7klEE33d069xeZk0ZWbUdwevmy1dvyOLlxXKnovoJAK2zMuXBWYXSMrN5jUdNq0FqvXJ8AAEEEECgXgQIANQLOx9FAIF0FbBNyOW3tLZLp3YyR/+oz3A/luvGzduyeFkxx6ylayeph3Lbbkvx23EXjDwAACAASURBVP/fv09XmayD4UbuM+G67F0HmbonviFcOjs+f0aBZHfwXzXhVte62js/ZEAPmTBqkJHb6wSAnt06yozJw6Vpkw/yGURfptUgxo9yAwIIIIBAWgoQAEjLZqPQCCBQXwK2Cbn8ltaGcZl1fbVXWL5rsy1FLbwSS5pOtmiIq1Jsg3lufchvz30y+5yuTtDEhKZr36FTsmHbwRq3+f2+8lo1YPoW/44AAgggkN4CBADSu/0oPQII1LHAnKl5orNqpmvDtgOy79DpGrfpEW3zpue7LsnVm3XrwDsrikX/OOdCwEagebMMZyZbtwH4XXfv3ZPla3eLHi8Ze5kGw1fLymXR8mK5fbvCpkhpcY/f8XimCtRFAMC0fz+6jF6BHb/fV+z/N7Uy/44AAgg0TAECAA2zXakVAgjUgoBpj3Tkk35na2vCsbyhfTxLd7DkrKzdTFKuWmi+BvtK2/3/fsvWZ0waIX16dXI10tn/rTuONLgjKRMJANTF8nnbBIBeCUf9fl+ZkpQ22B8WKoYAAgggIAQA6AQIIICApYBtQq4b5bfl7WVFUn7zdrU3a0Ku+TMLpFXLFq5f1Nn/d1dul0tXrluWiNsQEGeJ+OSxg6WRx979iJFXXgpTTgo9+k/3/msAoSFdiQQA6uI4RNvfN16rEfxWdeipAYuWFYnWgwsBBBBAIFwCBADC1d7UFgEEEhCwTcjlNdAyndPeEI9YS4CbRy0FJowaKEMG9DTe7ZYAUPf+a5K4Xt2zXZ9viHv/IxW1HWC7wdTFz6ptYMfrCEC//f8cM2r8ceEGBBBAoMEKEABosE1LxRBAINkCtgm53PbWmvb+a+b/d1dsZ0Yu2Y3WwN9nOlIyuvpu+8RNe/8vXr7urEqJPV6uIbDGewpAXa3UGZPfX0YM7m2kdjva0S9/QEMO6hixuAEBBBBAgC0A9AEEEEDARiDRhFzTJw6Tvr27eM6yNsQ91jau3JOYgO0+8Xv378vK9Xvk+KkLVR/UPj13Wr50zm7rWoh79+7Lqg175FjUM4mVNvWe1oSe+rPpdSRnbInVZPP2Q64JPpNdu9lTRnquzIj+ltuKI7+8ECQaTXZL8T4EEEAgvQRYAZBe7UVpEUCgngR0//6Dswo9s/dHiuU20DLNsp6/eM2ZZW0o56vXUxOF8rO2y9jv3KmUxTGnS+iWlnGFA6WxR+6AoydKZcX6PQ3eVZfajx81UDQg4ndpDoSNRYfk2MnztW4SJOB4+uxleXfV9mplGjaol4zN7++aF4Ll/7XefHwAAQQQSGkBAgAp3TwUDgEEUkUg3oGWaZa1svKuLFu7S/SPci4EggrY7hOPTVrXKquFLJhRKPo/3a6wbUlp0TxDRg7JkZyenZwgX5MmjR0WDcpdKyuX/UfOyJFj50RXANTFZXviiJZl36FTsmHbwapi6baQ2VPzpHuX9jWKyvL/umg9voEAAgiktgABgNRuH0qHAAIpImCbMTx2oFU4oq9z7J9bhnb9Y3zvwVOyqfhQitSSYqSbgCmxZKQ+5y5cdXJM6AoVvfy2pNy//77TJ3VgyVU/Am1bt5QHZ40SDUyYrl37T4jmd4hcuvx/3vQC12c1sLN4WbFcL79lei3/jgACCCDQQAUIADTQhqVaCCCQXIF4Blod27d29lh7/RGvx/29u2qH3L5dkdzC8rbQCMydmi89unUw1jc6MWWfnp1k6oRhVbPcsQ+fOH1RVqzfXWez3cbCh/AG07ahaJK1W/bLwSNnqv4rTRyoCQTdrmMnL8jydbtCKEqVEUAAAQQiAgQA6AsIIICAhYDtQCty1JrN0n/dX33q7CWLr3MLAjUFmjfLkPkzCkRnfE1X8e6jov8xLf0vv3lHlqzaLppZnqv+BGy3dsTmHPHLHaDbF5av2y0nz1ysv4rxZQQQQACBehcgAFDvTUABEEAg1QWCDLQiy3HHFQyQoQN7ei7933PgpGyOWrab6gaUL/UEWrfKlA/NGiW6X9zv0q0mazfvl5ITpTJ94nDp3SPb9XZd+r9h2wHRM+656lfAbxY/umR3795zcoicPnfZ+a+7dGonc6aMdD3V4GpZuSxaXsyKo/ptWr6OAAII1LsAAYB6bwIKgAACqS5gO9DSeuhy3Io7lb5LrHXWX/9or6uEYqnuS/niE7BdJh4ZJOpKgdF5/VyDUloCzUexsej3yeTiKxVPJUPAdstR7OkOk8YMlkH9ursWYcfeY7JtZ0kyisc7EEAAAQTSWIAAQBo3HkVHIBUE9Aix/n27yuD+PaRN65bSLKOpUyyddbxTcddZ4r6p6KDzv6frZXsCgA60tu44IiOG5EhWy+au1WWJdbr2gtQrt+0y8Vu3K5zl/2Py+nmed08+ivptXz11ILt9a+nTq7Nkd2zjbOswHUuoJda2/d+l2+T6jVvSokUzWTCjQNq1yapRmdt3KuWdmGMg67fGfB0BBBBAoL4ECADUlzzfRaABCOjM+IxJw0WT3fldsVmqa7Pq+sdv396dnWXOrbIypVlGk6oZz4rKu1J2/aYcPnbOOdLLNijRL6eLPDB+qOd56ZH63L13Tyor73kuydYZ/1Ub9sixUxdqEGi5deaud89sycpsIY0bNxJdkl1+67bodoH9h07L/fffTyqdDjr0qLB+OV2lU8c2zgAietChR6BpgkLNIK/Lwi9eKkt6Gfwq1DorU/r16SI9unUUzYrevFnTqraMBJh0WbOey15y4nytLG3WBI7DB/d2+pOWJ/p4OP3u+q0HAq3k8GpnHcDtPXRKDhy2b+eC4X1F/2O6Iv1c/dwuHRy+u3K7aBAg9sru0MbZyqL9RLca6GkW2o/LbtyS4t0loknlkn1pH1TvXt2zXful/hyr1/FTF+RgyVm5eetOQkXonN1WRo3IlY4dWlcFMGu7jlpgDZ727N7ROSVEf4fqz3zQK/rUkf59usrkcUNcf0/ZJv9r2bKpfPShATJvZo707N5KMlt80GfKblTI3gOX5a1fHpANW84GLSb3I4AAAgikkAABgBRqDIqCQDoJ6GBx7tQ84+Bf61TbAQD9Q1qP6Rs5NEdatXQ/1zzWVgfrOrAu3nXUOKi13Y/r135eR/7pwHtsfn/RQYjbUYGRd168XCZLVu9MyiBXAzeaJbx39+xAgw6dbdRlxLURjIjUM5621GfVV/dB6/F118puJuVHSWfYx48a6DkTq31o+drdVokctX3HFw6Uju1b+bbzufNXZfn63Vbt/MC4IaJlTOTyOvJPB6baLzXw4tUv1VxPDFi5YU+gIIhXefVnoXB4rnTr0t66X2oZNBCggRgNZAS9hgzoKZqvw2vwXRt5ETSIpCumRg7JMeZvMNXn8tUbsnh5sejqo9lT85xATexlm/zv4Y8NkU98dJB0aOf9O7Si4p4sXX1KXnh1i9y8mb6rukyu/DsCCCDQkAUIADTk1qVuCNSigO0e1dgs1ckuki6ZHV84QFpmui+5Nw3KT5655MzK62y31zVh1EDRgUIiV+zRajobO3HMYNEj2fwG/tHfTHQPr85mTxw9SHICfNOtzjrrricYXLl6IxGSGs/27d1FxhX0j6stIy/Twc6egyelaGeJMbDjV3hdFaEDbL9ZWZu+HbSddUCr7Vy066jRVo+Y1DwA8V5uQSkNDk0ZN8QYkIp8U1elrN20z1lVE++VjH6pK1VWbNgjZ0uvWBfDdExn5EWaNf+91Tut3+t3YzL6ePT7L1wqc5b2d2jf2jP5nwYPNUjg9TtOZ/1f/MpEmTS2m1XgRRcibS4qlb//xiYpvZCcYFtScHkJAggggICVAAEAKyZuQgCBaAFdCj1/ZoHVbHttZZ7WZcITxwyS3N5drAfQXq2oM4gr1+8RHdC5XbZHAHq9P3Z/dft2rZytEzq7GuSKzPbdqQg+06mBkomjBjrL/JNx6bJynXU9eqI04dfpIHnS2CGS0yM74bbUwkRWA2hgx3abR3Ql/PZSR99XUXFXlqzeIecvXnM1qM12DnIyhVcDxQalenbr6Az+g/YRzfOxZNWOuPqBBlp0lYXX9oQgL9W2Xrlht5w++0FGfNPllzAv+ll937urtpte5/vvQQNBth+LlM2rLhqg0Rws+w6ddn2lDv6/+dwDMrZQf4/aflV/xj4IAjz17BpWAtizcScCCCCQEgIEAFKiGSgEAuklMGxQL2d5sGnmOshsZhAB29wDtu/UZb5rNu2TI8drzmJqUkM9a92U58DrW7FJ/3R58/QJwwIPsvT9usT57aXbRPf9Brl0a4QurY5nj7Hfdyor7zorAXQAGO+lbTlr8gjRwXKyr9gBru37/fZSR78jev917LsTaefoxG5eZdYg3IOzCuNeLREblBqY283ZotC0aRNbpqr7rlzT4+WKRDPS21661UO3oXgdlWn7ntj7dFXK4pXbjVsoNJ/BgpmFVkG4Q0fPOr8f4r3iDQTZfE8DABqI8wrImgKwz31pvCyYlRPX74bKyvvyL7/cL9/9cXJWR9jUl3sQQAABBBIXIACQuCFvQCBUAjrzrgNiTQ5mum7cvC2LlxXL9fJbplut/11nzWdNGWn1h7v1S0XEa5ls8+YZsmBGobRvWzOztun9uhx9Q9FBOfi7c9V7dOsg0yYMj3u2M/bMb9P39d81UKMBG1OwxuZdbvckcqqBms6ekietsuzyNgQto1feBdN7ZkwaIX16dTLd5uQc0OR5sVddtLP+HDw4a5To8vmgl86UL1+7S86e/2C5/JABPWRs/oCqBIdB32cTsIh+pw7+xxYMcL5bG/3SZquM7RGKWu5EcpgkEgiyaQfd7nKj/LZrQNYUgP3YHw+Ux/9qZFWiP5vvxd5z/uIt+coLG2VLceIrgeL5Ps8ggAACCAQXIAAQ3IwnEAi1gGbm1uXrkWzofhiaOX7dlv1J8wqSeDDoR70G1zpD/aFZowIn64pNrqaD3TlT8z2PB7Qpr+7hXbp6Z9XAzfSMKcGZ6Xnbf9cl8DoQ9sujEPuu2mzL6G/5re5wq19Wyxby4MxCq6CEHq2n/4m+ktHOpq0F+r0gA9jo8sWu2tBl/9MnDvM8HtCmD2gW/reXFlkH+jTpXrJn/qPL6bcyI3Kf7QkKOoheu3m/6CqAoFcybE3f1NwL2R1aux795xeAzenZWl7+2iTpn9vO9Anff9etAO8uPy7PPL8hoffwMAIIIIBA3QkQAKg7a76EQIMQsJ0djWe22g9IAw7TJw53jgerrcttQKfZ2+dMyZNmHkeouZUlduY5WYPdIDOtdTH4iNRd67t1xxFnptTmqou2jB0QahI0m+PiNEHitInDpEnjxr5VcUsAWJftbHs0ZXQlaiMope8PkpuiLoJSpuSM2rZzp+dL107mwW/QoFvEu7Zn/iPf0WCHBil1VUXspasDNhUdcu3Hjz4yQjTrf0aGfz+3+Xk+W1ouC59bL7v2xr8VyOY73IMAAgggkBwBAgDJceQtCIRCoEundp6ZpmMBbGbhgqDpUXyj8/rVypLhSDmOnjwvK9btrlaseGZao/eeJ3Owq0t9315WJOU3b/vS6UB0/rT8WtlX7/VhLZvuA9f/abqGDewlYwr6uw5aTM/G8++mpdDR79R96drXTFdsWySznW1+dvTYy8ljBpuKWfXvtRWU0g9EMtGbVoAkY3WEbYX9lu3r9gnd/695AEyX7c9c9Hv0/RpgsD2SNPpZPVqy7Potadc2y+rnQ5P8uQ3+NV+Ing6gwZnYSxP//fhbM2XwgJpHBpo83P5dcwG8+W/75Hs/2RXP4zyDAAIIIFDHAgQA6hiczyGQzgK2WbO1jucuXJV3V2z3zKwfxMH2uK7IO3Wwo4MSnZXW5ekZGU1kTP4AGdC3q28AwS3bd9CZ1tjkaskc7Oq7dSa7otL//O149v3r7LDmQVA3nVEMutJCzTdvPyx7Dpz0bdp4B0c6e3/+UplcvVbunKEedO+7KRmaFjrIzHDs/v/CEX0lb2ifpASobAbUtkvYI40RmxBRE/7pMvxkXDbH5KmtrqzQFRY2V+zPsD7TrWt70d9BNgNrt2Be5Lu2qzz0fpu2iK5PvIEgDZ5s331U9h46Jbp6x2YVip+j3/arjz40QD7/13nSMrOp5yt27Lkor/94p3xobl+ZPzPHuFJATwT47FMrbJqWexBAAAEE6lmAAEA9NwCfRyBdBDq0ayXzphdYD7yScXRWxEb3KOv52TaXDmSLdpfIzr3Hq91ukzTNrcxBZlp1tvC91TtEs6LrFTRwYaqfzUAraDvpQEuPQdRM4jprqNeEUQNFl2oHvUznjev7ggSR9H4d+G8qPlx13KBNO7qV2+a8+nj3/3fJbiuzpuTFndwxtrw27TyucIBocMnm0nZZsnpnVWb8Pj07ydQJw6zyeNi83yZJXpBv6s/wFg0mHawZTLL9mfL7/RMkeBL0BIB4An6lF646p2lEtqgE+Z3j1j5+s/96/wtfniBzZ+R4HvtXdr1CvvHaNlm87IPfoa+/PE3Gj9LgqXdvOHn6hnx+4So5fuq6TZfhHgQQQACBehQgAFCP+HwagXQSGDUy15nhtL1sljHbvCvIEny/rO82yfzcBg26HFyXhZsuzaz+7spiuXj5gz+AdSZw5uQRzmxesi6bgVaQAbZXsGTu1HzRTPZBL1PyuqDBCT3SbenaXXL9xu9PkQjSH2LL7zcrrPd269zeOWFCT7rwu6L3mGs7z5ma5zybrMumnR8YN0QG9O1m/GTZjVuyeLluG7nj3Jvs7SE2SfJ09n/21Dzp3sVspIGaLcXug/9IZedOy3eSIPpdfgEAm+cj796w7YDsO3Ta6Kw3tGuTJfOm51sfzah2B0vOysaig6InhkSuRAMAfrP/uvz/p6/Pln592nrWSWf/H3l8adW/6wqALz4xStq09t4ycaO8Ul58dWtV0MAKjJsQQAABBOpFgABAvbDzUQTSS0DPHPc6Z9qrJjYzrjYKtkkH9V16rNmSVTuq/TEd+YYOPudPLxA91s/rckuaZTvTGpugr19OV9FBWuPGPtNmNgC/u8dmoBW0nfYePOUMPmKveAMA+h6dufVKBhgkiKSzoe+u2iEaBIi+EgkAmIJSeizdhFGDjK0SnfVenxlXONBqv7bxxSJi0876Hts2ik3Ql8ytCloOmyR5QXKHnDp7SZat3eX6Mxzxs/mZ9FpFofv+df+/riQxXTZ1i37H5LFDZGCuOSgTeSZ2W0bkv08kAGCa/Z89rZc88zdjpK3HYF6z+v/m7SPy/De3VON547WZUjDSe/sGeQBMvYl/RwABBFJHgABA6rQFJUEgZQXiHTTobLgeD3en4oOl5UGvIDPGplMHBvXrLhNHD/Lco60BizUb98qR49XPs7YZbGi9ogMAzZtlyPwZBaLld7si+5s1T8KQ/j2sjmCzGYz079NVJmvQwW+t7u8KpINhr8z40ycNl769OgdtLud+r1l2nVVXk+wObYzv9TtVIJ5TGSIfNK1QsJ1Vj+wLz8ho6tTJazCp9dCZ6EtXr8vQAT2t2tlUxkhd4gkAmGaotbwnz1xyVgvoz4tN8MrmCEDbVSl6RKFuVdAl8X7X7CkjRY8j9bu8VlHYBAIj7w2SADDoNpDYXCHRdUkkAGA6evWxvxwpn/yzwZ57+u/cuSfff3O3/PQX+6rxPvlovnz8TwZJkybeAc3/WlQiz7282fjzzQ0IIIAAAvUrQACgfv35OgIpL9Aqq4UsmGF3LnpsZXRAoUnhNDlcPJft8nt995nSK/Kezv7f//1S2uhvmgZ3Xmdm2+6Hjx4I+Z1YoCa6pHhz8SHRoIPtcmSbwYjtaglTwj7bTPhubeqVqFCPRZv9wEhpalher+/0S9inqxwenFVovcw6uox+s+u6/3/utDzX89Rj6xnZF+4XGIu3nU2rFKoCABbL4PXe6Pbwm6GO3nevq2T0Z16z9psuU5K8IDPupp9hLYtuYVgwo8C3nbyCefp8kKSeQRKZBslTorP0GhjVtnG74g0A6O+gd1Zsd35+vK5Xv/6ATJ3Yw/PfvZbym1YO6As3bD0njz290tRl+HcEEEAAgXoWIABQzw3A5xFIdYF4Z/8j9dJZPU1wpUt7g1xB9g3rYEuT2Onsl9uls8+awLBTR+/ZZ6+Zs6Azrbon3G9WOHbZr20AwDQYCZLATlcrLFpWJDrYdLuCDJJin9cjCvcdPi3t22Q5M95tWmdKZovm0qxZE2kkdtsh/M4vt2lLv352+Ng556hCnQnW0yF09l5XbGi72V66zUFXOvgFxqodBRng3HlTO2sZTStMousR2QvvlzwvNndGkACAKUmebcZ92y1DNqtc/Pp3kASA+w6dkg3bam6Rie0nQVYq2RxJGe/Pn9/PTaTMv3xjnvTPbefZ1c9fvCVfeWGjbCmuvhIqp2dr+fZLU6VXD/dVTfpCTgKw/Q3CfQgggED9ChAAqF9/vo5ASgskMvsfXbEgZ8RHnkvmgNY0aNTZfz2y0G1AHDQA0L9vV9Fj+Bq5LMOP/U6QgZxpMGKbwE59TYPMIOekJ7sDRyfY83q37baMZJdN3xcpX5tWmTI6r59rO+sS+iWrtledBpHMdo43AOC3DD92q45NwsyIrSlJnu2A2xSU0u/pioQ5U/Mlq2Vz36Y9dvKCLF/nfia97fYW21wMWpAgK5VsfhfGk+fC5r1jCrrIPzwzXjpnZ3r6+WXz/8ErM2RMgffWoJLjZfKRhxfVxo8d70QAAQQQSKIAAYAkYvIqBBqaQDIHWl4Jr7zMgvwRbFqGrN/QY+3GFQyosa9Zs/ev3LDb2avtdgUJACxds1NmTBruus9dl1iv2bRPjhw/V/UZ2+XsNoMR2wR2+nGbLPO22wmS3edt9pQHSSqX7PLduVPprGgZP2qA6zJ0bWcdFEevRrEdUNu0czwBAF0d45XEU/v/0tU7pPTitSoq22CSTV4K258f08+wGs6aPELae+TViBRes+kvX7dbNAlg7GUKBEbfb1M3vV9XKs2dni9dO3nPqke/d8feY7JtZ4lvtwzyu09f5JczI/pDD87pIwufGC1ZLZt6ft9vEP/SsxNlzvTecT2b7J9D3ocAAgggEL8AAYD47XgSgQYtYHveti2CzdLX6HcF2QdrWoYceW+fXp2kYHiuZDbPcPbfnz1/VYp2lVQ7Zi62PrYDGM22frDkjIzVIIPL7L8OSJav3V0tR4FtQjubxHBBgjVrt+yXgx7bJSL1DzoIse0Hpvtis9a73a+DrhmThxsTwZm+Fc+/a4BCczgUjOjr2s5uJ1HYDqg1uLB4RbGogd8VZEWBBrYuXinzPMLTbdm47RJ0U16KIOX0O6JRj9KcPHawVd6H46cuyMr1e1xzgQTJR2CqW6R9giQVNGXoj/dnz+ZnRt/96CMj5OGPDfFMAKj37D90RT7+mXddu9+zT4+VP1yQSwAgnl8cPIMAAgikkAABgBRqDIqCQKoI2Jxh75xb3eiDGTDbK0g+gCADWpsZbdsyxhsA0MRblZX3XPMMuM2y6nf0HHcd2LhtF4guh01iONtAhem0hOjvBklsFq9v7HN+57dH3xs063qyyufXzl62tu185Vq5LFpeJBoISFYA4PylMmmW0cR1tYLXsnHbJJCmrSS2Kx+0rm6BCH1et9P07pFt/BnRd/ht5dF/160tD84aJS18jgKNuJvqFrnPtm31fs2DoseUmq4g5XRbWeT1/i8/NUb+6EHdtuJdAr99/AQATC3HvyOAAALpIUAAID3aiVIiUKcCwwb2kjEF/T2Pk4vM5t+6Xem6rN6vsH7HX1UbfAY4is5mRjteQNuBtQY3Gjdp7BoQOVhyVtZurn6slpbHdqB1+txlJ2u432VbziABAB2I6PLmVi1bxMsX+DnbAIC+WAeHwwb1shocBi6IxwM6i9u0aWNp2qRJjTuOnih1tgfEXrbBLK+z62PfF2Rm3atf+i0btzlmT8tkyksRJACgiRU1kKerZ7p36yD6O6h7l/bWbWsTXAyyqsV2VZHtKSHqFamjqS8GcdMjE99ZuV2cgKzhMp0AoI/7BQBMKwjIAWBqAf4dAQQQSA0BAgCp0Q6UAoGUEbBZ+h99hrzuqx86sKf1H+q2RwPaDmgVLhUCAF4N6Hfkl20dTSscggwIgwQAtE66TUHzGrTM9E+8lqwOHCQAoCtVxhcOlIG53az7X7LKGfser1Ueep/tSQ+mdo58M0h7e9U3+mc4+h7bd9vkKwgy4NYcIc2aNZVOHdoEOpFBy66D/1Ub94q+w+8KMltvO1i3bdu79+45W4BsTkMJcgqD17Gbbg7f/+Z0GVvYxdfILwCw8IlR8pGHvAPDnAJQW79deC8CCCCQXAECAMn15G0IpLWAnrE9d2qeaBDA69K985uKDjr7oPXSAYP+EZzdwfuZIIOlyL22g+NUDwB4ZSS3/SPfZqBlO2hTq6ABAH1GE69pEEBXBNT2FSQAoGXRGePCkbkyfFDvGgkea7us0e/3amfbfed+Z9fH1iNIe3sZeCWjs11+bpMkL0gAIN620mX/uuf/fFQSQ6932eYVsW2LIO2gpxz879JtvvlGIuUO8l6bpJmR9/7qzQWSm+N9FKrel8gWgA1bz8ljT6+Mtyl5DgEEEECgjgQIANQRNJ9BIB0EbGbz9Q9tXY6uA4DIZbNqILb+bknxou8JEgAwHUUWr73mN/jw3DHO8WPxXDozuWT1TtFlurGXbfIwmwSAQQYM8QQAtOx1MZjT7wQNAERcg/SXeNrS7xk/02QmeoyUQYMKfzRvrGjALp5LB82LlxXL9fJbNR7P6dlJpk0cZsztYZMkrzb7jAbGjp26IOu37BddfWFz2W7FsP0ZCbJU3zZRX9D+bPP7IfLO2g4A/NeiEnnu5c02TcE9CCCAAAL1KEAAoB7x+TQCqSTgdUxedBn9/jAuHNHXyTRuSmgXeZ/f4FjvCTKgM+1Fjte5R7eOMvuBkXHPLJ8pvSLvrdrhmpE8mQMtx2ta5c4EaAAAIABJREFUvjNIN12Rc+w1W3qQK8gxg/peHaDpwOzevXty+3als4qgcWOf7GO/K4xt8rXostuupoh+RgNY9+7ek/Jbd+TqtXLp2KG1a6I8GyO/dk5WRv3ocuiWh8ljh9gUzfUePaJw3Zb9rv9me6a96dg+fXmQAbJtZbRfXbpyQzYWHbSa9Y9+74IZhdK1s/m4PtvZ+iD1CxoAeGDcECdJqOmyXa0wpqCL/MMz46VzdqbvK/1WALz+8jSZMLqr6/OVlfflZ/++X15/Y6epyPw7AggggEA9CxAAqOcG4PMIpIKAznDPmZovWS3993nvPXjK+cPb7dI94vNnFARaJu43EJk3LV+6WwxotSzxDBpN7t26tJcZE4dJ8+bxzbLqH+ZrN+2Tw8fOJTTQst3jazu40cIU7z7q/CfINWdqnuhxbH6X12yk7TF4+m6bmeXYMtjONPsdNRck4BT9fVM7FwzvK/of02UzoNZ36M/qvGkFkpkZX780Bd5sB542CQtbZ2XKh+eOdrYJJXrpwF8DLdpvbZb7x35v1MhcGTlEA5TmktgGALTfzZ6SZxXYChoAsF2tYPvznIwAwA9emSFjCjq7At68dVde/k6R/HZxiRmYOxBAAAEE6lWAAEC98vNxBOpfwGbfv5byytUbsnjldrl9u8Kz0JqRXTOz264C8Brc6r7uD88ZIx3at7ICsj1f2+plIk5SOU0u17RpzUzvtu8wHd1nO9CyWRKvM5Efnj1adCbc5rI9jizyLt2uMG96gfH4NK9BTpCZUtvl19H1nDRmsAzq19236jqAXL/1gGjQye2KNwCgxwIuWl7s+XMx3fI0C5t21v35s6aMDBRki62rX7BMt7zoqQ9dO5lnyd2O7Yv9lgbw5lgOkN3aRNtM97jvO3xa9CQNv989Xo2f0bSJaP/o27uz9e8l2wBAkBMAggQAbAOykTrbBGMSDQC0bNlU3vreHOnT2z2HwMVLt+TZlzbJxq3uAU+b30vcgwACCCBQNwIEAOrGma8gkJICmkV9+sThzjnbfpfNEVv6vM74zZ9ZYH1snFcCK5tcBNHljRxLWLQr2Kx2bJ3VQ7+tg0nbIIaXm9/qhiADLdNxZLYBnOhyBg2Y2M5GetW5WUZTZ3WIX3LJ6PL52cV6t2uTJfOm5xtPKTDVOd4AgF9ZdfCpgZNOHf0Tr2mdTNtYdIWNDqZtg2JeA+rN2w/LngMnXbutbcJCfdiUJT/oIDZSID3XXgfLh4+dlZIT5+Ma9EfepfkXpowfKm1a+S97j8WwCQBokHDCqEHWJxbYBgBsfydHl9lmldCDc/rIwidGS1bLpr6/6722AIwf3VWeWzhOsju6Wx4uuSof/ct3UvL/zlEoBBBAAIHqAgQA6BEIhFhA9/uOzuvnO9i1PbYvwmg746n3x/6hncixbhpMeHfVDmelQjyXDhZ0Vj4Zme5Ns9hBkvb5BQDiGfxHbHRGde3mfUYqPYt95uQRkpHhP3DQc8iXr9stOhvpdtmueNBn/Y5OjH63BlI0YZ3mUzBdfvv09dl4AgDGdm6eIbo1wyaJpF8AIBmD/8jP26JlRaKrU9yuICs1/AIA8Q7+9feBJhjVwXIilwZeCkfkyuD+PawH6NHfM51woHkdJo4eZPyZiH6n9um3l27ztI/cGzT4Gfl5Mb3bNgCwY89FeeTxpTX4H5qfK09/rlBaZrr/Hli1/rQ8+XdrEmk2nkUAAQQQqCMBAgB1BM1nEEg1Ad3PPX3iMOMfsXq29or1u0UHeDZXkGRx0X8UN2/WVKZOGOYksot39l0H/0vX7rI6aitSFx1cjS8c4Awi4/1urItpti/IQMtryba+Y9bkEU5yvXgunWndVHzImXn2unQgp3ucW2W1MH7i4uUyWby8uNrpENEP2SbDizyjs5oa0PFb9q3bTXTbiandTPv09Zuzp4yUXt39V8LUZjufPnfZGfzGXslY9h95p2nrh20uBX2fV2BKA2l6ZKT+XMVz2bS713s1gDh0QE8ZObSP6O+TRC6vAEe824M0kOq3+kLLapOI1a1ONok9bQMAJcfL5CMPL6rxmScfzZeP/4mueKiZRIEEgIn0NJ5FAAEE6l6AAEDdm/NFBOpdQAd0OjNpGtjF88e4BhZmTB4uTZuY989HVgDo0uN4luq6Qers3fbdR2XvoVOeQQvNMaADFT21QJP92WSnD9JopiXsQQIAmkl/6eodUhp1znnf3l1kQuGAuI+Bi9RFgzrb9xyTXfuOiw6So68g37AZYGe1bCEPzjT3uegyaP9buWGPXCurPmPdonmGs69bt66YBv/6PlNwQu+x3eYQXT7TPvgg7ey26qFfTlcZP2pgwoNZLbPNADRIAECTNS5aXuQkbdRLf6aGDuolhcP7JpQ7Q99VduOWrN641zrZnwYbdDVT/77dkmKlZYjNeaKrCkaN7OesKoj394WuvNAgma5Wir1025HO/sebd8SU2DPRAMCrX39Apk7s4fpr8Nr1CnnhlS3y3kr3rSVBfncmeu+wwR1EVysU5nWWLp0yJbNFU6e9Kirvy/UbFbL/4BX59dtHZMUa78BnomXgeQQQQCDVBQgApHoLUT4EakHAJllf+c07smTVdrlyrbyqBPpHfv++XZ0/gtu3bVW1vFYH3RUVlXL12k25U1npzKbr8mzTpUuo9f3ZHVpbDeRM74v+d53hvn7jlrPkVmfkNY9Bdsc2zn5g3Teus4W1cdnMxgUZGGoZ1VeP7btzp1J69ciW1lktkuqlA5Jz5686TmrUuWObQDO4mpVdZ6+1nH6XTbK+2Oe1HXUAr0v4dRCm++mzO7SxHoTp82s27ZMjx/2TkwUNAKRbO2vfWbyi2Hd5fZAAgLaTBvD0ZAVtF3023ll/tz6jAQsNBBw8ckZ05YL+75FVSPq9tm1aOis2cnO6OD/TNoGgoD/v0fXTwKYGKhO9tB56BGPp+avOqzQQmT+8r3Tr3C6hOphWd9gGAE6eviGfX7hKjp+6XlVVTQD409dnS78+bV2rf+TYNfmLx96TmzfvJsoT1/NaPl2d8EcP5krXzlnGkx401nng8BX5zo92yoYtZ+P6Jg8hgAAC6SxAACCdW4+yIxCngGmfvi67XrFhj5wtvVL1Bd1vPmfKSGfwxeUtYHOMXdAAQCp7axBn+frdcurMJWMxbU8TML4owA06MFq2dpdxC8vAft1l8pjB1m9Ot3a2OWYwaADAGosba13AdOqIbQDg/MVb8pUXNsqW4tKqMk+Z2EOefXqMdGhXcyuQDqb/+50S+do/bq71Orp94A8X5Mqn/nyo9OjWyjjwj32+7HqF/OTn++SnvzDnQqmXyvFRBBBAoJYECADUEiyvRSCVBfwCAG4Z/3W2XBPBmc6BT+U611XZvPZyR39fj+uzTQ4XT7l11jveZcpBvqeztHsPnnJyCdhetvv2bd/nd5/bKhav+4PmKDDNuOp3gmTVT0Z9/d5hOmVAn9V8Aw/OGmU87jHesmp/qY2Z+njL05CeMyUuTCQA8OgjI+Thjw2RjIyaq6Zu3ror3/7BDvnlb+1/ByTDXWf9v/r0OJnxQE/XvAS239BtAboS4Ff/fdj2Ee5DAAEE0l6AAEDaNyEVQCC4gNcWAB38r9q4VzTxX/TVt1dnJ0FfXQwqY2ujgwZdYq5LZetj8BB00GLaixup39xp+c6y6WRfunf52KkLTn6D2m6voAkita6JnFwQxMr26MrIO7V/6TF7zSyTx9m0c5DjHoPUTe8N0i81R8OajXvlyPHfz+q6fa82A1MaGNMtOck4YjOoVeR+NTt7/mrCy+3j/X7Q5zTIpNsdunRqZ/Wo38kMpmP8Ih8ov3lXXnptq7y95FjVN/32/x87eV2efGZ1tS0DVoVN4KbcnLby9wvHyrBBHQPP+rt99vTZcnnm+fWya695FVMCxeZRBBBAIGUECACkTFNQEATqTsDtrGndB752835nv23sNWHUQCdDdV1fOpO9a/9xJ1HdtAnDrJO+Jaucuide8x60a5tl9UoddC5ZvVNKL3ywv9fvKhjeV/Q/ybx0H78ux9ctHPEcJxakLPEkiIy8P95j4mzLZ3PCQey7gszWm47/i353bbTz9fJbktGkiXUSyBs3b8viZcWiz5ku0/Yg0/Ox/66D7pITpc7vFr0mjx0sub271HkwT5Npbtx20Pn9Nn9Ggeh2lGRcWj8NuGkego7tWyfjlc47Ij9fujJFV83YBD/1CM73Vu90LcOYgi7yD8+Ml87Zmb5ljA0AaFK9b3x1knTvWvN3oC7/f3f5cXnm+Q1Jq7fpRTr4f/HZCTIg1y4oYnqf/nt91MOmXNyDAAII1JYAAYDakuW9CKS4gA5sNaGcLvstu3FTTp655LlPOp4z0hOtvv7Bvn7rATl64oNZSw1a1FUQQJONaYb3op0lzjF4PbrZzdSbzpqPNknmfngdhOjJA7oUP5IozS3Ik2ibRJ6/ePm6LF2z0zWbue03bI+htH1f5D6t/5Ydh52tCUGvOVPzrLa5XC0rl0XLi32PKIx8O5ntrO/UIM/arftlxsTh1oNY06kU0U6aWE+P8UtGkkxtC10psXPf8apP6HvrMgigPxuaQFN/l+hJC3rpKoQJowYlvEJGA027D5xwfk9ocspZU/KScgpB9NaV1lmZMn9mgbRqaT6KU4MGespARWXNZHy2AQA90u/Nf9sn3/vJLsfqL/7PEPnsw8OlefOap7rU9fJ/Xfb/zecekLGFGkAK+tPtf//Z0nJZ+ByrAJKrytsQQCBVBQgApGrLUC4EUkhgTH5/55iturjc/mCPfFeDFoUjc2X4oN4J//HuVhf9ti5V1oF05Og529UPOvuvyeY0CGB7JWM/vO793VR0SA6WnKnxWR1s6UqAZC27Vp+jJ847WcxNGf9tDHTZ/bSJw6wGNzbv05UPqzftc13FYvN8/z5dZfK4Ic6qD79rx95jsm1nic0rnXuSsRojOiilS/ptt5Do7P+7K7Y7p2HYXLptQdtET/JI5PJbUaTv1W1Io0bkxn3snU3ZtM56AoRuIYq+khEciw1Q6vt1tn7i6EGSkdHUpniu92hyyfdW76h2+ort6Rl+AQC/mfzogty79778/D8PyKvf2+78137L//cfuiKf/sKyOsv+/9W/HSt/MLdvrfzuv3v3vrz1Hwfk2z/cEXfb8SACCCCQLgIEANKlpSgnAvUoUBfZwXWAo4Pvol0lvkeVKYMOHB8YN8RZvZCMS2fy9Nvbdh6p8W2b5HA6MN5z4KRs3h4skVQiA5FIboS1W/ZXBSu8LAbmdnfOudf9xPFekSXUpuP0gr5fj46bOmGodO0U/zFoanHm3BVZtXFP1Sxv0HLo/c2bZRiXh+vA9p0V20VXAdhemvdAZ+y7do5v2bLbQNZma4H+TG3efkj2HTptW1TnvkTyNPgF8GILoUf56YA5kbZ3q5getacBmuMnz4sGS9yueNtE63fuwlVZtWGv6woYXdkyZdwQ6+0Z0WXTrUMr1u+p8V79PTd3er4xUKZHMq5Yt9uzrX/15gLJzTGf4vJfi0rkuZc3y4ihHeWlZydKty41l/+r66//54i88OpW1++Nzu8smqF/6KAOkt0xU3SAve/QFXnrlwfiOnrvofm58uSj+dKmdeJHMXoBbS4qlc8+tSLQzwo3I4AAAukoQAAgHVuNMiNQDwLTJw6Tvr27JOXL+kd0ReU9uVF+Sy5dvi5HT513ljZHlq/bfERnaXt27yj5w/o4e29t9shGv1fLoIO5fYdPy4HDp0UHuG6XDgp1tjW7g/v+Xrdlzjblj9yjg/KJYwZZ74vWcutMnwYb1Mz2at6sqYwYkuPkcggSCFCX/YdPy869x5Iy6+9VXh0cj80fIB3b63Fedut7IxYbiw7VmOW1dYm9T7d7TJsw3HUpdzy5BRJpZx3IFu066jqQNQ0K3Waog5gEDcz4BdFM323XJkvyhvWRnJ7Z0rRJfEEqXYGjCf50u0HsjL/X9/XnoHBErgzu38O45UH7mgZi9OfOdORli+YZTmBDV1HY9GVtqx17jsnegyc9AxamLTN37lTKe2t2+tb9l2/Mk/4We+c3bD0njz290jle7zOfHCbNmtVsk0tXbsvff2OTrNt0thqvDvw/91d5zsC/SZOaP8c3yivljbf2Bjp6T5f+f/cb0yR/eLapKzn7+Q+VXBUNYqxYc0omjesmn/jTQZLTq41x28DJ0zfk8wtX1WlCQ2OFuAEBBBCoBQECALWAyisRaIgCOoCcNnF4XJnrEx0kmzz1D/nePbKd/dsdO7SWFs2bOQO46D++dV+s/pGs56HrbP/Js5es9nDrt1u3yhRdhtslu60zUNDBTvmt23L85AXZfeBkQnvhI3XTQdDwQb2kW9f2kpXZomqZq35L9y5fuXZDNMlXyYnz1uV2c9PASbcu7SU3p4sz86qZ35tFLVnWpf26lF5nOXXv+MVLZZ6DElO7xPPvOvDUVRean0JNtGyR0wx0EKaDJZ19P3byfMIWXuXTmekxef2dvq7trf330tUbUry7RE6fvRxPtaqe8Wtn7aNat5OnL8qxkxeMSfuyO7Rx9tPrO9VIy6mJ/g6VnHW2hHgFtYJUQFfbDBvYS7p0auscaxj5mdJv3b5TIZeu3HDaQvfZJ7otRPtm+3atnJ9lDQhpkEOX08cGrNRJB/yXr5Y7CTf1Z1lPv4j30j43MLeb8zOR1bJF1fe0jhok1NMu9GchyKoPLYu+d+jAnk59ot/7wc90hZReuCaHjp2VM2cvW/2M6e8hDVj07NbBWa2il5qfLb3i5L2IbFvycvj+N6c7++dN1449F+WRx5fKG6/NlIKR7ltB1mw8I098aXW1V2m+gEc+PsQ4S196/qY8+9Im2VLsfypF5OX6zs980j0PQXQB1PWd5SfkhVe3VNuWoIkDX3l+svTu6Z+k8eKlW065Nm49ZyLi3xFAAIG0FiAAkNbNR+ERqFsBHQyNHtnPasZMSxZZLqsJuEx/nNZtTfgaAgggEC6B11+eJhNGdzVWuuR4mbzxL3vki0+Mch3MuyX/+8r/GyMfmtNXMjIaG99v2j4Q+wK/QETkXp351yX8Tz27xjUnwTNPjpY//oN+vvk93I5ANFaGGxBAAIE0FCAAkIaNRpERqG8BnV3XfeU6Y9YqK1OaZTSpmhnU2TmdNSs5XipHjpUaZzHruy58HwEEEAiDwLNPj3X25Zuu8xdvyYHDV2TyuO6uy+Zjk/8FGfxHvq3v+Phn3jUVRWZP6yXP/M0YaWvY+192vUK+8do2Wbzs9ydORL9ccwg8/blCaZnpnaCRAICxObgBAQQaiAABgAbSkFQDAQQQQAABBBDwElj4xCj5yEP9jadc6FGA9+6/Ly1cjv6LzZb/1w8Pl0c+NsQ1T4BfS9gut7ctc/HOC/KXTyzz/OSDc/rIwidGS1ZL7wCA5id48dWtnkEEehYCCCDQUAQIADSUlqQeCCCAAAIIIICAh8Cjj4yQhz82xGqZvhfi2dJyWfjcetm195KTYO/LT42RLp2Cn8ai2whe/k6R/Hax/3GaP/nuLMkb5p/8L/boQrey26wA0JUPX3lho3VuAjoaAgggkK4CBADSteUoNwIIIIAAAgggYClgMwj2e5Xu3X97yTH56kubnNs0p8D4UV2N2fXd3qmrDH727/vl9Td2en5y2OAO8o2vTpLuXWseQxj9kE0wwWYlge22BEtubkMAAQRSVoAAQMo2DQVDAAEEEEAAAQSSI2C7n97ra9FH/33sjwfK4381UjJbeC+pN5Vaj+p77uXNnrfNn5kjX3pytLTK+uDEA6/LNHOvxwj++FszZfCA9p7v0CSC//1OiXztH73LY6oP/44AAgikiwABgHRpKcqJAAIIIIBACAX0GLfxY7rKwH7tpEnjRlJy/JqsWnfG+Z9c9gJ6pN8LX54Q15J9HSAvXXVCvvi19aID6h++MkOGDupg/3GXO1etPy1P/t0az3fosYKffdh8/J8pAPD4p0fK//3oYN+tD6YkgglVlIcRQACBFBMgAJBiDUJxEEAAAQQQCLuADjI/9fGhMn9WjnTtnFVjmbnu+96196K8+v3tzn50LjuBX725QHJz2tjdHHXXtesV8tK3tsq7y0/IIx8fIp/5pHlgbvqIHtv32adWeN5mm7PALwCgeQr09INOHTN9i2NKImiqC/+OAAIIpJMAAYB0ai3KigACCCCAQAMXWDC7jzPz26NbK+P+8hOnrsvXX9kamsRtmnBvwpiuMnJYtmQ0bSyVd+/Lzj0XZcOWc1J64aaxZ/zglRkypqCz8b7oG3T2f82G0/KF383Wv/HaTNHVBIleJcfL5CMPL/J8TZBjC92S943O7yxf+sJo6WsIeFy/USGv/WCH/Pp/jyRaJZ5HAAEE0kKAAEBaNBOFRAABBBBAoOELfOTD/eWxT480nvsekYgdnDZEId0C8YmPDpLxo7tK5+xMady4UY1q3r5zT7ZuL5Uf/WyP74qIl56dKHOm9w7EFL08Xvflf/GJUdKmdbNA73C7OVkBgMtXb8tzL2+R1etPV31GZ/6ffrxQevds7VvO+/ffl0VLj8uzL26sdp+uQNFjAyeP6yYVlfflrV/ul7f+40DCdeYFCCCAQCoIEABIhVagDAgggAACCIRcYExBF3lu4Tjp0jnYsXLRyekaEqHO9n/hs/kydVIPadG8iVXVdLD+k5/vk5/+Yp/r/U8+mi8f/5NB0qRJzSCC1wfWbDwjT3xptfPPmkNg7owc48oMm8LqioVnnt8guvze7bJdAXDr9l359g93yL//5pDzmk/86SD51J8PlXZtmxuLcajkqnzpuQ018kk4pwZ8uH9VsCV6C4TxpdyAAAIIpLgAAYAUbyCKhwACCCCAQBgE4h1c3rlzT77/5m7PQW862v3pQ/2dffYdO7QIXPyKinvyL/9xQF7/cc0j9mwT60U+Gj3wzenZWl59YYr06eU/q25bYFPyvsf+cqR88s/8k/fptzQfxM//84D8/FcH5ctPjXFWStgEOHT7yMvfLZJ1m85WK/KIoR1FV0p061L9+EFT0kLbenMfAgggUN8CBADquwX4PgIIIIAAAiEXsD3z3Y1JtwH85u0j8vw3tzQIRZ19/sMFudKsmd2sv1uldSXAq9/bLr9dXFLtn4McBRi7veLD8/rK058rlKyW7sfynT57Q5auOikfmttXOrY3By5MAYDPfHKYfOoTw6RZRmNju+q3tVw2s/76Mq/Bv/7b5z+T56wiaNq0+nfPnCuXL35tnezZf9lYHm5AAAEEUlmAAEAqtw5lQwABBBBAIAQCD87p4+y5zmoZ37nypjPl04XwawvHyYJZfaxmsE112r77ojz+xZVy8+bdqluDBFo0Od4/fqdI3l5yzHneWRb/UH9p3Kjm9oHoRHqvfv0BmTqxh6l4Un7zrrz02taq98c+kGif8AoW6bL/r7+yxTVXgq5yePlrk6R/brsaj98or5QXX90qi5cdN9aNGxBAAIFUFiAAkMqtQ9kQQAABBBAIgUAig73Kyvvy5r/tk+/9ZFdaS33l/42RD83p63tefZAK3rx1V779gx3yy99+sDc+cv3ku7Mkb1i28VWxe+v9novOE2CbZ8AUANCTBnRbiOZCSMalCf/0tARdKeJ1YoLf0YMNcatJMlx5BwIIpJ8AAYD0azNKjAACCCCAQIMSmDKxhzz79Bjp0M68dDy24g0hCaDu+f/cX+VJqyz35fXxNrbbvnXbkwDuv/++/Oq3h+Wl17Y5x/55DcZjAw1/9kcDnGX0mS38V3OYAgBa55//cK4MHtA+3upXPaez95ok8PU3auZFiNykpy288vxkz5MDGkqgKWFMXoAAAmkvQAAg7ZuQCiCAAAIIIJDeAnrs2k9fny39+rQNVJGGcAygJp174csTpUe36knnAkF43HzsRJl84tEl1bYB2CbX01duKT4vf/03y+Wh+bnO/v+WmTUH9UeOXZO/eOy9qm/oUYFfenK0MZhhM6P+1b8dKx+elxv3qQPaPw4cviKv/FOxbN1+3pf0+b+bIPNm9nbd4qAP2gQsktFmvAMBBBCobQECALUtzPsRQAABBBBAwCgQe/Sa8QEROXn6hnz5hQ2u+7ltnve7R4MSD87uIxPHdpM+vds4ie002dx3f7yzRub4RL71ja9OlFlTe1sNcjXjve5hP3qiTEYO7Sjdu7byfe7y1dvy3MtbZPX601VFDLLdQn0/v3CV/PEf9HM9PlAH2P/9Tol87R83V71fj3P8h2fGS+fsTF8Wmxl129UEbh/Sur/1ywPO9hDTpUf+fe6vRkrrVs08bzUdW2j6Bv+OAAIIpIoAAYBUaQnKgQACCCCAQIgFdAn2i89OkAEuCdjcWPwyuSfCqHvOdTCo2xLcluRv2HpOHnt6ZSKfqHp27ozesvALo6Vta++BZ+RmHdD+4M3d8h+/Pez8V17H1UUXzG3WOsje+kjiu6mTesic6b1r1Dk2T4DeYPt+DQD87N/3+y7L16R8335pqvTq0craW49BXLH2tHzr+9s99/pHv0xXN3zuMyON2082F5XKZ59aYV0ObkQAAQRSVYAAQKq2DOVCAAEEEEAgZAKTxnWTpx4rFB34uSSbdzR0UKoz2t/50U6rAV4QwgWz+ziDf7/Ec8kcCH7r6w/IAxN6GGf/tc7f+dGOqsF/pE6mjPtes+y2e+t1xcHP//OAjByW7Zo40OtovF+9uUByc9oY6W1Ob/jJd2ZJ3nBz0sLIx3Rrwb/9+qB8+4c7fL+vKzwe/8uR8gfzco2nT2hQ4Yc/2yP//K97jXXiBgQQQCDVBQgApHoLUT4EEEAAAQRCJKADs099fKhMm9zTWUbeqFEjuVFeIcdOXJd1m87Ir98+Um1Pe7JoNPjw5afGGLPOJysAYLtUXusXnWU/ur7PPj1W/nBBrieBJuh7+TtF8tvFJdXu0eMG/2BuXys6DbaVgTCNAAAgAElEQVT07tna2QYRe+3Yc1EeeXxpjf/eNgCwZMUJWfjcet9y/OsP5siQgR2syhq5SQMXWrY33torG7acrfasHoX4px8eIJMndJP2bVsYgy/68P5DV+TTX1hWK/0uUMW4GQEEEEiCAAGAJCDyCgQQQAABBBBIbwHNcj93Ro5xQGgzaLWR0Ez5n/jTQdK0aWPf272O89OHTAGAa9cr5IVXtsh7K09W+8ZnPjlMPvWJYdIsw//b+lDp+ZtOGTt2qHlCw/+8e1S++tKmGuX/wSszZExBZyODKZjyxx/qJ0/8dZ7v3ny/j2iOAvW7ePmWNG3SSDp2yJTmzZoY2zj6nbrN4bs/2umsKuBCAAEEGoIAAYCG0IrUAQEEEEAAAQTiFtBZ4W98dZJ07+qfid9m37ptIb7/zekytrCL8fbYLPvRD5gCAF7PBjl2UY8DbKT/r1H1olZU3pd/fmuPszQ+9rKtW8nxMvnIw4tcDXQlyHe/MU3yAyz/N2IGvKEhnDIRsMrcjgACIRAgABCCRqaKCCCAAAIIIOAtMHtaL3nmb8YYk/El6yg424CDlnjV+tPy5N+tcS2835F+OnD/9f8ckRde3Vrj2XiPXYx+USRB4OJlx2u8/6VnJ7omDYy90S+z/uOfHin/96ODJcNilUJt9W09ceFLz22QkuPXausTvBcBBBCocwECAHVOzgcRQAABBBBAIJUE/uL/DJHPPjxcmjdv4lusi5duybMvbZKNW88lVHzbo/h0Bvo3bx+R57+5xfV7H57XV57+XKFktcyo8e+mwavtIN2roucv3pKvvLBRthSX1rjFtDIh8oAm7Pv+m7vlp7+oflSf5mPQd3Tq6H+UYEKNYHj4bGm5EzxZt6l6DoHa/CbvRgABBOpCgABAXSjzDQQQQAABBBBIWYEnH813Pec+tsB+g94glXv0kRHy8MeGGGe3vbL4R39LE/otmNVHmjT5YI3+/fvvO0nr9Bi8rdvPexYrSB4At5f4Ld/3W5kQ+y4NIDz55TVVCfZ08P/044VO4sH6uo4eL5MXv7XV16++ysZ3EUAAgUQFCAAkKsjzCCCAAAIIIFBrArpc/cHZfWT+zBzpm9OmKiHcyTM35Ec/2yOL3juW8LdtZ8OTFQCwnSG3CQBo5fVEgamTesjlK7dl07Zzsmf/ZaNJkDwAbi/bUnxe/vpvlrt+x3ZFRSRgsWHLOVm66qQU5nWS6ZN7Squsmisaoj+kQY7GjWOSEhhrbL5B36v10pMTWPZv9uIOBBBITwECAOnZbpQaAQQQQACBBi+gR9x96s+HSo9urVwztx87eV2efGa1HD91PSEL26z1Xln1g37cNuBgGwAI+v3I/b/48TwZ2K9dXI9v2HpOHnt6peuzGqz50pOjjQP5eD6suQ3WbjzrZPPXkwaSEQjQrRYaPPnXXx2QN/+t+naEeMrIMwgggEAqCxAASOXWoWwIIIAAAgiEVOCh+bmiS/PbtG7mKeCXiM6WTVcYvPW9Oa7n3Me+4+7d+/LWfxyQb/9wh+3rXe+zzZJf2wGAX/1kvuT2aRtXXf5rUYk89/Jm12cLRnYSPVaxS6eWcb3b7yE92eCLf7/emaHXbRSf+Ogg6dCu5hGFNh/Wgf+58+Xym7dL5Of/eaBqG4LNs9yDAAIIpKsAAYB0bTnKjQACCCCAQJoJ6IBw3swc6ZSdKYuXHvNdqv7ai1PkgfHdfWuYjAHy+NFd5bmF4yTbMuHc6bPl8szz62XX3ktx69sGAPQDfgPtuAsgIrk5beXHr82Qdm2bx/UaU7l+/sO5MnhA+7je7fXQ9RsV8p0f7ZRf/ffhqls0gPOpjw91+lXXzi2NKwJ0mb9u5SjacV70BAOS/CW1iXgZAgikgQABgDRoJIqIAAIIIIBAOgvowP8Ln8139qm3+F2mfc0A/y+/3C//9M+7alQtyDF5poGoye3P/miAfP4zeZLZoqnpVuffddZ4z4FL8vcvbY57n/irX39Apk7sYfU9v6X2Vi/wuOmrfztW9BSBRo2C76W3Cbx88P5c160b8ZRbV1/84jeH5JV/KvZ8XPvZ9Ad6OoEH/d87tG8u2s80X8SVq3ekeOcF2bD1LDP98TQAzyCAQIMRIADQYJqSiiCAAAIIIJBaAjo7++jDI0SPvXObaS67XiGvfm+7/HZxSbWCB0lQt2TFCVn43Pq4K257AkD0BzQIoMfsff2VLXGtBLBNAqjfPHaiTD7x6JKkDlrnzugtC78wWtr6bK/wA7UJAGgegC8+Mcp3C4dto6n35qJSeerZ358WYPss9yGAAAIIVBcgAECPQAABBBBAAIGkC3z0oQHO/myvBH6RD67ZeEae+NLqat/XgMHCJ0ZLVkvzrLwODD/71Iq4y2+bkM/tA6UXbsoP3tztLNMPcgUJOiQr8WCkfLr0/8VnJ8iA3PiS/+l7bAIAet8br80UzQeQyKWD/63bS+XZFzeJenMhgAACCCQmQAAgMT+eRgABBBBA4P+zdx5QUV1bH//bUAF7AxFFBBFBEAV775pikpeYZkwx0SQmMZrns8TYYozGF41GU0ximinPJOYzxd4bKthFQQVBRayIUqSab+1rxgzDvfecOzPAMO6zVtb6vse5p/zOnXH2Pnv/911PgG76KV+/fVsPhATVRUMPtzuh/iI45y9kYvz0nYX0AIw4AKjm/RMj1oqm0fy7rbnqFGJOEQwLPzskfUtvqEzeX3/h55WnMHvBPqv3aP7gjIkdMKhPE2GuvN5ksg6Ah+5thtEjQ++UbjS6AdPN/7Q5bPwbZcf9mQATYAJaBNgBwO8GE2ACTIAJMAEmIE3AZOxT7fkAv1po1NBNMfCsLceWdTNfqbtungZgxAGQkHQDDz+zSnr95h2NaA3oTUCG6v7Dl/Du/H1SugBGUhxoXnJyPP/6RmkHg9ZaRz0fgqceCYCLSwWreJkeknUAUH9rHQ65uQX4c30i3v/ogM37tmmz/DATYAJMwMkIsAPAyQ6Ut8MEmAATYAJMwF4EKFy8Q4QHyFBu2rg6PBu42mTsq61LzZg04gCwJUfe3vXqz5xLx9xF+4XK8kZKDxKzm9n5WPTZYfyw4oTVR2sv458WYMQBQHt9961O6NzOU8pJRCr9J+LTFLX/yKgUq/fLDzIBJsAEmIA6AXYA8JvBBJgAE2ACTIAJKGXhyNiPCKsPv6Y1ULd2VVT+W7G/OPHY6gCgkm5vzdqNqAMXDS9z1PAQDHu0BSpVKm/4Wa0HLl+9iQWfHsKq9Ym6YxqpBEADHYtLxYixm6y6DZ8wui0eGORr882/aUO5ebewdFkMlnwTI8WNnACvDA/BoL4+mqKAFAlCpRWXrzyJzdvPSY3LnZgAE2ACTMA4AXYAGGfGTzABJsAEmAATcAoCdNN+b7+maNG8Fqq7u9itZJsROJlZeUoKwG9rTt95zEgEgC0OAKNGuOy+qF79J18e1b2xf+nZVnjm8UBp5wPdjK/akIQp7+6WXYZSCm/yGxHoGOEhdfsuO3BmVj5mL4jGn+v0nRyW45Ej4J6+PghpWReNvNyRmpqNy6k3EbX/EjZuOys7PfdjAkyACTABGwiwA8AGePwoE2ACTIAJMIGySoCU6B97sLm0AVpc+1S72TYSmn/l6k1Mmb0Hu6MvGFoiGaNfL+6LZj41DD0n25mcABTG/vNvp1QfIQ2F96Z1Ro3qLrJDgvLiqeKAjCDgU0NaKFUY6tWpKjU+6RiUKyfVFWrCjXJPci8mwASYABMobQLsACjtE+D5mQATYAJWEqCQ7dat6iI4sA7Onc/Ann0XCimpWzksP3YXEGjVsg6o/J1nA7dS3a2WkUzG8duTOqB+XbHxau1ttEiILzunAORcEJUx1AOYmpaNd+ZFa4a0b1jxAGrXqmLoDMhQP5mQhuX/dxIr/ogv9CxpNfTv1QS9uzWCR303aYOeoguuXM1G/Xpi3jShWulGQ5vgzkyACTABJlBqBNgBUGroeWImwASYgHUEKJf3iYcD4NukeqGwXjIMEpKu47uf4gzXJbduJfyUIxIg45kM/CqVK2DNxjOqqvRGytAV1x6pfN63y2Px0dIjRaYoCQfAayNCMfSRAFSsqJ7/fzY5A2Pe3I4nH2muhK1bq5yvlbtPJfL+/UoYqlSuaDViysUnDQVqFSqUQ2WXCtJGv2lSU6m9g0cv49nHA4X7vJ6ei9kfRGPtpjNWr5sfZAJMgAkwgdIjwA6A0mPPMzMBJsAEDBGgG/9xr7ZBeOv6yo99rUaGFamFL1xyyND43LnsEiCDf+gjLZRcb3e3Snc2kpySiUkzdyniaubNaP65vcnQrf2y5bH49OujqkMbKc+nVkZQZr1fLOiNsJB6ml337r+IF9/YrPz9kcF+GPlMMGrXNHZbT8+qiRw2aVQNc6Z1RvNmNWWWWqx9KJpg4oxIFBTcwtzpneHnq70mSkH49qc4LP78cLGuiQdnAkyACTCB4iPADoDiY8sjMwEmwATsRoCM/omvh6Npk+pSY/IPdSlMTtFp5NPBePKRgEKGv2lj5Az65Kuj+PrH44X2OmJYEJ4bGgQXO6rfy8K8eDlLyY0XqeT//NUgJcpF1IyUpDON1bm9J6aNb486GuH3BQV/4ftf4jD/44N3pjf6GTRfd+zJa3hixNo7/9OMiR0wqE8TuwrziTip/f1UQhrefj/qjoOInBxaUQAZmXn4368nsfgLNv6tYc3PMAEmwAQchQA7ABzlJHgdTIAJMAENAnTz/+6UjvDXuZlTe/RGeq5iwKxcncBsnZTAw/f74dUXQlDNXV1IjsK7f/0zHjPfjypEoG8Pb0waG4Ea1eQF6CwRkpOJ6t67ulZCQw+xlgCthcLh3/twX5GIBLXj+X5Jf7TwryU8OWscAFQW75HB/prh8hTmPmteFNZvKaxMT5EWb70RoXtLrrZg0gKYMTcK23YlQ3Rmwg3boQOdxcEjlxV9AkobMm9UNeDefrdTHqgf6TTs2XcRy36KlTo3OyyPh2ACTIAJMIFiJMAOgGKEy0MzASbABOxBYPHcHujQ1sNwbi/NbUvtcHusnccoXgKfvN8T7do00J1k665kJZfdvJEC/ucf9JYysE3PmYzB4yeuYdP2szgZn4YJr4crjimRejyJzO3cm4KJb++SrmMvszdam5aTQwsK7X35FwN1nRbxidfx9Kj1qmul6IFxr7RB40bVpA+XcvWXLovBuZRMjB4ZKq3MLz2BgY4U3bBp+zlMn7tH8yyIUbuwBjhzLkNVQ8LAdNyVCTABJsAEHIwAOwAc7EB4OUyACTABcwJ6IbkypOiWdsk3MVj63TGZ7tynlAhQlEeAX03c+usvHDxyBRQmL2qyefLmuezmYz77RCBGDAtG5coVNKciY/Hs+QzltpjqtO/ck6L0NRIOTzf0qzYkYu6i/dLGP80xfUJ73Ne/qQiD8ncqjTdj7l6pvkMG+ytaGlo6GuRQ+G1NAqa/pz3e4IG+oDKK1Q1EUJByPp2ZNToCUhuT6ESRCF99fxzLfoqT6M1dmAATYAJMwBkJsAPAGU+V98QEmIBTECCjcN7MLoZuGtU2fuDwZQwfvdEpmDjTJuh8qU571w4NlVJwplt0qrFOxmfUgYu62xWVsTM9THneQ4avUR3rrX9TuHdTVDLTAiBRvfjT15Vb4jUbk4o4I+gGfNKYcKkSgkbq1lsukELRH7ynmTC6gJ7TcnKobfq7T/shsHltTbaZWXmY++F+/LbmtC5/clDc088H5UXhDwZfWkrdcXOtpCv0aXBIkCMn+uAlfLT0MIfxG4XH/ZkAE2ACTkaAHQBOdqC8HSbABJyHwNiXw/DYg/6aZcpkd6qVzyz7PPezP4F/jwrD/QN9VYX7KArg55WnMHvBPt2JyficMDocbq76ZeQSkm7g4WdWaY7Vs2sjxQlBLWr/RazemKTZl4x/Mswb1HMVQtEr8yd8GICRSgWHYq7g2Vc2CIel9b8/o4tuqTviNezldcJoBdIDmD2lk5QjRLiwvzuYdDtq1aysOIdsjRYgw//4iVR8/OVRREbdjt7gxgSYABNgAnc3AXYA3N3nz7tnAkzAQQlQmbD5s7rBx1s9z5jClK+m3kRO7i0ll1nvElJN0dxBt31XLIsE6P51n5/uDa9MSLusA4AiCsZP34mY2FSb+Bq9+be1XJzs/mhTiWduYOhLYqN90Xs90CnCQ5cD1bcnrQJRIyfIpLHhd5wnov6iv5NOws+//eP4ofHJCdKji5ehVAP6brh2PRv7Dl7CTytPKTf/3JgAE2ACTIAJmAiwA4DfBSbABJiAAxJ47smWoFJtpMSt1kh9fezkHbhwORPzZ3ZFRJi+EJyREGkHxOE0SxKVnzNtVOa8ZA3kS1du4q1Zu4UpBXqQjVSisFcJyg7hHpgxoT3q1qkqPH+ZPZJTbdmn/ZTweq1GzrKZ7+/FytWFw/8pd5/y/kOD6yrRD/YO0Sejnc78jSnbVSMPBvZugj7dveHbtIZSurBixfJwcSkPirK4dQtIu56Ny1duYt/hy9iy45zNzh4hcO7ABJgAE2ACZZYAOwDK7NHxwpkAE3BmAnoK6BQivuL3eMyaH60gIONg/Oi2ureEZ5Mz8NqErUg6l+7M2Bx+byQc98S/AoT53Y7kACDjf9qEdggKqCPMx6db7FUbkjDl3d02nwUp0S/7uB98GlcXjkW6BZS3r1fy8t23OqF/r8a6Y6Vdz0GvB36904fC/F9+LkQRPdQSDRQuTtBBrySfrWPz80yACTABJsAELAmwA4DfCSbABJiAgxGg2/y3J3VA/brqN59qImVfLuqD0KC6mjthHQDHOOT573RF905ewsXY0wFg69nPfLMjBvRuLBS7s6fxbwL06bxeiAirL+Ql0k0gZ8Lanwbr3v7TJCR6OGlmpDKfkZQH4QI1OhCzyKgLmPl+lFTlB2vn4eeYABNgAkyACZgIsAOA3wUmwASYgIMREImfqd3mi26Wb2bnY+GSQ/jfrycdbLeOvxwKtb9/gC8Cm9dSDEjSW6Ab532HLmHBJ4cM1UmXrW1vTwdAZlY+Zi+Ixp/rEg3DHvV8CJ56JEBXNM806In4NIyfttOuUSYfze0BSgWQaXpCgPNmdkWPzvqOF+I0dORaZf3kMFg0pwdaB2s71WTWpNcnIzMPv61OwH8XH7B1KH6eCTABJsAEmIA0AXYASKPijkyACTCBkiEguiVWM3QoDWDimHBVVXlaNdVi/+qH4/j4yyMlswknmIXCvqkSQ4BfLc3Q95MJaZg4I1LaCfDzV4Pg20Qc0i7jAHj0QX+8NiIUVavoVwGw1gFAN+BTxrVDPYkc/IuXs5Rb7J177Ks0/8tXA9G0SQ2pt4kU9Ocs2FekigGF8VMkQZXK6noapsHXbzmriCVSGzLYH6+NDIVrVX22Uguz6MQl+ayhxs8wASbABJiAvQiwA8BeJHkcJsAErCJA4loD+/igJd2uulVC6rUc7I6+oFp/3KoJythDdPP49eK+aOajbfRs3ZWMMW9uL7Qz4jhnamelIoBWk1GWL2O4im25jwz2w8hngoVl2Cj0nG7Wp87eI7UWezoARJEipgVZ4wCg91BGXNLkXPp2eSwWfX5YioFsp2efCMSLz7RCpUrlZR9RhA7HTP5HSI/0C976d4Qi3qfX6Db+qRfX3YleoEoNDw/2E6Y9SC8MQHZOAQ4dvYJv/hfLJfmMgOO+TIAJMAEmYFcC7ACwK04ejAkwAVkCDwzyxRMPByi3oeXLlyvyGP0g/2PtaSz64rCwHrfsnGWhX7dOXpgyLkLX8NQy5Jd/MQB+vjXZAWDjQT/9WCCGD22pGU1hObyRMnuyDgCZuvayDoDcvFtYuiwGS76JkSYjOzYNeCwuFSPGbrLr55SiDya/EaEo7htplFNPqRk//HICjRq6Y8gD/vDydNcVLyQRvt/WJGD6e3vvTEWRD/QdZWuj9SSeTVeU+akkH0VKcGMCTIAJMAEmUJoE2AFQmvR5biZwFxKgH/T0w57yekWq2nejOjYZny8+E4zKGuHKemJnovxyjgAQf+Aevt8Pr74QgmruLuLOf/cwoq8g6wBISLqBh59ZpbsG2Vtqo+kfVC5v7vTOus4k08Ko5B85FpZ+d0yal6hjSeTfm6/hytWbeGDYn4UcGFSC87mhQXAxEH1gua/iEEUUseO/MwEmwASYABMQEWAHgIgQ/50JMAG7ETBSTsw0KTkBKM960tvyedZ2W3ApDCQy6vSMOXYA3D4wMiA7hnuiSpUKyM4uQGR0itTttLW3zvSO/vpnvJIDL2r2dADI3lIbdQCInFDme7R3eUk6u/dndEW7Ng2EJQdFrGX+nl9wC3M/PICfVhYWxyTdgNlTOsGzgXZKjd749E7s3ncB46bukHr3ZNbKfZgAE2ACTIAJ2IMAOwDsQZHHYAJMQEjAlh/29GN6e2QyXrfIexdOWgY7iAQA2QGgfahPDWmB+wc2hY939ULRJalp2fjq++NY9lOc5sNGct7VBomMvoBR47YI3zh7OgBE74ppMaISeZaLlh2Xnos6cAkjx24S7lumA53B9PHt0bNLI9W0IJkxjPSh75X1W85gwoxdqo8ZqYBgPgCJ/G3afg7T5+5h49/IgXBfJsAEmAATKBEC7AAoEcw8CRNgAlP/0w739W9q9Q/7nBwKNT6KL78/7tQwv1/SHy38a2nu0VoHgNFb4LIEWUatnxTi5398ECtXJ6hujdT+H3vQHxUrygvOmQ8Ue/IanhixVohN1gFw6cpNvDVrtyJqp9VEER/mz8mmf1D4/8LZ3eHt5S7cC3X4fe1paQFEvQEpNWja+PYldvNPa5HRLqB0pXv7+UiVQSSHQnJKhpIOQby5MQEmwASYABNwRALsAHDEU+E1MQEnI9C/V2NMeD0cNarJ51WrITiVkIZxU+1bZ9yRUNMN6LKP+8GnsXaZOD1D/stFfRAapK52biRP3ZGYiNYyqK8PRo8MlSpVd+DwZQwfvbHIkBFhDfD2pA6oX7eqaDrNv8uGwtvTASA7Fi1a1gHQt4e3cgtfRVBa0ARCNvJBD2zHCE+8MSoMTRtXL5Gwf1qLkbKF9/TzwZMPB6B5s5qqDsysm/lKmtLva05jxR/xVr9D/CATYAJMgAkwgZIgwA6AkqDMczCBu5zAgne7oWuHhjZTKA7BMZsXZccBZAxRPQeAnkF4PT0Xs+ZFgWqdO0sbPNAXr44IEZbqM+1Xi8GsyR3Rv1cTm4xPmRt7WocowsO0VlHpvrCQeqB1y6rk791/ES++sVl49GTsTvtPe6FAp2mg+MTreHrUeqtC3cnh9crwENzbv6l0xQW6ZS9XtGiIcF/mHSgl5MMlhzWjQbQGIw2T4MDaaNmittLleNw1nDqdhpjYVEPzc2cmwASYABNgAqVJgB0ApUmf52YCdwGBgb2bYPzotqhu4+2/CZXWLa4zoJQpAajlABA5D2RvqEuTY+9u3ohoUx9VKldUQt//XJeouRxrBPsoN/v7X+KUVABTo3Eo9LxOrSo2bV3WwSIbti9yANBN/aSxEdJRNbIOAErVuX+Ar7SRTU65L384jk+/OmqIH5XYe+7JlsISfeaDkvGfePaGEu3h7lbJ0HymztYa/1ZNxg8xASbABJgAE3BAAuwAcMBD4SUxAWciILpdpR/18afTcCMjD60C66CSoOzW1WvZmDZnD3buSXEmTMpe6PZ1wuhwuLlW1NyblgOAHC0Tx4RrGkayBmBJQyW19aGPtEDHCI9Ca9c7Z1vKxK3bXFj0bdKYcDx0XzOUt/FaWWSwm7guntsDHcM9hJhFmg1GlPppMmmNgi8HwtenhnB95h3I+bHkq6P4YcUJ3ecoWoHy6Sltg9JcjCJPTsnEpJm7QI6ypx4JkMrLNy2IvmfOJqfjg08OYsvOZEP7485MgAkwASbABJyJADsAnOk0eS9MwMEIyAiKmef1ywix5ebdwtJlMUrtcWdrtjgARg0PwbBHW6g6UNRuvh2B3b9HheH+gb6qTgs9A1jmPdHa36GYK3j2lQ3Kn+n9nD+rG3y8q9mMg0QqP/nqKL7+UV+kUrZ0n+jMROUiLTeUkHQDDz+zSnefD93bTMnFryqZ/28+GK2X8uA3bD2LI8euKhEcFJXSxLsaWgfXRcsWddDQww0uAgef1gLTM3Lx4WeH8fNvp5QuI58OxpOPBEhFAlCUwuYdyYrxT7n/3JgAE2ACTIAJ3M0E2AFwN58+750JFDOBRx/0x2sjQjUNivz8W0pptoVLDikroZvdzz/orauCT/0sb3GLeRslNvxLz7bCM48H6kZBaNWcp5rl/Xo2Vl0rhT3PmBuFbbsc5+ZTpsSamnCdKNVBdFjmhvCQwf54bWQoXKtqR1yIxjP9XXRjb+o35qXWeOJfAVI59nrCfbKRBKZ5yfCdNDMSlEKj1myJqpBlZG2/jMw8fLHsWBHnCkWPvDAsCG1C6hc5w1u3/kLqtWzs2JOCZcvjkJB03drp+TkmwASYABNgAk5FgB0ATnWcvBkm4FgERPnEaoYpOQyGPhKgW45NNpzZsWiIVyPjAKBRLA1D0U22o+kmyBrxagawKKVERNncELZ1LPO5ZB0AI4YF4bmhQVI34VoK+zLVIiw5iJxAzz4RiBHDglG5cgURwhL9O6VWLFsei0+/1tcYoHeqfr3bVRyyswsQGZ1ilTBhiW6OJ2MCTIAJMAEmUAoE2AFQCtB5SiZwtxAQKZ4nnrmBoS+tK/RDXcY4PH8hE+On73Q69W1ZB4Bl7fX7BzTFuFfbwM21qDCaZZSFI7x7srfglg4Aewj2mdT6Y+Ku4uvFfdFMI9+dNAhILLBTO08M6N1YSiNAptSeSKvB/Hy0HF1GBQBpTL0ykKRuP29mFzRuZHsqhD3fL62bf3vOwWMxASbABJgAE7jbCLAD4G47cd4vEyghAjKGvJYwnV49e1q+6DazhLZo92lkHQCW3PRuslMuZmLCjF1KXrajNNnwdcqP168AACAASURBVMt92kOwj4zKd+dHI7/glqaKPjlNfvz1JOZ9dAB6zhVLnjIOACPl+7QqN8g6UMzXd+uvv7Di93jMmh9d5DWY+WZHaSdHSb1DFKlBOf+r1mtXgiiptfA8TIAJMAEmwASciQA7AJzpNHkvTMCBCIjy/2mpljfZpuVPfiMCD97TTFMlXFZx3YFwSC3FGgcA5UFT/r9nA7cic+gZfVILKqZOsqXwzB0AojQH2aWa3p3mzWpq5uInnk3HmEnbkHQuXRGye3tSB9Svezu8XK/JOADo+eVfDICfb03RcNAqLShykGkNfOZcOsZO3lEoH370yFA8/lBzQ4r6woXb0IE0Lg4cuYwFnx50KKeVDVviR5kAE2ACTIAJOBQBdgA41HHwYpiA8xAQqZRridkRAVGJM1nF9bJGU9YBYC5kp6eZ4Ii3/0YMYHMHgIxDSea8TQ6APt290b2Tl5TT5OevBsG3SXXh8Ft3JWPMm9uF/ea/01V1bssH1XQFKIVg/Oi2qF7NRTiPZQcSxouMuoCZ70cpf3r9xdbo1bWRsPSm4YmsfIAie0iw76sf9CspWDk8P8YEmAATYAJMgAkAYAcAvwZMgAkUCwGRkaMnmibKk5YVXCuWjRXjoLIOAFNoOC1Fq4wdGXtUMm32gn2qKyYhuY7hnqASadt3ny/GXRUdWtagNncAiN4n2Q2YykiSA0DtFv5Gei7mLNiH1RuT7gz56bxeiAirL5xCK6XF8kEK4acSduXLlROOSWczeuK2O/3UoifImfYX/pIajwaikn00dfny4vlz8wqUcStWLC9cq7UdyCmzdec5JeSfy/RZS5GfYwJMgAkwASYgR4AdAHKcuBcTYAIGCYgEAPWMeFHY9d3uADAJ2XXt2BCPPeivapyphXuTiF7vbt5o3arenZrsZDxGRqXglfFbDZ6w9d2NOgAo/H/h7O7w9nJXnZScHTm5BahSuaJm2ojpQXp3fv79FPp290bdOkXD+kl47/nXNxYSprQmZUGPznNPtsTLz7WSMsDTM3IVw5icOVqlE0ngj/6rXbOK9Yei8iRxXbUhCUeOXVEqBNSpbb/x6b27dj0bW3cmY8nXMWz42/XkeDAmwASYABNgAtoE2AHAbwcTYAJ2JyAy2GhCvTz+u9UBMHigr6LmL6pLT0J2n3x1FMMebaGam04pEku+OQq6kaab7nZtGqCJd3XNcdVuve3+UpgNaNQBoCfERxEM3/4Uhz/WnNaMhjDfCzkA6HafuFhyJqP0tzUJmP7e3kLbnzKuHR4Y5CtEYp6aodd5+vj2uLd/U6GzwjRGdk4BMjPzUKtmZVWnAX2WTiakoXVwXeEajXSgMSfOiFQ0AxrUc8WrL4SgWycvuLsVrTYhMy7xzbqZh2Nx17B2UxJW/BEv8xj3YQJMgAkwASbABOxIgB0AdoTJQzEBJnCbQIdwD8yY0F71htXESM8BIHIgOGsEwD39fDBhdDjcXCvqvkp023vufAb8mtZUNSKJLancV3d3kTIySSzw55Xa6QL2fq+NOgD09CQOHr2CV8ZvUW7sSQyxX8/Gusuld4ccI+QUqVSpcFi7lraEPR0A9hIzNN8kiQVShACJ+YmcR7JnSWPO/iAaazedKfQIpY48dE8z9O7uDR/vaqjm7qIZyUCpBplZeUhOycDxE9ewecc57NyTIrsE7scEmAATYAJMgAkUAwF2ABQDVB6SCdztBGQMWT0HABkZyz7uB5/G6sJrejXNyzJ7kfZBce5NVsHeHmuQDamncPwnRqyFVtlAuv1f8k0Mln53TFnWqOEhSlSEpWFvuWa6qVcT9bty9SamzN6D3dEXCj0iW3bPlJoRdeCiJqaxL4dppm1Yy5bmpagFuqFv4V/L2mHuPGeKqlj8+WGpsYJa1C70Wb1V8BfiTqUVqjYgNRB3YgJMgAkwASbABIqdADsAih0xT8AE7j4CIhV/ImJLCoCzlgEUpT4U15ukV5GhOOaUdQCQoT7s5XWaziDLKgeyKRTXb+SgRvXKRbamFcIvK85IKvYz5kZh265kVWxUsnHW5E7w8ixastEWzqZ1y65Tby6KkPhj3Wm8/d/blQK4MQEmwASYABNgAs5FgB0AznWevBsm4BAEZAwRWxwAWje1DrF5GxYRFlIPsyZ3VPKtS7KR0NyCTw+VWE621o2+5Z7JsP3vov2a6SSWqvsyqSd6XCOjL2DUuC1FuowYFoTnhgbBxSJlwLKjKDJl5psdMaB3Y2m1ftl3wLRuipxZMq8XWgbUln20UD+6+adIEK3KEVYNyg8xASbABJgAE2ACDkWAHQAOdRy8GCbgHAT0crZNO9RzAJDQ2JRxEZqq5ucvZGL89J2IiU11DmBmu5DNj7fXxun2f3tkMl6XqF9vrzllc+optP2HX07ghWFBRXLbKb/8+1/iMP/jg3eWJUod0Vu/XhSETEoLja22JtOcD9/vp4ToU868PZulfkP/Xo0x4fVw1KhmbB4Sgvzy++P4+sfj9lwej8UEmAATYAJMgAk4GAF2ADjYgfBymIAzEJAx8PQcACKDy5Qb7gysyGjt3dUbPTp7oWWL2qhXp6pUeTh77J2MXrpFnzZnT4mWYZv8RgQevKeZUKCQQuo3bDmr9LXM6ydxubkf7sdva04XQvHloj4IDTKuhq8nLNm3hzcmjY2QMqoPHL6M4aM3FlqTb5MaeHdKR/j71rTHsRUag8T6Zs2LwvotZ+/87yOfDsbQIS2EYpImp0X0wUv4aOlhHDl21e7r4wGZABNgAkyACTABxyLADgDHOg9eDRNwCgK2OgBEIddbdyVjTAneWBfHoTw1pAXuH9gU3l7VhKHlxTF/2vUcxXj+4JN/btCLYx61MWVSROi5rJv52HfoErp2aFhkmIuXszBpZiTI4DZv89/piu6dvAxvxZaUFPPJKA1g0WeH8cOKE8r/THn/b46NUIz/cuUML0v4gJrDgR56ZLAfRgwLRp3aVVTHoNKCh45ewfKVJ7F5+znhPNyBCTABJsAEmAATcA4C7ABwjnPkXTABhyIgY4TpGVx6N8R6YdYOBUFjMXTjP3d6F3Ro61EsBqEeA7rxv3ApE+s2n8WPK06U6K2/+bpkxfroVv70mRto3qzozblWFIiM80mNkZ6An9HUAnq3Dx657Zho3aqe1E28Ne+upbPBcgzSkiBHAJU8rFy5gvLn1Gs5SpWDNRuTSu38rdkrP8MEmAATYAJMgAnYhwA7AOzDkUdhAkzAjICMyrueA0BPJI5uhSn0e+XqhDLJfMhgf7w2MtRu9dpFEEjY7VxKJvYfuqQwcwTdBJHGg/meKDe9uko+u1YUiGx0gSU3UQk/a1MLROdDf6c9Vq1SUVi+0Hwscubs3qcuWigzJ/dhAkyACTABJsAE7k4C7AC4O8+dd80EipWAjANAL+d6+RcD4KeRL13WBQBlBBJtORyKkLh0JQtHj1/Flh3JWL0xyZbhiuVZqhs/Z2pnNPSwrhyenmCfbHSB5ca0SgCa+s2e0gn9eja2Ow/TLX5gQG0M6tNEWv+BUiBmvh+FnXtS7L4mHpAJMAEmwASYABNwXgLsAHDes+WdMYFSI2CLA0BUyu1QzBU8+8qGUtub5cQRYQ3QvbMXvBu6w6OBq6IET2HrJKhGudVkqJk3ezsAyBi+dj0bcafSsD3yvOqcDgPLbCHfL+mPFv61rFqanvPISHSB+eQiB4C1kQV6G7x16y+s2pCEKe/uVrq99e8I3NuvqTAS4MKlLLy3cB+27Ey2ih8/xASYABNgAkyACdy9BNgBcPeePe+cCRQbAVscAI8+6I/XRoQqIdGWzbLkWbFtQDBwz66NQGXdggJqK2XdtMTdSGgt+uBFfPZNzB2F9acfC8SLzwTfycm2ZQ+UDjHvowNY8Ue8LcOUyrO23KjrpYE0aVQNC2d3h7eXu6F9iRxLndt7Ytr49qhTS11Uz9Bkf3c+FpeKEWM3ISsr/87jDwzyxTOPByrikJbvFTk+9h++zIr91sDmZ5gAE2ACTIAJMAGFADsA+EVgAkzA7gRkHAA06f+tSsCMuXsLza8nAEi50nMW7Cu1sPaOEZ5KLXcSpStfXl7S3bzGOkUMvD2pA+rXrWoz97IsiDjmpdZ44l8BqFBBnqMJmJ5+BPWxJl+fyiG++MZm3TORfa9lDvZ00g28+0E0qASfWiOHQ9eODdHMpwZu3MhFfOJ1rNl4BglJ12WG5z5MgAkwASbABJgAE1AlwA4AfjGYABOwOwFZQ0nNAaBnvJER9PSo9YVuTO2+eJUBSQV+0pgI9OnWCC4ut9XUjTYS4/v2pzgs/vwwPninK7p29LJLFYCyWhLx/gFNMe7VNnBzrWQUJUSCfdZEF8g4AOwl4JhyMROz5kdz/r7hk+cHmAATYAJMgAkwAVsJsAPAVoL8PBNgAkUIyJQBpIcsjVe923HKdf9tTQKmv1c4YqC48VMd9/+82hYtA2rbbLCnZ+Tiw88OY/+hy5j6n3YIDqyjjGmZx9/I0w2PPthc6nY88cwNDH1pXYk7RWzlbosQoMgBMGp4CIY92kKYS2++BxkHAPWnChXWlnCkc6YbfIpi0br5t5UrP88EmAATYAJMgAkwAT0C7ADg94MJMAG7E5CtxW5pdD33ZEuMGBakesuemZWnlP/7bc1pu69Xa0AKwx73Shs0blTNbnOeiE/D+Gk7kXQuHWQE165ZBdt3ny80vhEl++vpuZg1Lwrrt5y12xpLaiBrQvVpbWeTM/DahK0KQ7U2sHcTTBwTDnc3+egCWQcAvROUptKgnqshTBQBsnlHMj745GARYUhDA3FnJsAEmAATYAJMgAnYQIAdADbA40eZABNQJyDrAIg9eQ1PjFh7Z5AF73ZD1w4NVQct6fB/3yY18O6UjvDXKEdo7dmTIbjkmxgs/e6Y5hBhIfUwa3JHKSOThOG++V8sFn9x2Nolldpz1lZEECn2WyMEKOsAIFg9OnvhP6+1hUd9sROAdBqOn0jFx18eRWQUl+wrtZeNJ2YCTIAJMAEmwAQUAuwA4BeBCTABuxOQdQCYG3IUak+5254NitaGJ/X/Fb/HK3nTJdEo5//9GV3Rrk0Dm8P+1dZ74PBlDB+9UXcrRsrklVUdACORDuawRA4A6iubhmIa14gDgJ6hCIDXX2ytCPW5Vi1csYLK+1Gawv5DlxShS1vC/ckRNXRIANq3bYA6tavCpVJ5JWUk62Yejh5PVZw/7FgoiW8F+83BZ2o/lnojMeeS4cyzODeBmtXd0CqwMbw8aqNqFap6VA4FBbdwNS0DB2NO49z5q84NwEl3xw4AJz1Y3hYTKE0CsjXTzXO59cL/ZcLcKXKgfbgHalRzwanTpJieZHWo9SvPh+CpIcZyyI3wTk3Lxoy5Udi2S7uO+/QJ7XFf/6ZSw4pC4qUGKYVO1uoAyDgAjJZbNOoAMMdF71716i7K/5SdXYDI6BSbNRlMDoaeXbx0hSepIsKy5bH49OujpXCCPKURAnymRmhZ35c5W8+On2QCJgI1qruiS0QL1K9bQzH61dpff/2FhDMXsWNvrOIU4FZ2CLADoOycFa+UCZQZArIOAHNDWK9ygNaNOd3wDH+qpZI2YJnvnZGZh+9+ijNsGBkp00c3sddv5CDuVBqysvIQ2qouatWoIowayM27haXLYpRUAK1mxIAtDX0Ee72MRm/qaV4ZBwClAcyd3hl+kikcjhRFMaivD156Nhhenu5SmHNyKK3kKL78/rhUf+5U8gT4TEuGOXMuGc48i3MTCArwRttWvqhYUa7q0ekzF7F5l/bvGeemVTZ3xw6AsnluvGom4NAEZEO7TfXc067nYNr49qhTq0qRfWnlzA99JAAUNVCzRmVNFjez87Hos8P4YcUJaV5zpnZCn+6NhUY85d6v2pCIuYv237ntpZunGRPbI7y1OHVArQSi+SI7hHtgxoT2qFunqnDtlCLx88pTmL1gn7Cvo3WQdRaZr1vGAUD9Zcd2JH6PP9QcI54JViJZjLTklExMmrkLR45xOKYRbiXRl8+0JCgDzLlkOPMszkugfLlyiGjth5bNG2ne+qvtntLetu85jvikC84Lx8l2xg4AJztQ3g4TcAQC9/TzwYTR4XBzLZwbbbk2MqK/+uE4atWsjIfuawb6x8eyJZ5Nx5hJ2+4ovlN+PinzD+rjI1XmjYQGn399o1RINim8azkizNdF/9it2pCEKe/uLrJeUqAfP7otqgsMuMjoCxg1bovucRnRAbAUVHSE90BmDUYiLkzjyToAZLUcbqTnKqX5Vm9MkllysfV5+H4/vPpCCKq5GzP+aUHkxPhzXSKmzt5TbOvjgY0T4DM1zsyaJ5izNdT4GSZQmED7MH/Dxr9phNS0DKzedAA5uXmMtQwQYAdAGTgkXiITKGsEZG+vyWj59Y94tG3dAD7eRUvtWYr/kUE3aUwEBvRqjPLl1XPSLFkZCY+fNCZc0xFhPq7IqSBjuMvknE/9TzvcP8BXGI1Aa5PRFXDU90iv+oPammUdAPSsqJqDnjOnJHlZW17QfI3nL2Ri/PSdiIlNLcml81waBPhMS+bVYM4lw5lncW4Cgf6NQA4A2d9WljTo99r23ccQn3TRuUE5ye7YAeAkB8nbYAKORMDIre7JhDQ0bVwdFSuWL7KFq9eyMW3OHuzcc7t82oyJHTCoTxND/0DJhneTc+HzD3qjhX8tXZT5+bew7Kc4LFxySLOfnp6B6SEZB8CQwf54bWRoEZV5tYmp3Nz3v8Rh/scHHelVkFrLow/647URoahaRT9ixDSYEQcAPRPeuj7GvhyGAL9ad5wppN+Qei0b3/0cp0ShlGYTOSlk10ZaAJ98dRRf/1i6+5FdrzP34zMtmdNlziXDmWdxbgKNPOugZ6cgVKok92+wFo3TZy9h804WpC0Lbws7AMrCKfEamUAZJPDzV4Pg26S6TSvfvvs8Rk/cpozxyGAKjw4tIvYnM4FMuH3fHt6YNDZCmHttXrlAa24ZB8Dva08Lw7VJyG7+rG6q0RFqc5fVNABZ54tpz9buk24KqWwftaj9l7Bx21mZ16fY+8jqTsgsROa9khmH+9hGgM/UNn6yTzNnWVLcjwmoE3CtWhkDe4WhRjVXmxFdu56JVZv2IyeH0wBshlnMA7ADoJgB8/BM4G4lIBMGr8cm62Y+Fn56CMtXnlTCuOfN7ILGjYqmCcjwPZWQhiHD1+h2HTU8BMMeFZf+ExmfZMx+vbgvmvnU0JzPyG39rMkd0b9XE6k0AFtz2R+6txn8fWsqhrEttetlzsSyD0UAkLCjWiSIZV8Zh441ayiNZ0i47JUXQjSjHyhS4dDRy/ho6RG8MCxIKDAZdeASRo7dVBpb4Tn/JsBnWjKvAnMuGc48i3MT6NIuEM19PTU3mXUzB1siY5CXV4A+XUPg5qotvJydk4c/N+zD9fQs54bmBLtjB4ATHCJvgQk4IgGZW3C9dZuX/ps+oT1IWFBNJFBm7xcvZ2HSzEjQmFpt9pRO6NezsXC4dZvPYMKMXZr9ZEQAr6fnYta8KKzfIr6BXvphH7QOritcF3UgY3HD1jMYP117fVoDEWMSVqxQoRzSM3Lx4WeH8fNvp6TmtUcninaYM60zmjerqTucEeeJPdZVnGPIOLbOnEvH2Mk7kJB0HTJRKkbTI4pzf3fj2HymJXPqzLlkOPMszk3Ap1E9dO8YhAoViqZg0s4LCm5ha2QMEs/d/u0UFtxU+U+r5ecXYOOOI0i+wDo0jv7msAPA0U+I18cEyiiBKePa4YFBvlat3ryuec+ujfDm2HDUrlm0RKDs4Feu3sSU2XuwO1q7RM2n83ohIqy+cEhR+b4P3umKrh29dG/sRSKCpkWMfCYYzz4eCBcXuVq89ByJAb4zLxqbt58T7sXUQU1B27L6gvRgNnSUUfK+eClLOcuoA2VfaGjC6LagPWuJLpmqZHz85RGFKkWXLPu4H3waa6fWJJ65gaEvrZOqemHDUfGjGgT4TEvm1WDOJcOZZ3FeApUqVkD/Hq1Rv652tOLZ81ewacdRFNy6pYAgrYBeXYJRsYL6b5L8ggKl/7kULkfr6G8OOwAc/YR4fUygjBKQDalX2565gWyPHM/MrHzMXhCtlEnTarKaBXoOgGefCMSIYcGoXFnbYJcRETQZezKihJb7oSiA7ZHJeP3N7VJvjpaCdmkJyr38XCs8NaSFKkOKnFj8eclGJkhBtKKTjFAmpa6Mm7rzTglMmubLRX0QGqQdESKjUWHFcvkRCQJ8phKQ7NCFOdsBIg9x1xMI9PdC+zbNNSMr1W7za9d0x8CeYahcuZImvx1RsTgRf/6u5+voANgB4OgnxOtjAmWUwNOPBeLFZ/SNYbWt5eYWYMk3MVj63TGQcTptfHvUqWX97T/NITJmg1rUxpypndHQw01IW8sBIFuKyjykW2+yl55thWceD0SlSuqheXrP3szOx6LPDuOHFSd090NrHvdKG01tBVG6gxCWlR0ocuSJfzVHY+/qqFC+HK6lZWPHnhQsWx6nhMI7QxNpO2g5ikSpNTLpLs7AzxH3wGdaMqfCnEuGM8/ivASqVHHBoF5hqFld+zfP+YvXsH7roTu3/0SjmntV3NunLapWcVGF89dff2HH3licPH27chM3xyXADgDHPRteGRMo0wQoF37imHDDqv3mt/+TxoTjofuaWZ37bwJoGUptCVbmRsn0jJoDoEdnL4wf3RYN6umr6JJz48sfjuPTr/TL5Mjkt4peDkoF+HDJYaxcnaDalQT3nnuyJWrW0Bb0kSlVKFoH/70oAZn3LeVipqI1ceRY4VBKkQOANQBK543jMy0Z7sy5ZDjzLM5NQHT7T+WTd+w5jlOJhdMmRQ4A1gAoO+8NOwDKzlnxSplAmSIQFlIPdFMjMorNN2VuqBstgacHRyQcJ/Oj0jS+pVFM5QkpV1+kUWAkNH/qf9rhvv5NNXPDZV8ESn0gRf9vfoxVbs4ph/yevj64f4AvWvjXUgT/9Bo7AGRJG+sn49gyL4FpPjo7AIyxLqnefKYlQ5o5lwxnnsV5CVDuP5X9q1tbW0smIysbqzceQHrmzUIg2AHgPO8FOwCc5yx5J0zA4QjI5tWbFm6e8/zog/6g0nBVq1S0y770cveNpACYbljJsfH6i63Rq2sjqTD9kwlpmDgjUhjCPnigL8a81BrVq6mH2NkFhuQgpZUCILm8MtlNxrFlngZjucnlXwyAn692pQQuA1jyrwWfackwZ84lw5lncW4C3g3rolfnYE3lf9p94tnL2LTztvisefOsXwt9uoWAnAhqjcsAlp13hx0AZeeseKVMoMwREN1Wmm/I0ugRleUjQThqNSQNZZF6v6yzgkLrf/4tHoP6NIGXp7uu2r9pf7LGP4X+vzulI/x1DDyKJCinf3Fvl/dEzwi1ywR36SCUdjFiWJBuZQctIT8ygBbO7g5vL3dNelt3JWOMQACSSmre268pWvjXRDV3FyXShN4r0o44dz5DEcv8dnmsU50QOexIpLNdWw941ne9IzJJ0UFpN3IQfeASvv8lrkjKhQwERzhTmXWWRB/mXBKUeY7iIEBlhps2ro/mvg1Rp3Y1uFS6fflApfDoJvxEQgriTiUjL7+gOKYvsTF7dW4FH+96mvNRHv+u6DjEqQj5NWlUDz06BaFCeXVtoozMbPy5cT8ys7JLbD88kXUE2AFgHTd+igkwAQkCRkoBmuf+U6j614v7opmPenkak5BeRJv60lECIsNItgygxLbvdCGjKibuKqbN3iu8+ac9vz+jK9q1aaBr4JORVq5cOVTRqTRgZI1afUujDKA91u3oY3yxoDcoPUavHYq5gmdf2VCkS98e3pg0NkLT6UV5mz+vPIXZC/apDt+qZR2MHtkaYa3q6b5j9N7GnbqGeR8dQPTBS46OVLi+558KAmleiKJqKGVm5ap4/HfxAeGY5h1K80wNLbSYOzPnYgbMwxcbAY/6NdGtQ0u4u+oLDmdn52LXvhNIPFs2vxdJxX9AzzBU0VHxz8nJw+rNB5CallGEd1hwU9B/Wu3y1RtYs/lAmXeSFNuL5kADswPAgQ6Dl8IEnI0A3XQ+NzQILhJK9pHRFzBq3BYFgZ6hY64TYERnQJTPLoo4MHo2t279hcioC5j5fhRImV3UZkzsoEQVaNWENz1PueHXb+RK9RXNqfX39IxcfPiZc5Tbs5ZBcTzXrZMXpoyL0NWL0DPiRZ8ncg4tXHII//v1ZJHliyo+qO1XNnKlOFjZa8y3/h2hRDvIVtOgyJdvf4pTyk3KtNI8U5n1lVQf5lxSpHkeexNo7uuJDm2ao6JGWLvlfHl5+di8K6ZM1rpv1aIxIlr76SLUM+L7dgsBpRBoNVL/377nuL2PiMcrBgLsACgGqDwkE2ACtwkYqQSQeOYGhr60DllZ+UoO/BP/ClAVqbO8mRblRJvOQuQAGDU8BMMebSFtKOidsdGbxOkT2mNQHx+hKB+lPcz+IBrkBJCJFrDmPTRqAFkzx936zITRbfHwYD/dqhaZWXmY++F+/LbmdBFMIieVVglAii5ZMq8XWgbUNoSenBErfo/HrPnRhp5zlM4U8j9imPFSpFoVGNT2VVpn6iiMaR3M2ZFOg9dihECDujXQp1soKrsY0xq6knoDqzeVrZtuytun2/96dbTF/4hdzImz2LO/qBOZSv8N6t0GNaqpVzviEoBG3rzS78sOgNI/A14BE3BaAkbE9ci4nTUvCuu3nMX8d7qieyevIlzUDBJZnQGROJoovFrmkCh0+mxyOj745CC27EwWPkKG2aTXw9G/VxOh8U97X7PxDCa/E6mMK6MXIFyARQfKh161IRFTZ+8x+ij3lyDw/ZL+SvUFvXY2OQOvTdiKpHPphbrJCKBppQ7I5KhrrYmEOYcMXyOxO8fqQp+tzz/oLeStturcvFtYuiwGS76JEW6qtM5UuLAS6sCcSwg0T1MsBET58FqTkg7Ahm2Hqrq3qQAAIABJREFUkXLpWrGsqzgGrV+3Bvp1C4WLjrOj4NYtbNkVg6Rzl4ssQSQeqJc6UBz74TFtI8AOANv48dNMgAkICHy5qA9Cg7RDxkyPm//o1rrVv5GeizkL9mH1xqQ7s9LtOZXMEzVRfXSR7oBo/IzMPPyx9jQWfXFYiWIQNRLLmvxGBDpGeAjD/mksk+4BlfMzNcrpfuuNCF1VeNE6TH/PySnAr3/G470P98s+wv0MEJB1MGk5qoYM9sdrI0PhWlX9pkqv1KWsk0xtO1qChAa2Xipd7x/QFONebQM310pWzS8SDaVBS/NMrdpUMTzEnIsBKg9ZIgToJptutOlm25q2IyoWJ1SE8qwZqySeEeXv0xr0VPw7R7RAQLOGmku9cDkNazcfBDkRuDk+AXYAOP4Z8QqZQJkmIApbNt8clZ375fd4vD2pA+rXrVpk3/GJ1/H0qPWFDGxZoUGRA4AmmzW5o3Ibb0RlnwwvEkr7aOlhaQXxHp29lBKC3l7VpObSy8mnSICJY9qiTUh9qbEsoVLUQnJKBpZ+dwxk9HArHgJ6aS2mGeksyAlDuhGWTfQ5unotG9Pm7MHOPSlFnpWtcKG287LqAHjp2VZ45vFAq1N6ZBwApXmmxfOWGh+VORtnxk84BgEvj9ro3aWVdO6/5arLkgOAVPv792wNj3raJWRpf1evpSupDbl5hS8xZML/9x48hZi4s45xuLwKIQF2AAgRcQcmwARsIWAkt54qAXz3cxwmjA6Hm2vRm061uvSy42vlR5vvjW6z3hwbIW00UFj+lh3JmDJ7t/StPxn+Pbt46ZaBM19Tfv4t/PjrSUWRXa+RsTN0SICuwJz582Rspl7LxsrVCVj6/TGp9dvyHtztz8rcwmuJ+FGkBzkAPBu4aWIkXYjRE7ep/t0WB8D5C5kYP30nYmJTy9QR2mKYiqopmECU5pk6ymEwZ0c5CV6HUQK2OADoO2L77mOIT7podNpS6S8b7aAl4ufn44Eu7QM19WsysrKxeuMBpVwit7JBgB0AZeOceJVMoMwSkA2TpQ1euXoT67eexcP3+RUxwrXycmV/gMrcZAYF1MEXC3tJG+e0ZlPJNFLNj4wqevtKfUgLYcgD/oqugagUmflBUyWBnXtTMPHtXVIGOqUxUKj4gN5N0LhRtSKlAonhtbRsHItNxYatZwulUpTZF6wMLFy2WgW9/1Nm78Hu6AuFdqUIzd3vp5kqknUzHws/PYTlK4sKN9FAtjgAtHQFHB277PeC2j70qimY+pf2mToKf+bsKCfB6zBKwBYHQFnLd/dv6oku7VooJYT1WuS+OBw/WVi/iMQD+/doDdIQ0Gpx8eexMyrW6BFw/1IkwA6AUoTPUzOBu4EAiZctnN0d3l7uwu1SHjoZHBFhDYqEs5uLBJoP9PRjgXjxGbHSNynzz14QjT/XJWqugwytRwb7Cf+RVBuAjPXLV28i5UImklMyFUPfq6G7kspAechG0gpMjgWqXPDGlO1Sxr/WpohllcoVlMoB3EqHwKMP+uO1EaGoWkVfadq8EoZppZTiMW9mF8Who9WOxaVixNhNmu/J4rk90DHcw/DmKfpk2U9xSmnBstaMVCCx3JtlpRG1vZf2mTrKeTBnRzkJXodRAtXcquKePm3gWrWy0Udx/uI1rN96qMzku3dtHwhyAui1/IICbNpxtEh5Q59G9dC9YxAqVCiv+nhObj42bDuEi1f+0ScyDJQfKHEC7AAoceQ8IRO4+wjIhMqaqFy/kYMa1Yv+g6yljn5PPx/NlAFz0uRc+OSro/j6R/UatWQoa2kPlPSJUVRBTNxVTJu9F+aifyW9Dp7PPgSm/qcd7h/gK3QCqZWqFN3+0231os8O44cVJzQXa20VADXhSfsQKf5RrFWnl025Ke0zLX6CcjMwZzlO3MsxCVhTBaCg4Ba2RsYgUUUp3xF3WdmlEgb2CkPtmvqXMDezc/HHhn1Iz/gnjF/m9v9EQgp27FX/XeWIPHhNtwmwA4DfBCbABIqdgEytbNEitNTRZW+g9FTSae4P3umKrh29hEaaaJ22/p2M/4NHLuOdedFs/NsK00Gel6mEoSYA2Lm9J0jksl6dooKYpq2pOQ0st01G2vszuqJdm6KRNVqIKOJm8eeH8fNvpxyEovFlUNrEqy+EoJq7nMo3ncHufRcwbuoOYdRNaZ+pcRrF9wRzLj62PHLxEqhVww39ureGm6tcFADVuiehOxK8KyuNDP+BPcNQubJ+RRQ1AcCg5t6ICPPTzP3PupmDNZsPIu1GZlnBwev8mwA7APhVYAJMoNgJ2Foqihb4+9rTqvXpjdzcawmlPftEIEYME6cRFDcoozn/xb0eHt92ArK54pYaFzJGO6WczJi7V1X533LllEpAt9bBgXV0nVymqhAULbNqvXa6jO1kSmaEkU8H48lHAuDupv/jNzeX6nqfw6z5UULj31HOtGQIys3CnOU4cS/HI+DZoBa6d2gpTAXIyy/A/sMJiDlRtpTuZfP/z56/gvXbDt85IJFzhIQQow6cKnM8HO8NLJ0VsQOgdLjzrEzgriJgRAdADYze7T0J7M2Z2hkNPbQV0k1jplzMxIQZuwqV66OSfONHt0WDeq6leiaUokAl4N77cH+proMnty+BwQN9lXr0rlX18/8zMvPw7vzoO8KMo54PwVOPBGgKUubl3cK3y2Ox6PN/frDJrPypIS1AaTNenu7Kmkibgox+SiU4dz4DazYmKWKCWVmFy0DJjO2ofaiKwhP/CkB4WH0lGsCl0u1cVvpeSbuRg/2HLuGnlaeUcp4yzdHOVGbNJdGHOZcEZZ6jOAhQqHuAnxea+3rCzbUK6P+//R1xS1G2P5mQghMJ50H57mWtdWzbHIH+jYTLPhJ7BlF/RzZQvn/PTsFo7FVX87lzKVexcccRhRG3skeAHQBl78x4xUygTBIwogNguUFR/r6syjkZOubCelQ6b9ijLVCzhlz4X3GApzWdTU7HB58cxJadhdV3i2M+HrNkCcjUiqcVmVepIAOTntOqGGH5Hpfsjng2PtOSeQeYc8lw5lmcl0CF8uXRv2dreNSrKdzkjqhYnIi/LRbcrrUfggK8NQWRM7NysG7rQVy7zqH/QrAO2oEdAA56MLwsJuBsBGR/zKntW6Tgb9S5QA6FvwBUdqkgzPmnvsdPpsLftxbcXPVvcY2eWdr1HKUqwcdfHXGqG1ejHJy5//x3uirlH0UtIekGHn5mFegW9a03IuDnq/2D7WRCGibOiGSNCBHUYvo7n2kxgbUYljmXDGeexXkJUDTDPb3bwN2tiu4m8/MLlNv85Aupyq0/pURUqqT+eycvLx+bd8UUqRbgvBSdc2fsAHDOc+VdMQGHIyAr1qe2cK366Ka+0ye0x339m9p9zyZRsFHjtqBjhKciKBbgV0voNNBbCI154VIm1m0+ix9XnMDFy1l2XzcP6DgEvl/SHy38awkXRJEp7y3cj3endIS/jvFP78vM96Ok8v6Fk3IHqwjwmVqFzfBDzNkwMn6ACRQiUL9uDfTrFgoXF/3LC1MFgBrVXNGzU5Cm8U86RXsOnMTxk+eYdBknwA6AMn6AvHwmUFYI2KIDYB4erbbfUcNDlFD+Sn/n9tqLycVLWZgyew+iDly8MyTlTz/2YHP4+9bQzM+2nJ/+0STBtsMxV/DbmtNsvNnrgBx8HFmxONrG6o1J8PZyR1CAtkhfekYuPvysbCvzO/iRCZfHZypEZJcOzNkuGHmQu5yArAAghfIfOHoando2R5Uq6lVTqALCsRPnFAcAt7JPgB0AZf8MeQdMoMwQkA3ptNzQ2eQMvDZhK5LOpavutW8Pb0waG4Ea1eTKfckAExlbpNLeu6s32rauD98m1VG58m3RIFNLvZaDpHM3cODwZVD1AWcSVZPhx30AI1Ev9L65u7loRpeI3kfmXTIE+EyZc8kQ4FmYgO0EIlr7oVWLxsKBqMIBGfguGmH/bPwLEZa5DuwAKHNHxgtmAmWXgLU6AKb8aK2dkzH++Qe9pUKtZejRjf2qDUmY8u5ume7chwmoEhgxLAjPDQ26ozpvLabr6blY/Dnf/FvLz57P8Znak6b2WMy5ZDjzLM5NoG+3EHg31Fbyl9k9Gf8xcWex9+8KATLPcB/HJ8AOAMc/I14hE3AaAtbe1IscAATotRGhGPpIACpWvF3iy9pGxv/OvSmY+PYu1Vt7cjY8dE8zdG7fEH6+NeDuWunO7T/l9+fkFuDCpSzs3X8By389ZbVQG5UlHPF0EMJbN0D9ulXvzGFKJ/jky6NYuTpBepvhrevjgUG+oNDaOrWrKkapqfxb/OnroLrvkVEp0uNpdaSyjKTHENSiDrw83eDqWqmQAUyiilR67VhsKv5Yn4jN20sml5Bubvt090Zzv5qoVbMKqlSugPLlyynbyLqZr5S/o9x6o+3fo8JwT/+mqO6ufXtvdExr+9N5Xkm9iY++OFLk3aD3iUoLdozwQM3qlVGhwu2903lQFYrvfzmB/1sl9z717NpIKVFIQoVurpXulBK8kZGLnbvPK2kK1mhb0Bofe6i5ck716v7zjtoyLr3zQx7wR+NG1VC1yu2yh/QZooiKnXtSVNdaVs5U7z0hlgN6N0GHcA/4NK6GGtUrFxI9pRKIxICiqjZuPYsVf8bbFKV0t3K2PAMqn9awQS00a+KBenUoMoy+/27nX9N7l3LpGrbuPobs7FxrP+ZWPUdl7UjcjYxBWheFeZtK3dGAuXn5SM+4iaRzl3EiIQVZN3Osmsf0UPly5eDX1AN+TT1Ru6Z7IQbXrmdgy64YXE+X17+p7FIRzXw84OfjgRrV3ZS1k2GanZOHs8lXEH04Xvm/rWk1qruibUgzRSmf5ilXrpxyVpk3sxXDN/ZkMqjmvb0asaezaNywLurUckeVyi6g94Ya7Sk3rwDEKPHsJcQnXtAtPUjr7RgegCZe9e6MYa91WjNOfkEBjsaexf4jcv+WmOaoVdMdPo3qoaFHbZAOgekcTJ+b7JxcXLx8HScTU3A+JdXm86jmXhWhgU3g6VELblWr3PktkJObh+Mnkw2vv27t6mjZvJHy2a9ahX4LlFPKI9I5Hj6ehMSzl63BWazPsAOgWPHy4EyACZgTsFYHQMYB4NukBubN7KL80Le26Rn/pM7+9GOB6NTOUzEeZVp2TgFWb0jE+x8dMPTjmsrAvfJ8COrU1lbujTpwCSPHbhIug8QLX3o2GIHNa98x+tQeokoLy5bH4tOvjwrHVOtA9eUHD/KFj3e1O/+Yigai31Rxp64pRpg9nA+W89E7MfyplujaoSHc3SrpLoecAAs/PYTlK+XzG8e+HIbHHvS32ekk4mT077Enr+GJEWvvPEYcROKCN9JzMf/jg0Kn0svPtQKdtWXKi2kyOtPtkcl4/c3thpb9yGA/jBgWrPvOn066gXc/iEb0wUtSY5PDgxwVLi7qn1dzkU/TgGXlTLUA0Oed9FBCg+tKf0/RWKlp2Vi2PA5f/XBciq15p7uRsyUkMnLJiPTyqC38/ouLP4+dUbGGOVvzABn7bYJ94dmglnBd/3yG/1IcAbui46wyqsmA6921FWpWd9NcMonIRe47IdxSlcqV0L6NP3wa1dc1cMmhsjkyBikXrwnHNO/QyLOOruidPW+/GzWsgzbBTVGnVjXN8nqWiycjMvbUbYOUwvTNGzkN+nUPhWd9scisISg2ds7Nzce6bYdw6cp13ZHIiRPo30gxnF2rypdiJufUngOncPrMP9pMRpbcppWvkhZhcrpYPkuOpD837JNyUPl410N4qB+qu1fVXIKjpk+wA8DIW8N9nY5AgzqueHygP7q1bYhGDdzhWuX2bVbBrb+UW8qdB1Pw+YpjiD+r/0XmdGA0NtSngzfu6+6DsBb1ULPa7VtE+hGdeTMPJ5LS8PVvsdiw+6wujsVze6BjuIchZDIOABpw5DPBePbxQGlxPvNF5OXdwqoNiZi7aH8hY51u/CeNiUCfbo2sGtdUs33anD1St6L9ezXGhNfDhXoGh2Ku4NlXNmhypBvA119sjZ5dvKTXnZySiUkzd+HIsavS52OP6gi2Oh8sF2vae/fOXoaMoK27kjFG0nAlZ9b8Wd0Uh4ejNbp9nzQzUtGfoDZnaif06d5Yt3oFvae//hmvGwVBTrDZUzrBs4H2D3uaj4zJGXOjsG1XshQait55/KHmmk4F80GoWsKLb2wWjktRCm+ODUftmvrlr8xZlaUz1XrnjXzeLccQRT+pQb/bOFsyoNvjTuEByu0x3frJtIzMbPy5cT8ys7JlulvVhwxnWleTRvWk11XEELLCqKZyc4N6icvOnTydgu179J1NQc290SbEt1Ckgh4MMjjXbjlYxFDWeoaMzoG9wpQbZ7129Vo6Vm86oERJWNPoHekS0QKkyC/7jljOQ9ESG7YdLmSUUjRHr87BDnHzb75eMnh37I0FnbFWa9q4AdqH+Rky/C3nSDhzUZmHnCSyrU2rpght6aN7Djk5eVi9+QBS0zI0h6UIgm7tA6XPlL5b6X2PT7ogu9Ri78cOgGJHzBM4IgG3qpUw+slQxZil0F29du1GDj77JUYxbu/WFhHcAGOeCkVwszq6t8h5+bfw+9bTmP3FfsUpoNas0QGQdQDQfDMmdsCgPk0M3HYAySkZWPrdsSIh0D06eylGtLcXeeytP321m0at0b5Y0FsJ0xc1PWOVwv3Hj24Luvk1sm5ygtAN4MdfHhFND3KMvPZCKChaQes2WDiIWQcKRf92eSw+WiqeW29cmZtkredvZueDGFBYuylEns6OQtC3R57H7AXRd5xD1qazGGFibV/zqhmd23ti2vj2qFNL3xCmuSgFYMbcvZrTUgTMi88EC8+bzpJSSr7+UXybLLo9tlxMZlYe5n64X6mmoddmTe6I/r2aCN9/c1Zl5Uwt903h9+T8JMeXrc30XTVu6g6pqKW7ibM5WwpxJ+OUjFStm0Sts6Bw8qysHKXUmkulCneMETJkLl65rkQHUDi+tY3SDzq0ba6EUdvacnLzsSXyKJJTUqWG6hzRAgHNGgr7kuI8/afW6GaYxmnauL4hg9m8lr1wAQCCArzRrrWfcA4yBMkBQOHhRhq9I60Cm6B1kI/hd0RtHnIcrd92CKTYTy0suKnynyO2HVGxOBF/vsjSyDHVvUMQGnpQOWUbflT9nS5xJvkKtkTGSDkBKEpnQM8w0Br0mshBR1EjZPxrVUvQGvtcylWs23rIYY6LHQAOcxS8kJIiENq8Lia90BZBzbTLbRX50XkzD1+tjMVH/7PNOCmpPdpznuEPtsTzD7UUOkpMc1L0xB9bEzFpYaTqMqz5kW3EAUCTTn4jAvf289G9+aYfuhcuZeLXPxPw/S9xRX7skrHz7BOBqG6nygJkFC355ii+/F7bKKI8dTLcRXNS/i6tmUK2LRsZfJPGhAtvabXeEZERSM+RoUFGZbs2DYQGlpF3kUolkgFKudlGGzkkxr3SBoP6+Ni9HCSthd6XDVvPYPz0XcrSqBzkhNHhcHO1/Ue20b2K+p9KSMOQ4WuUbrION713yjQffa4evKeZ8MxlHUn0rk4Z1w716miHT1rulYynn1eewuwF+zQxGEk1Mq8wUlbO1HzjRqInRO+N6e90fuSMW/T5Yd1H7ibO5iDo5phqpTeoV1MWqaF+5y9ew/qth1BwS/5mkyYgg5NU3ymk2lbjynzB18gA3nJQqFtQza0qBvYOg7urvrOR9kUaAJRmYNnIqOrVKRge9a1jq2V4Ws5ToXx59O/ZWoncELULl9OwdvNBQ+dBTozuHYPg3ZB+Z9pm6Jqvj4zIjTuOKAYvpUaQA8rRGqUqULQC6V2YN0p96N2lFShKxF6N/j2IOnAKMSf0I09pvrYhvsrtv6hdvnoDazYfUI0kae7riQ5tmqNiRbk0UPO5rHUkidZr7d/ZAWAtOX6uTBLo1a4RJj3fFp719ENY1TaXej0b0z+JEoa4l0kwGouePCIcD/VphsqVjH3Z5eQV4IsVx7D4x6IOEyM/Gk3Lks13N98G3YLTbXCb0PqKUB+JA1JOfuq1bBw5dkWpu65laI58OhhDh7Swu3FHudnPv75R82aNDPeH7mum/JDTa5SvTregliKAZFCRkWbLTaAoxJrGnjGxvSJOaMffNXe2SyUTR0/cZuhjVFwOCctFlAVjkRwVazclKSkA1D55v6fiqBG13LxbWLosBku+idHsSsY63TaLmqwDQHZtlvNFRl/AqHFbNJdx/4CmGPdqGyWSQ9TMnSWO6gCwPFPTnkaPvJ06oaVxINq73t9TLmZiwgz9dKC7hbM5p+IwYizPgXKc/9ywH+mZ8lEA9G9GuzB/BPp72dXgNK3t0LFE7DusL+xGAn1d2gcK//3SyrEm479ftxCQoJq1jQzBPfvFOi4U9j+odxtFsE3Uzp6/gvXb9J1h5mOQ8d+jExn/tqnvq62LDN4de47jVOIFh3UApN3IxKpNBwo5jOhz06drCNxc5XP9Redi+ntGVjZWbzyg+3mhM6F0D5l3S0ufgj5b7Vr7Wx3NcTM7F39s2GdTdI8sE5l+7ACQocR9nIJA1zYNMf3ldqC8f2vb7sMXMHyqWHjN2vEd6TlKkXh6cAvDxr9pD+cuZuA/83bh0IkrRbZFecT9eopr05oeXLf5jPJjtCTaw/f74dUXQlBNkBpizVpE4cvfL+kvVcrw/IVMjJ++EzGx/4RlkvFPN+C2iCDSnn5fexpTZ+9R3R7dsr8/o6vdb/7NJzOaP05pDtMmtENQgHxEjzVnR8+YczdSD97a+ax57uKlLEyZvQdRBy6CKjLMmdoZDT3EDs+MzDy8Oz9acYxpNXs6AGSjXdTWInJSTRjdFg8P9hMaIjS2uTOhLJypiYfR1Amj75JMRMjdwNmcGwnp9ewYZDj01yh7awyF9mH+dr/5N1835aCv2rgftDat1rNzMJp61xduV+2GldIoenYKVtTxbWl6qQXm4zZr0gBdO7SU+o44EnsGUZIl8Oy1Dz0GpogESkEhMTtHapTrHrkvDiR0aWq1arihX/fWxWL8m+ag86Fz0mqkv9CvWyhcBGkx5GDZvvsY4pMKCwyKxCJlzkCUWiAzhj37sAPAnjR5LIcl0My7Bv47tjOa+4jDvfQ2kZWdj3nfHMAPq8UeZoeFIbGwR/v7Kzn/1dzE3nGt4fILbuHrlbGY923RMHXZXGIa20g+scTWdLvY4wZdbwK98OVunbwwZVyEULSMxrc0gGRU3mXYiMKrjeoryMxp2UfG8DA9U9zRCJZrM09FcUTBOBK0o4oKq9YnKkt/9EF/pTwmlb8TNUvhQLX+9nQAyOaOq61D5AD4clEfhAaJDQlL4cOycKbEozidlOa8RUKjzs7ZnEVx3mBavuNGIwBISZ0cAKaypqLPujV/1wvbp/HoJp1u1EWCetRXTQDQXg4M2RSAru0D4d/UU4hCRtDOfBB77UNvYSaROjfXKg4lAkhpCeSAobJ3pkZRHf27hyqVD4qzidI0yFFC6TGipiYAaC8HBqcAiOjz35mAnQmQ4N+C8V3RIcTDLiHLq3ck4d/v77TzKh1nOHtESph2czzhGp6evKGIIKCRm0kK0R03dadSr7o4G91uL5rTA62DxYaDLevQEu8bMSwIzw0Ngkul2/WAtZqakT7zzY4Y0Lux1G2G/g8LbfG2kjI6aH2iEG/qY200Ahl9165nY3fUBVC6Ad18Tx3XDnUl8tAtU1GKK1XEyPtF+6G0lvVbzuDrH2MLVZqY+p92uH+Ar9T3nmXpQLU12MsBQGf39eK+aOZTw8hW7/TVE8CMCGuAtyd1QP26Yl0BNeeio5+pvZx9MuD1nELOztmcj7UGAAnoker3qdMpinAbCc6RsS5qRgwFa9cmWoPa3/VuwqkUXZ9uIULFfrUbVns5MEROCtOeKrtUUsLBSRRO1GRL2tE49rglFq2H/m5ySpAKfpd2LeDbmNLx7KczILMG8z55eflISr6C6EPxIOeVeSsJhwjNJ3Ka9e0WIpWSYRmdYk8Hhp62gFHm9ujPEQD2oMhjODQBW0PZLTd3JiUdL83cgsTzxWuQlhbUz6b2RMdQTymjQbTG6xm5mP7xXqzdVTQ0S+YGMD0jV7nR/Pm3U6KpbP670frfZHidTEjDL7+fwp/rE9G+rQdefT4EPo318xe1bi9l0yIs0wjsGQp8PT0Xs+ZFYf2WwoI6dDM6Z1pnNG8mF0FDbM5fyMD//ZmAP9bdvo3+133NMOQBf6HAIfWVMUZfoRrvQ1oYEvxLu56D7385UUj00cgtuVp6BBlk5HyxLI1HYfehrepKOWWo7OIZgw4uqrJxLDYVR4+nIiFJvUyp7A0tMZcpgWgvB4A1QqCmD7goSsXIeWq97458puTUua9/U+nbXnJwbd5xDsv/76SSMkRpDsOfCkLTxtWF3/FafOgsnJ2z6X2jkG4SLiPjTrap1W43IjpHivtrtxaNnLOcn8akXHMq9SfTyHAkI4QMNVONdk+PWorivki4j8Y/ffYSNu88qjqV7A2rZf5/g7o10KdbqF0qFsga62T4D+wZhsoCNXjaqGzYNjkV+vdojbq15W666SxIwX7/0dMgkUV6z8iQJx0HmeoN5qkOJL5I51ix/D+XB+XKl1OcTXr16U0HSeUoj504J6Wkb374V9MycCM9SzMtpGGDWspnh6pdyDQSDzxyPAmx8ecV/QAyvtu28gUJ74kcHHpnb0t0Cgn+kaimPZrs59oec8mMwQ4AGUrcp8wSaN+qAWa91hEeda3P+7fcvJ5RW2ZB/b1wUvt/6dFWqOJiTPRPa99UFnDp/x3Hwu+Klj4RlSezd214vbOh+uazJneCl6c4V5rGyc0tUEqmWSqRjxoegmGP6hulWg4Aa/L/6RZuxoT2aFDfPu+3mrYA7deIc4RyANdsOoNZ86OKiB2SYNkrL4QIQ9JFVR+o9CCp24uqJZiNcDZGAAAgAElEQVTOnBwSx+JS8d6H+0DGtnmTzWM2kppA48say9RXpvKC0e8WI1E2snuT3ZNIBJDOj0T6XKvK/TA037soJUj2PGlMc1FHGb6y+y+uM+3ZtRHeHBsulSZEa6DoqbffjyryzpODY97MLkK9EPoOptKXf/7txLPmc1MWOZvvk27tqVycyAAxPUOGy7Y9x0Fq7ebNiBEiK2Tn06ieojQvU4aQvpcpT1pNLZ3Cs8l4FZVH0zNgrMn/J2E2mpfys+3RRLfApjmM5P+LQstNY5IDJDyUKqSIb+Lpxnzr7mOKA8CyyZ6p6B0xEuVgJOJE9pzonezXPRQUGSLTUq9lYN22Q0UiCOjZLu0CFSeAXtMrASmb/2+Z7iF7FjL7oz6iM5Mdx1792AFgL5I8jkMSeP/fXdC/U2Pdmw4qW7d57zks/P4wXnsiBD3bNUKF8tpf4qSWveTno/h4ubon3CFBSCyKdBI+nNgNTTz1PdiXUm9i0Q+3FXFfeTwE9Wvrh9qu3JyASQt3q65A7faafqiciE9Tbv4jo4yXg5PYapEu0ye0V8q6idT36UFa36oNSZjybtE9vfRsKzzzeKDurbSaAyAspB4oIkJGvd88DP2Dd7qia0dSfbZm10WfUbt5N5IXTbezazaeweR31EtAUuj3so/7CaMk9BwANMaSeb3QMqC21KbJ+D945DLemRetelO+eG4PdAz3EI51MzsfC5ccwv9+ldP/KG1j0YiRrVVVwhKK7J4sc+stx5H5nGgdyKUrN/HWrN2KyKFa+3ReL0SEiYXI6Fmj1UVk909jF4dTRyZqysQkPvE6xk/bpRkdQt95FEmg1/QcAM7M2cTE6O10ZlYONmw/jKvXikYHyhohNDeJqB0/max7NnT737d7KOiWVdRkSqWRIe7lof+dquUAcKlUUQmpl8nzNs//N2I0i/ZIfyfuqzcdQG5evm73jm2bS6Vi0CBaivDmE9BN9aBeYahZXXyBQIbqpl1Hce58YQeRaTyKShjUqw0otUOviYzJ0nYAUAWEXp2DpZxTojKTFH3Tq0swKlbQvpjScwCQ1gOlSoicM+b5/1Tqk95pGU0LmXdT9nMtO5Y9+rEDwB4UeQyHJDCoSxNMHhmBGjpq7vRDlZT9R8/ZruSphzavi//+uzMa6pQJpNuyb/+IxdyvDjjkvq1d1H+ebYMn72mOihW0c9DTs/LwwbcH8eOa20bQlBcj8Eg/fbXtvUcu4tkpGzWXRYZ3n+7eqFHNBcdOXMPqDYmF1O2t3Y/sc3T7T+H3liHcWs8fPHoFr4zfolrKT6bmupphIGusmRtWsrfpshyon1q1heeebAnSJ5ApNSYyOmgOmdJv5qXZLNdvJBqBnqU0jYkzIlUNIVmHBI1z5epNRV1/d/QFKaSyKR2ikHapyVQ6ybyLpsdkBACVz7tkGUDqq2cA2+IA0BOmM1JiVOSkUONemmdq5HuKwv4//OwQflqpnTolcwZalSGcmbPp3I3eYNKt7uZdMUVu/k3jyd465xcUYNOOo5rjmMZrUK+mUjJPJrzavHa81veJTE15rXJ4ZCTd06etMILA/IaVjOUBPVuDDC17NZlyfUZSMWQFAGXLH9I+KdR+9/4Tulvu3701vDz1nTGiygRGIk6KIze9V+dW8PEWp6aIHCIEqpp7Vdzbp61uyUZKH9iw7TBSLl0rwlbW4UM6Has27Qc5AoxG/ojeYVl9CtE49vw7OwDsSZPHcigCH03uge5tG+quKfV6NqZ/EoUNu//JeV40sZsSBaDXftkQjymL1UulORQEycWQ4+O9sZ3QqIG2KA79YN4anYxRs7beGfWebj54a2QEqunU244/ex33v/an5EpKvhuppA99JAAVK+qL79HKSJNgwaeHsOKPeNWFioxbrfBlWWPN9PxPv50U3oLTj/dtu5LR0NNdUUQXRQlQ2PY3/4vF4i8K1zv+YkFvUISCqFFaBNWQX/rdMd2uy78YAD9ffS0BLRFAo6kaZNjOfD8KO/eoR5IYqbyQeOYGhr60TtXxo7Zh0btgekYULi/irvV3WWOVnpfRXKB+MikupvXoOQBkHV6WexOlKhg5T1EqgaOdqZHvKRK3HD1xm+6rM/mNCDx4D4Usa3fTcgw5M2cTjWZNPEBK8TLK+hQVtufASeW2WKuRArlMyTbLHHmt8ShvP6CZ/u8bepYcE+u2HcbFy2m674OMSJqW0UkaBKRFQMa1XjPP0xaFdd/IuIkT8efh19RD6mad5pUpAWjEMJbRFDASiSFTr14mmkLGMSFjNJvOyt656aSxMKBnmNAhRPMnnr2MTTuP6L43MgKTWukfRhw+Jo0L0frp807invn5t5TPoMx3hMy7ZO2/9dY+xw4Aa8nxcw5NgAzTyS+Eo7rg9p/E6d74745Cexn3TBieurcFKlTQ/mXkbA6AySPCMaS/v27qw42MXMz8LBp/brst6katbcv6mDu2ExrU0c5Bd3TRRCNCaQcOX8bw0erRDDK3YikXMzFhxq4iObmyxlpqWjZmzI1CUEBt3VSDy1dvKo4KKgcnc9NHZ6kWBm7kh37i2XSMmbRNt1qDSPeB1qF3Iz5pTDgeuq+ZVKoGGdbfLo/Fos8LOzTMP+xGhMxEpecsvxBL2wEgqylB61aL/FD7gpd9l+hZPQeAtSKAV69lY9qcPUUcOqSF0a5tA/Tt0RjeDd2Fzi5an+mzRE4y2VaaZyr7PUWf44WfHsLylfqpKjKOPS3HkJEyrmWNM70LlJtO4b91a+sLupreG5kbdplbXRrP/BZS6700YsSev3gN67ceAt1AajWZEHat+ug0pqwA4PX0LKzauF8RptMT/jPPBw/090LHtgHCj6jsDauRVAzTem9m52rOb0RQMC7+PHZGxeruRWR80sMyxmRpOgBk3wcSy9y08ygockOvkQYH3cjrhfBrRTEY+ayYHEh6zilzZ59sugbtTVZMUvii27EDOwDsCJOHchwCMrf/agYt7eDVx0Mw/KGWqKRzI+xMDgCfhtWwaFJ3NPXS/7Gzdd95vDxzS5FD/m3hPSD9AK128WoWJi6IxJ4j6jm7pfnWyBikpvWJbmpFRg1FUKzdlIRJM4vmx8vm09It9L+n7MTsKR01b9EtKyfIGm1q+b6ykQn043DF7/GYNT9a9zhlDHjLKgemAY1oEdAzJPo3Yuwm3Rt7WcE4a8LFS9NYNCIAqBX5oXaQsu8SPatXVUDGWaY2P1VKSLmYhdq1KispKXVqVVEEJfWctVovpNGIDhqntM7UiCOOjPbnX9+o+95TJYDxo9vqimjSO//bmgRMf29vEYSynxt6sCxxNm3USP4ylfrbsO0QLl5Rr8RBYxoxFJIvpGLtFv0KALI37vS9vGPPcZxK1E9bkglhJyOYjHcyii2bbIi1Iqi35SC6tQ9E08YNVD+apKOwbutBxRFCTdaYVKvfrjaBbCoGPStzFrLrk43EaBvii9CWPrr/jsqI9pWWA8DIjfuV1BuKZgOF72s1WWecliaCbHqKyYFEhrqWICZFXlAKB0X7UDPiXCiONAtbfzuzA8BWgvy8wxHo08EbU1+MQO0aVXTXtu/YJQx7c0ORPnebA2DsU63x9OAWurn/OXkF+Ph/R/HZLzFFeJVlB4CRmyyR+JjIAXDxUpaSQ64mXvbzV4Pg20R820SiZXv2XdDMySfvNJVMNK9OIPtjXS0CYP47XdG9k5fwM65ltJs/+PD9fnj1hRBU04nKof5aBowRLQIS7Fv02WH8sEI/11JWALCshYuL3kXzc9HK87bVASCKmDAiaCd8Aa3ooJVmojdUaTkAZL+n9Ix2076oAsC7UzrCX5CGcyM9F3MW7MPqjUlFkMh+L9CDZYmzaaOy+cvU/0RCCnbsPa77BsoaITSIjOhcWHBT0H+ipme0m54lsbl+3VvDzVU/F18vVFs2uoEEAMmA0jKw1FIpZLQJaC8ykRPUT5Yd9RXl2VMf2eoHMkY7id317BQk1HU4dCwR+w4n6B5/aTkA3Fyr4J7ebeDupv/7mxYvEjKkPu3D/JUyfHq3/3rOFRK2pFKEFSvqV7YyOZCodKJWas2V1HTFgZWTm6ewN8JYRp9C9Hm299/ZAWBvojxeqROYO7YzBnZpohsGml9wC1+vjMW8b4t62kUOACpt98WKY/jwbyX8Ut+wDQtwq1oJX8/sg0BffSXh08k38MqsrUg8X1TduCw7AIyImonypElQ7v0ZXdGuTYMi7x7V0178+WHFOLdsFL789qQOqF9Xv5oCPbd+yxl4ebprKuCr3XrLpheoKfhvWPEAatcS/0OuVT7QtNdBfX0wemQo6tXR3yPl1C37KU5R27ds/8/edYBldZ3/Nw5EEBeogICggsgGxb1Qo9GksUkz2uw0zWyaNGnSNjbNahLbJrHNNE2aZu80afKPJhr3wMkSVERQFAFFFBwg4Mj/+V1zzcfHvfe8536XoZzTJ0/65DvjPb9z7uW+6/dyQpb1MRwvqAwBoFU9dLPHr7WURcjDVRjRl0sAKDuvyADA8UJ78GqzHGonogMTttaZct9TIkMVlH+UEUyK7yNMk7BKd+Kml5xrOOOMOSHY+uXienW5HnvMy6kAwFW4RV5HKDBTx8VTr57m3D+QySpUW4ZtHmUIu/v5mCpYu/ceoOXpWxqlK3D3ylWwuAo7J89eZu96frnZiwmpCWDNF5EigiPi22VZBIOCVZNRTp3kAOAq3FYpJfq+EmIGUErcQGGOvVWaS9SgYBqXGi38UwLP/+oN+TRh1FDDM8CzvmR1LmEtvcmkk3CMSUIhHe6gDAAOA6qma10EOCz+2kevRVh6ezIA/GJGJN1/QzL5eJvX48ZH3Derd9ODc9cYHu65bADgftBj45w8aZTxg5d7zIgg6ty5o/bhtK2gSiPXMytpyPXW4hzSN5RrhHxG9dPhsfvHvGz68pvGngGZPYJkDaz5ByqPEwj3evbgMTRbGUdAHIdc+26+nYUvB5R//MNja5rwCMikalgZEVwFkAmrlq0XL6MsiojthKAZdOCmbmCoyLDlOj0qdvzx3uHk62P+vtD7i0rsyVZzsIOD2RiRomw2jvssOX2m3HWtDFWTxvan396RRKH9/YTKv9m7BLjIpG80N86itCw7d4aTb6zPy8mvR1+u15lTAcAppRPeZpRGEymckN9IMdcx4Hp8oVAjxxoKWTefpkZlKLbwrrqWUOQQ4p1932QXah57qyYTnu50nr0VQWHUwGBCpAPC3a0aMNyyvYQ2ZJtX99DHyxgAtNSMZdmWPBHcZ4mrcFvhCxzGpA6hgWFwpljXODZSzF1l5T57MKgAh5hIYwJwo+oNnPKEuiyrN+ZrpJZtqSkDQFs6DSWLxwhwwtmxCEr/3fLoUsP1QIh39UWRpkRjKBf45Gub6KvluzyWt7Un4HAl1NadpLnvZNGH3xiTSokMAKUVNXT/M6spr9C47m1rYsANvbfryeLsjatU4WO3tPwYhYc1TRWAfItX7KE/PJ7eZEmu8sCR1ayPkbcX+7r+qmgt1FhUgQDzWikdMrnnZkRx7rLLeMmtSs95qixivNM14zk13nW5OYYtvS/3rqL/zt1H6IqbFhjCg6iXJ/44kvr1NScP9eQ+isbaIabDnDLPkpNnyn1PGaUpwZCHuz5uZBCrlCfCsP9v4S7D3H9gMGp4oHZ2AYJoHvRtbpyb4708bWIi4cNe1KCMQRGDQiZqXK8zpwKAjGJnFGKN8SBUC+uPyjDWyhX2BeZ6KIdGuf/4nSsPyr2VlB3USsMZrWsoq29XunhqitBIwTGcQFYZLgYOASDX2421jRTAPv7dtRB3/JtzFu4h6Fb3jnsuZ57TY1ouvh7aLrrPVr9zUzaQnvL14gw6euz42ek6XHCBZiBKig0XnjkGcQwiXHkqDh4hr84dDStOIDoA5QHxb9fGNXbg7iN6AJwSbakpA0BbOg0li8cIvPPUVI2Z3qrBO/Pu1/n0zFtZht2evmcUzUobaDrFgarjNPv5tZSew6sH7vGmmmkCbrSEVfg/RBMZANpqGUBZorS3PtxG8960Lldj56huuyGWfnldLHl1ti6hhHuLiAKQn7k3fGg/NXcTLVvVtAyVjNJiR36M0ZVIREBcOWswpY0L0QwVjO9LbUmUEHz30+1amoRR46YxYCxXWeeUQdNlkVGS9TEyMjupLGJ97pnLeqoRtv/QfcNZ0RxWBoC/PTqGpk4MY98Pu/fSbJydiA7M1VpnyjUAuO7r8ksG0fTJAygx1p+l+J/5oCaCMe93j6wyJRGUMQLZxVnGgOXksyND6sUlnZPxYnPy2GUUO4TcwysOxSo4qDfFRoVScL9eLGUT9wHe1WXpWwhVDswap0QbxkJJR3SWd5emkWBmChZXwTYrAecuswx2HK84Vz7XCgUdO3ag8NC+2ln490LFErERBvtwJ0cUvRNl7nJrGABcDSyIQkHeffTg/hqxHrftKa2kZel52neRWeOUt8RY3CEYiNxLWcLIAM6FzNymDj+ucYFj2OPu2cl+ygDgJJpqrlZFYPqYMHr0zhHUQ0AydvhYAz0+bwOhBKBRe/OJKTQi3pihFv2hEF/94EJCJMC53LjREgj/f+A54/D/kfH9aM69oy3LAG7deYiu/N23bQ4qmdz75gg11QGR8W4bgWhVXUBWabF7SEgb8O7SiYIDfaUZ2aH8g6wPZQvNmkzOsRlzufvc3MoLskoy1hmdGkRPzh5FvXryUihE+fKy5/LJGxeZVolwnQtkieBb+PgL65Jx+hiZZ8aM/X3WjIGEFIXufvwPPdn9i/pzjUSu88CT/vfHxhKMXJzm1JnKYH7wUB1VVNbSgNDuhmlCVnLjPbIpez89Mme9xgth1rgGS4xvCZydNADI5PRylSY/phcbeHFY57lKJ+aDguTl1Yn69O5OUDxlGpT/Feu2anNYNRl5jP9+mStY3BKASBuAB7vhxElLWbnGCkwCwsJV663JHbkeYBgAkEbR08+XevbwFea0u28Cyv/iVZsbpUdYbRRnnRI/kGKjQqhDB/G5G3njZe6Ka18uZ0NNbZ1WOaNfQA/N2881hOhrgfMBfBFWFQTQlyuP2X7NjFPozzUucKJJ7OLtyThlAPAEPTW2TSHwyB2pdOW0wcIa4YV7DtM1f1xkqMCjJN68hydRWJCf6d425O6nmx8xrgXfpgARCMOJlqhrOEWvfJRLb3yx1XC2MYmB9PS9o6lPL3NyN6t0i9bES+bDui0bAEQh7zLs+S19Hgj7f/ODbfT2R+YfWuA8AGM8R/FqOHGa/vPeFnrtnabVKlz3JkMAKKskg68A0QUceXWZZPLwOWfE9RjLkhvimfnHk+MJ+ImaUTg6xr02d7IpiaVoTqd+typRaLQGlznfdaxTZyrznrKLD4xcS1ftpcefWW9ZPhDzyxgsWwJnpwwt2FtkRJCWF89RRrikczJ5wpwKAJrCPT7BsmqP3Xugj0PYP5SrCovShnpfTw0AWOubJVl0tObHUHB97vEjh2pnImoigj07slrl7OvzcQ0AIvmtfodxY+mavEah8lb9ofynjYnTUjy4jcN3wJ3LU4VbtA488tuLyrRSfFaef30eT+Uxq7gAnoKL0pK19A1R4xqoRPM4/bsyADiNqJqvVRDgstlDOCuPtiiKAMylH3+7Q+MAOJfb+JRgeuo3o8i/pzXDuxVZIvZ/6aQIAmcC8Ddr/11cRI+8vL7NwSXzYS1TK112o1yGb7N5V60ro3sfWmm6LDyXTz88hvoH+cqK1mz94W3cXlhFc1/Jok3ZFZbrcEkSMQm3pJ0MAaCMkmxHUYTcoioKMgchc69FpS3d173txjitBGWHDuKwVaO5W5P4z3UvMl5jq+oeVufi1JnKnKfMPdH7In3orQ+2adU3OE3mfdUSONuJMjDbJ5cwDOO5rN5cLzbmFFUAQCj/6OFDTFn0Oedn1QfKVfHeA5S+MZ/qG6y96fo8nirBZqXgZBQsjrIOeWVk5ZC2ycwnezZQbvMLS2nT5iKWoqvPzymb5y4Lh5GfK7+nCrfVOgjTX5e5g4pLrL8Z9DlAmDlzSgqh1KWdZmWc4pJfYl0nqyzY2YfZGGUAcBJNNVerISBS3HXB4CF87bM8mvdJnqGsD96UTNdfEm0axgxvIEoHfrDAur54qwHBXJgb/p+dX0nXPrTIdFZOxYT//G8bvfC+eXg3U2THu8l+WIMY69G/Om/I+O9bMyligNiKbARA7fGT9MK/cuiTL61DuH/9qwS6/soh7Fxgx8H+YUIo/hUHaunj/+0gcCpwGnKOH/rtcFZIM1ehlQlj5pbJkymx5r5vruGCgxfu9bNPjCU/QSoU5rLK03dfSzaywd1wgvFQHkWlILEulFLc69AQPxqW0IeCAn21/Xh36djI+ADCurr6U4T3MpQjTsqFbDTPEw+NoplTB7CMHq6YOXmm3IgOzv3Q+9TUnqQVa/bSi69vtgz5d5/z7Zcv1CqEiFpL4WyWaiKSz+h3bk4vxnIURPTjEgC65okbydajuw+NHzGUkKbgdIPif7DqGK3LLGB5/V3Xh7c5Isyad8lMXquSdlwFS0Z5jR0SRiOTBwvh45K2eRr9YCQIzgKpIPBwHz5inorjPhbvvxHJkQSDEyeCxX0816AlAk/mGRLNpf+OMH+w8G/eWiwM+XedE+kWs6alSqe/6HMg0mDNxnxDMVEudEZassYbIGqcdBLRHM3xuzIANAeqas4WR0DE3K8LdOhwHf355fW0fGOpoYxvPD6ZRiUEmsrflhntZUAX7RNzcaIdHrtzBF1x4WBTMi9UEJjz7wz6fEmRjHgt0lfWAOCkp0nf4J8fSCXkRHM8qkagcOrd6+PsKjJOHAYUf3yow4gCY0VtLc+7hLVvvSGWbr8xjoUR1wAgQ+bGUZLteol1bO3wDJidywO/TqZf/CyK9RHI2RvWkVX+MQYK5l+f30TzFxVror78zCQaNSxQSPwHpf6zrwrpr89nSF09rmdaRjH15Jlx8ky//XQW9Q0wT7OSAar6cD0tX1NK732ynXbuPiwzVHsOb7kuhjp1EucVtxTOdisNGG2cq6xjLMcAIEPEZkUqyC0TJ3WYP7Coo5QhPOiccH/3+YclDKSEoQNY7xoj2YpLDtDSNcbEulw+Bm74OkLjf3LhcILiJmpcAwA4BVA1QpZfwWh9ePzBE5C9pZiqj9SIRGz0O9ZH6gqnbJ7ZxBzSQ45QqUmDKT46jNNV2AfcBIgQ2V5Yyo5I0Sft4edDF05MpO7d7L03wYGxaCWMo9WGcsqk9phFuQgBaOYOygDQzACr6VsGgffnTKOkaHHOkxWBH4cVf0VGGd315PKW2VQzrcIh7sPSnGgHkSEBKQQPzk2njK28kK1m2rLptDKeNVGuvYzsUBjn/HkMjR0RxFJsjebm1rt3HQvl8NIZA1ks7hgHb4Qdb8KZsURHjzXQxqz9Wpm7NevLZSDS+sLT+Ozj46gPU/nhGABk6phDBo7hxxNFUQeFs44IwF9cHkWI9vDpKs7Rx1wcA4DdtAZEpzzzYiZ9+c1OuvmaoXTbDXHUpYt1nWvItHX7Ibrt/qVSRiKMc9oA4ETUjFNnet9dSR7lfINoc8fOwwSCzPnfFUtji/fVg3en0Myp4dRZUK1Ev6NcA4CnONfXn6JX38qz5BERPTf67zLhyxwDQGhwAE0eG8dSEI2IwsCYP3FULAUH8pn7RXvFOx2h1NsKS6lgZznV1TWIhjT5HeH5Y1OjNc+/3b8PUHiR2w4uBaM2aEA/Gj8qRsjpxCGwk1WQuQaAM5wRQ4VGTTOAcRY4d3i3i4r3SXm39TlBoJc2Jpb69ekpfY6uA7hVLawWQRTCtIlJ2n2123AvyiuqaPPW3ZpRCo4o2QblfMLIoeQtUVHAfQ0Yxr5bkUOIzDFqMukfnHeF7B6d6K8MAE6gqOZoVQS4Ci2ETM8up1sfX2Yo760/i6U7r46jLp2NP1JPnDxNb3y+lV780LhUWauCILH4LZfF0F0/jydvg3JyrtOIlHfk/X/8zHSK6G8evt5WKwDo++QywaO/Xc+k+9EMT+pLf7h3GEGxYlYAMjxdjrJrNBDkdD+/PIrGjw7WiOqgLOpyIEWmtvYE7d57lJasKKFZMwfSoHB+yCkwglyZORX0zZLdtpR+XeabfjGUbrg6mnr24DHpYxwHE1lSRBHJGEqWQTHq2FGcF2/1mHLTOczmQK13eGe7+YpDEvU5RAYA3NHH/jiCYof4S99VXQFcvb6MzUEBUsh/zMvWjAayzUkDADzd110VTb4MssO2dqaQRze+bSuooqWrSmwp/fq+UNHintsSKGoQlFD+qXAMAE7hLOJBMXsPJsUHaMYQjEdz2gAweWy8Vvee09w9sIF9e9KEUTHUzceap4czN97LqFpQWFxOO/dU2FL69XXgmYdcdj2r+jzwci9YmmUqC5ePQVQ60U5oPMcAENSvF6WNjpVWMqHgQrFFWDg8/iIWe6vzjQjrR6NTIqVlMJvTKuRddM9gZBmVEkVRA4OkjUJIBUGpSXAeVB48Ykvph3wwTA1LGKSVE7QbVXnm/fk9bcgupC3bS0y3LZPqoAwAotujflcI2ESAq9CKQtpfeXgSTRwWbCpF2YEaeuDZNZRTYF0Wx+Y2WmzYs78bSzPGDRCuJ8r/n5Tan/7y65HUu4f5B4oV4aJQgBboIFMLHuIcOHicnnhmgy3FFl60u29JoEumR0gpaWYw2PnolYVUJlQeId8v/ZtfUs5MFnj97/plAsFQIqtUi8KB4f1/5vGxrBJ5unxWBgCkcFwyLYLtFRXhj3KKDz2xVjo0+4/3DqOfzhwozfFgxW/gCacB9qkrgOFhfjR1YphQeYSSghSRx/++QQST4e9cAwCU4y/mF9GTz200nMeOIcVK4JY+U/ydW7R0D81+cq0tHPVBnr6vWhJnPPdPzd1Ey1btZe0ZaVd3/yqB/Ht7a4bdBYt300GOvMYAACAASURBVCNz1tHoYVE0NDKENcfG7EKNCNCsobzZ1AmJ1MWLF42jM9lDYU1JQAm3UFbkgEhYeMgXLs/WDACeNChXKC0H5cqJkHdRWDT3LKwMAHaUf10BXL0hX1PSjRqMIIjsgPddpsHogXKFOBNPGiJDxgwfQgNC+kgr21brIux9WfoWTRmXabjjk8bEETgRZBuU/vRNPAJSq7lxJqgagdB/TxvOZ8GSTC06w6xxSwCePHWKlq7Ok8bU0z1wxqsIAA5Kqk+bRoCr0FqFtHNY8Zdt2Et3zzFnW2/TILkI98U/Z1LUAHG42JfLdtLsF9aZbuvOq+LotiviyMskJFREuNgW8Lr6ski657ZE6urN+0iDzLt2H6E5/9wkZK933d9VsyLpuquGUP+gbkJFiIMLQnpR6u4/7xuXZ+TMwekDZeiOm3ih25gPCiUUKzvh/lA4b7sxlsDQD7I3O03kdbQTqr8xq4Juv39pI3GgHM3+7XCaPnmA0Eghk0YBpQkGh989sooVpg1jCRSZYYl9bXk8zEoceuL5dwVq3aZ9lBgXwHq+Coqq6Q+PrdGiT+y0++5Momt+NkR4HpjbLDSf65HGOXG94S19ptgf3g/vfrqdXv63fLQa7jZwvPqnkdS7lzd7n0Zn1lI4czHG3u65NVHjXXFNR9EJK6uru7Dzl6EkLVphTG4LZXn6pCQpwj7k4cMDO3F0DAX26emoYocyZAtX5Njy/EPZj4kMoYSYcLYxQ/T8cjzs3GgMeI/nL85ooqzJhv27y2xG3GbX86/Pv6e0kpal50kx++tjoWgnxUbQkMHB1Kkj72+kzN8frFNTW0+LVmQTDCuc5mlECAxwIDxECUw7DZwO8MY7+cxYPduQsWOHDjQ9LUlbU9Q4d100R3P9rgwAzYWsmrfFEOAqtAeqjtPs59dSes6+JrI9ckcqXTltsGm+Gcjs5r6TRR9+Y8223mKbtrkQx2uvfUAKqiWgj8jwIiJctLkFR4fBI/yPpydQeKif1Lxg+F7wXbFWwx5Kr1GDEnXpjAhCGbvAvr4efUi7z88JdZfakElnO/iAZOydj/PZLP9p40MIBhIoinYVf1fxi4oP0x8eS2/iRbebawzlALnsOG80KN333p5EyfHwvlijjI+byoN11LcPn4gIykxp+THNuAPuBLO7dcPPo2nS2P7U3c/Lo6MGR8N9D/9ocEAkAVIJYKzytMEbDS+cqHkS+q/PLVPZAc/vi6/n0KdfFmrDkQrz2zuSaPL4EGE0B87n8JF6qdSUlj5T7AnGsKWr9tI/X81msfzjfQUj5YQxwdSrh2eKv34mLYkzMM7KPUDP/yubcrc29mDqaU+XTAs3NGrohsPFyys1MjVOXjs+7Jem59HessZr2VE88ZwUFJVptdtlvcqiZ0v//cix47Ry3VY22R/kAJnb4IggxxR/XRZEI8ATXt9wwlR8rgEACu6mnKJG0RiomDBpdCz595L7u+4qDHgSYDSp+iFyAu+xmCGhlBIXQZ068ZRvs80hBWDVhm1slv+e3X0pMTacBoQEsBV/fW1UFOjZ3YdQVYHbkJaQlbuLthaUmIbjQyZEqoQFB9gyPrvKgr+TiATI2FzESonAWYQE+1NSbLh2xpznlbt33CdEJMAYZ9ZQXnDG5GRHCSW58jnZTxkAnERTzdXiCHAVWghWVHKYLr1nfhMZw4P96KXZEy1z2bPyD9DtTyynmuPmf7BafPM2FhR57fUpDx9roMfnbaCF6cYhjsj//+Cv02hwmHl+eFvP/9f3Ovu+4XT5TwaxFBV3yMH0XXnoOEHpLSs/YzEPDvKlAP+u1KtHF4//MJodsRPkYtzrYwcffIxXHa6jjOwKWp+xn7JzK88q5LHRvSkpvo8W4g9l2illQ9+Prmx9+N8C+vLbnRQT1VtjxR83Mlio3JlhgvSGzVsrqWd3L4oY0INlqNC9ksiBv/PmeDYxn+s+QKIIA9Pe0mMEDpKwED+t1F1A764sTzfnjCEnUlu2F1ZRSFA3bQ3Z1AvOOmZ9nOLWgKFt9v2p1INpEIGXfHthNYF7ITqqF3scQvrBon/tFUPa7Jm6Yo0yiVvyD9Lajfs0xRgGHzQoxcOT+2rRI3geQ4O7Ncu5tzTOeCfvq6ihvWU1Gp8JSqwGB/oK02NgbHv1ze00bUIieTHD9qEoZeft0pQX/H94Q1GHvY+/vbKuMs8RcsmR5yyj/EC5gSEAxgZ4OfH/MQ8aohagOIO4cOCAflqOv8zcMrJzyqJxDQBYF/vaf+Aw7a+s1ryyffx7OPK3F2eKPH0Q5CHcvpsvX4kW4XGm9OJRyi8qo/L9VVRTU3dW2YaCiRJ2IFkc8INRyM5ZgGBxefoWrTzgkEHm6a1msuJuVFYdpcOHa7QUEr9uXQmKf+9e3QhpCHZkssIF4fIlpZW0Y9c+DRvXVAlfny7a2YL3IKhvT+rcmR+1KToL1985ZIh+vl3p4qkpLGOdigCQQV/1VQhIIMDN/8eUZgSAIvK/uoZTNO/jXPr3580bbi2xbdtdn75nFM1KGygcv6f8KN355HIqLjMOx50+JowevXME9TCpNa7lfy4toj+/tF64Vmt3kC0H2Nrywlv02ZfyZdLsyg0l/emHx1D/IF+7U7S7cbj/W7YfpMf+uoH2Haih1+ZOppgh8vmR7QG47LxKuvsPy1kpD1Z4yFZ3sIPtnr1H6ZmXMjVPszpTOwjyxrji/O9/TqHoSPus4pwV9ZKNr7yxhe3Z48zbHH2gOMKDnJ5RQGOHD5FKM2gOeWTnxN+vVeu2UtHuM4YosyZjAJCVoT30h+d/eXqeVj5Plo+iPeBjtscDB4/Qt8uyLCMRYAi5ZOowQplPUYMRafHKzVplg7bWVARAWzsRJY8UAqI69Ppk+CD/7LtCemxeU4Kpd56aSsNi+pquu6XwEN38yJJz3vuPDX763EUUM1CsiGzI3a/t2aw9fNtwuvqiSFOv+bHaEzTnjQz631J5Nm+pC+BQZ5CoXXHpYEe8Bg6JZDpNTe0JLST9q293NfdSZ+e3Gz7fYgLaXAgf/vig5tQ1l1nCnfgN5fnuvjWBlQsvs05r9IXHHhERft341QbM5PSEM8Jozn88NZ4mjunfLLC4y9paZyrDP9AsQDTzpO44y1btsCOeKxeGDLu3nbU8GQNvYmbeLtq6/UxoNsqdoQRcc3lDPZHVbCyHYA1jQeiGMnuqySGAv2e79lTQmo35jZRYlCsEQ79q1giIyCkxOqhvL5o6IUGLmhE1TplK0RzN9bsyADQXsmreFkHgzSem0Ij4fsK1zHLar7hwMD1wYxL5+Rpb8vBh8M/3cui9+Z6zlAqFbOYOMHI8c/8Y6ucvZkn97+IieuRlc+/9+3OmUVJ0gKnEhXsO0zV/XHTOGE1ADvXS3yZRUpz5nprzeKBUccvWlO2roT88voa25B9qTpEazQ18nntiPI1I6SfMe28xoTxcSA/R7+LVQQuBdqoV7qymvzy3sUke8j+fGk/jR/dvMfxk7hR37zpjOog/p6WFcYcZ9kNo+JsfbqN/vZXn0Tyug2VJK7kLmxkqWvpMkVOP0n6Jsf7CkHbu3uz0gxwg0evcqYOd4aZjjHDGu6e5oy2KS47SfbNXagSUIBW7KC1ZC3FuSw0h0cvXbmmSN46Ug5ioEMfDsbl7h8IJIj6ONxRzcjys6Af+gdSkwVwx2P3wDoPMTlQycF30UPVRqq07QSE2mPDZwgs6ImQfZJKbt+1u0hPpCzMnpziaxmAlDjBG+gTSYpqL14KDW13DCerSGaWOxVw03OgUVDuYMi6exQWhDACcU1J9FAKSCCB3f97DkygsSEz0crT2BP3lXxtp/sozRF56E5X+W7d5H93yaGMGcEkx20z3SydFEDz3yN+3aiICQBHvAhQrlP97cO6aNrN3jiBjRwYR8t2D+rVcqDuw2rn7MNH3RIMizPkUXOUX1aXn7NVOH6eY4e2sXV9/ivLyD9KQwb0cKaEIGfZX1NIjf11PEWHd6Z7bE6Xzud33gbOE53/2X4zL+AG/OY+MpsiBYuZgOxg1/hito7yth2h0aqBt3gN3GUCU9vWiXfSXZzeSp4q2a+k1T/fqOt5OmUfR+no4ulFli5Y+0xdf20xffrOTnC4/KcJA/10n2vv4iwK69fpYqXKaojWscAZrP6o8eEp4aSSDEQcF6plDqW4LDUodOAY2bS4yZI63Qzro1L4QXr4uo4CCA3uxvfUcDyvkg+Iow8fA2RMiKDZk7aDQ/gEa14FTbV9FtUYIiTZ5TBwF9m3+d7y77Mdq6zSSR8hi1loqYgTPVG7+bsrYvJM8rZpg94xggCjbV0WbtxXT5LHx1IVh0ONGpygDgN1TUeMUAg4hIMpDd11m/8Faeuj5tbQ+98e8s5njBtDDt6ea5rGDCO/Jf22kBaubWlMd2kKLTnPPtYn0y58OFXptzIwlurDnW/i/6yG0pBEAHtD53xXTc69k0YN3p9ClFw0UeodFZe6a+0K1tBEACgfI6V58fTOt3VhOdsr4GWECcj3M+dlXZ1jgX35mEo0aFijE3wxfyJm5uYLm/COjSfWBlrxfukHpb89n0IHK4/S3x8ZS1CDPP0YR8v/R5wX08htnysrZqQ6h48At2Wb3Lt9+Uxzd/IuhHnvIIefW7Yfo7y9mNInmaK0z3ZRdcXbpljYCHKquo/c+2X62ukdL49wcaUhmd9Hb24umT0z0iEUeCkj1kVqNgZ3jfTS67xylDuNa2gige3fBlg7vPwjmUJdetE8YM5auySOQ04kaSq1dODGRgvs5w/9QV9dAy9Zu0Qj3MCc8uJ6mThiF2+PutKQRQDcQZebuZDHoD43sTyOSIh2PgNDPE0Yh3Itde3781m5pIwAqOKzPKtRkkGHsF5X/0/eIKKEZacksowJkmb84k47WHBdd+Rb/XaUAtDjkakGnEJAhADSqAPDM/WNpxrgBhh/9p05/T18u23lOkNhx8RSV7dPngbHkwbnplLH1x49N/TdED7z95FQaOtD8j/K2nVV048OLz5nwf3f8QHr3+98M00jbGFFjXPjP9kPe+baCQzTvzTxNqUWbMWUA/eHeYUIPV/n+GvrjE+mWCom0QJIDEJL7p/tTaeqEUMe8y0YiuCsc6ONEKgKU/1ffzKMPPy84uyzO/MnZoym0v3zpOxhlFiwu1sjhamtPCtFE9QOcNYwpTt4vyLF4ZQk9NXfjWTnAa/GbWxPIz4SsUygsIiUO1GrGEr0Moj4GlQ1u+sVQqTsAhWtT9n56ZM56Vmk6jnzufZy4I3hGUULv8WfWt7kzdd3vdVcOIeTI9+zRxQ5UrDEwVC5bXdqknGBr4AyuFpSp9PIS596KNgcvJSojPPncRsO72KuHL02bmERgH7fTUO8d4e7DEsSku+7zQ7HcuWc/pW/czlLq9PGxQ0JpWPxAVmiynT1hzOGjtbRq/bZG5QTBij5jSjJ1E5Saqzx0RCv/B2I0TnPCYw0s9x2ophVrtxKUMb15mjphFW4Pg8zwhEE0NDKEndrHwcO1j04GuXpjPrucoD4eTPow2HRhVrvgygZyyhXrttLRY02VXRDnTRwV06yklWbGEDyDiTHhlttA+P/q9duosLhpmXD3gUh3mTklhXr4idNpuSkvXIyd7KcMAE6iqeZqUQS4BIAQyj2Uf3xKMD31m1Hk39O4rEtBcTU9MHeNVjrwfGmivH19nwW7q+my3y4w3PbFE8Lp4VuHU3cThQIv0U8XFdITr248p2HDx+3dtyTQJdMjHAs5h4KWv6OK3vpoGy1btbcJPq8+l6bl2Js1YDt/UTE9+te2UVkBH+JQAEP7ow6vc8eNkorfLtlNb3+Ub/hhDsX5ofuGUUpCX+l1zZRZSG8n+gNGirc+2EbvfSrHEaLXnU8b199jZUZUY/72G+PouquiyddHrmwSlOB1m8wVJFkFUPe2Pva35lP+9VvoSaTKwUN19No7efTpl2eiQ7itJc/UVSYYr+76ZQKlJPSRMsaI9gXFf2NWBb390TZyjTxwHdcaOCP95OZrhgqNpVb7O3yknt7/rID+/e4WSxgQhj5pTKxQsXWdBIoZGNhXrN1CKfEDNSVQpsFTvTZzRyMPqsx4lPKDcoeSaSKPvMy8KBmIkO7dJRWGteFF5In4+7U+s4C27SiVWVYzoMRHD7ClSFvVs/ckaqL6SA0tS99CVdXHhPdn3IhoTVF06izOlA88Rhuyd1iG+4tAxj0ZlxqtKeSeymaFs6scHS64gGKiQikxNtxR4wMU/+K9FbQxu6iRkUdfG6ULL0pLsuQiQJlDGKfqG3ilvkX3HWvjrHK2FlNmbssRNovO3fV3ZQCQQUv1bVMIvP5oGo1J4rGawps/+4V1Z+W38v4frWmgf7ybQx8v3NGm9uuJMHGD/Wnug+Oof19xfrtZuUSsb4Ubfj9YXUd/enEdrcos80TcNjMWH7jXXTWEJowJtlWvHkrPoao6WrWuTAuf1fL9TZpIAXVnlm8rIF1+ySC67OJBWqh55872SMGgbICIC4r/J1/uEHpddQPNzAvDWYqAmRfTHUMoU0jHiI32tzQuoLb6ijVNvaKyZzI6NYhuuDqaEuMCyLuLnFcTHkxg9uWCnfTuJ/mWS8NYA09x/6BuQqMJ5i0oqqb3P9uuGZysGpTex/4wUkgOCdK4rxfuopfe2Cw8W1kMzfrLKuRHjjbQ8tWlNO/NXI+iE1rqTN33jciSqy+LpJHDAm0bLXH2FZXHNcOP6H2lr98aOOM5vfWGWBqe1E/qucE9XJleqkW0wBjIaSADHD18CA3o30eohCL8OWdLMW0tKKHOnTvS9EnJFNBbzFGkKwvIWV6xbosWVu9pg9IDRWtASAB16ij3btHXPnHiJJVXVGukcvDuWjWEvk+bkEABvbsbdkNExLL0PEMeA9FeowYGExQuDus65sI5bC8qpdxtu7X/b9Z0hTQ5PoI1N1IyNm/dTQVFZYZGELN1oGQnx0Zo+fBcsl/3uXAnkDqRu20PwQDhVAsJ9qeUuAgt3UXWEICIiq0Fe2nbjr3sqA7IDePLoPBAjeixe7eu0uvqzwuMUjiLgp1llueM/lapD7jnMOggBYDbOGlCKP23dDVKMXr+PHPlkumnDAAyaKm+bQqBL/45k6IGiPNbYXn++Nsd9ORrmzT5R8b3ozn3jjZkw0fo/9crimn2C2vb1F49FUaGL8GsAkBiVAA9+8BYCu5jbkRYkVFGdz253FNx2+R4KOhTJoRqNakD+/qQt3cn6uLV8axCBWW/vuEUoUxfyd6jtLWgir5ZXCzF1q9/2MK77dO1E2HOI8caaEPGfo0t3cqA0NqgQRFIGx9CI4f1o/Cw7uTfy1vzboMx3rWB0A84QdEo3nOENmbt17gQOOHz7nvEmlfOGkzjRgVryi0w06MRsA7WyMipYCsz+vxXzYqkn148UNuHrphjvvKKWtqQuY8++aLQ0bPAPi6aMoBGDQ+k8DA/zajh3eXHvWgftfWnCFVJSstrKHdrJX32VZGUDDCaXH7xILpwUpi2hq9P57Mfo5gb0QxZmw/Q/xbsNPX4mt2x66+KpktnRFBIUDeNHV6X1y7+Tt5lKMYwgCQn9KHePb3PynemnOEJKt5zlL5bvoc+n19k6w6aydoSZ2q2Nt5TeF+ZvaswDhEeMGRVH66jvWVn7tS3S/ZI3SnX9VsDZ/35h9Gjf5Av+fh0bvS+wb1GSVoYtJav3mv7PYN9gskcZdQGDuhHvj7eZxVGeD8PH6mh/KIyKirepym4vXp2o8lj41ghwpgbc6zP3KEpMk43KLmQJ6x/gEZOB280ct/dlemGEycJitCh6hraf6CaSsoPCj3c7rJizoSYcI0TAIYTeEBrautpW2GpZhQBNnYbwtVhCAD+3bGHH0qwYY2GE3g31lNp+SHaVVJBlQePSCnomBsK6eDwQG1ur85noqXwjqirb6Cy/VWaoosUBk8aFN+AXn4UHtqXAvy7U49uXbWzcK1IoO+noeEEHaw+Rvsqqqik9GCz55BDocUdCQsOIP9e3cjLq3OjOwIscEeQAlK275BWatAJQwRy9EOCemslLf17+5F3Fy8tOsDVGKGvXVNbRwcPHdUibKCsc1NJ9DODIQapHzB2wBCD8bjriGxBlQ3Zpt/3yIhArQoGZNb+rhyvoy3bSyh/R6nUPZRd39P+ygDgKYJqfKsgIFPSzp3V/ul7RtFPJkUY1rDfUniIbn5kyTmbv252GFy+hBMnT9Mbn2+lFz88Q/bl2u6/PolunBVNnToae3lr607S3Hey6MNvzp/IiVa53GpRhYBCQCGgEDgnEZDNr4YCAu+ja376OblxJbRCQCFwTiGgDADn1HEpYXUEkIv+59tTyc9HXKu35vgJzfv/1fJdlt5/kN89+sqG8yZ83fW2iJj79b5Q4uf8O4M+X1LU6LK1B/I/9XQpBBQCCgGFgELALgIJMQMoJW4gO8wb3t7VG/Jpx64zZLCqKQQUAgqBlkJAGQBaCmm1jqMIcD3aWPRA1XGa/fxaSs/ZZ5rDjtDaf76XQ+/NlyPzcnRTzTgZtwLAocN19OeX19PyjY2Jen4xI5LuvyGZfLyNicROnjpNb3+ZT3PfzW7GXaipFQIKAYWAQkAh0LYQsEso19BwkhatzBHm17et3SppFAIKgfMBAWUAOB9OsR3u4cGbkun6S6KpY0cx/bhe1g7KqxXzP1IFQAC4vbiKlqzfS/+3orjFUgH6+fvQJRPCaXRiIA0MQW6Yngd15nCRr3mkpoF2lx2lRWv30GffFUnJ9uYTU2hEvDnDvH6FzEoAvvLwJJo4LNj0ppUdqKEHnl1DOQXi+r7uk6Aiw4WjQyl+sD8FBvgQog30cz2TV3+SKg4dp5yCgwR+go15P9aX5Vz91Lh+dPNPh1JilD/5+XpRxw4XaLn1iAzJ3HaAXv0kz5bckPPnMyLp0okRFBLYjby9Ojoyr9memhsn93XHJgfR9ZcMoZiBvamnX5ezZ4LnZGvRIXrklfVSVTKuuHAwXTQ2TCshqZ8DODeqj9TT6qxyev79HML9U00hoBBQCJwrCHhS9/1YTR3NX5JJyG1WTSGgEFAItCQCygDQkmirtRxD4Ilfj6SfTR3Emg+l/C69Zz4998A4Ahkep2QZFMSqI3UaIeBLH+VKKdssoX7oBCXr5llDKTkaLOD8Ml3w1L/1Vb6Wr89pX71wMQ0K7SHsqmPl2nHmuAH08O2pmlHCqNkp/Qfl+dafxRBSOYICfFlnohtCNuTtpxc/2MxS2q+eHkn3XpdoKjvmtMP7MHlECD1wUzKFBZqXwIPRApwIMCTZbS2Fk7t8KLF5aVoEdelszB4Nroj//G8bvfB+jnBrt1weQ9fMiNJIN62evfOx9KYQHNVBIaAQOGcRAKHe1AkJbLI/942iPv3CZdl06rR9crxzFjwluEJAIdCqCCgDQKvCrxa3i8Abj0+mUQmBrOHZ+ZX0/vztlkqs2UQwBOTvqqK/vZkp7Xm2Eg7KEBTIKSNDTJUs0ebgPYXn9MHn1lgaKKyqHrivAayufWhRo//sdOk/GG5u/VkshfQTlyQzwwAGEJRqdOcqcO3P4S1Af6R/IHXhgwUFIsi136+7eAjd9fN4S6OCPlHB7mq67++rqLhMnmG2pXBy3zT4Iq6aHqlFSpg1RKS8+3U+PfNWlmkfRF78/uZkGhrRm2XgwbO2YlMp/frpFaxzUJ0UAhwEwPycMHSAVu9aZ5dGWSaUN8vO20Wo/6yaQkAWAdwnMP2jOoDdhvJpazN4f3fsrqHGKQQUAgoBIwSUAUDdi3MSgU+fu0gLTea0dZv3aeWOJg7vz1JEjOZ0wpurzwvF7tc/jzcsQ8jZj2sfKE1rc8rpt39fbWoEkCkBCKxueXTp2SUQdm6VNoH1v1m9mx6cu0YoOowes381jNJSQ1ipG6IJDx9roOffy6GPFxpXHeDu271MpNW6iCi47/pELYSd06yqKpiNb2mcXOUQnbfet67hFL3yUS698YVxBMrPL4rU7njvHt4cmM72QQrAQ8+vpfW5cmkeUouozu0CgR7dfWhcarSm+JvVt0bJJihhmzYXeVSirF0AqjZ5FgHUc08bHUsI/7fbFAGgXeTUOIWAQsAJBJQBwAkU1RwtjgA3pB2CpWeXU3zkmfxvT5oTVQJQSu/aS4Zo+eJONSiZb325TSMxNGqXTxlED/1qmCmBn+sY5Ng/8vL6s/9J5P2HJ/7xVzfS4nUllttJjAqgR+9MpagBvWwbYYwWKNxzmO5/drVhLvqdV8XRbVfENalDbzSP+76N+iCFYu4D42hwmDiVwnX8sg176e45K1nH3Ro4uQr2yB2pdOW0wYYlMl37wfjy+LwNtDB9T5N93XV1PN00K1rjcpBtrhU7ZMeq/goBHYHQ4ACaMCpG8/iLGhSxgp3ltC6zQBkBRGCp37Va6RNHxWj12z1pigDQE/TUWIWAQsBTBJQBwFME1fgWR0AmpB3CVR+t10jMnGie5Cnff0MSXXfJENsh/1byW5Hw/eYXCYQ87M6dOgghcFWERd5geP+hAP7u2dWW80KpfeyuERQ1oKdwfdkOVvwDdvdtJsPT94yin0yKECrH7uORBnDZbxcIt9ZaOOmCcVMm0H9X6RG6+sGFTaJOfnNNAt00a6htA5ediAkhsKpDu0IgJMif0sbESiloiARYn7VDiwZQTSFghsCgAf1ozPAhUnfLbK6qwzW0YGkm1defUIArBBQCCoEWR0AZAFoccrWgpwjIGgA8Xc91PFfpdV/z3msT6cZZ0c2i/GMtq5xs5HRffVGkUHF1V76c8P7Da/7s/WMpKtx55V/HeE/5UbrzyeVN8uydNABAOX/2gbEU3MdX+joZESu6T9KaOOmycFMm0N8oqkE2PcIISFFqgTT4akC7QqBXD1+aNjGJfH3kDb61x+vp22XZVH2kpl1hpjbLQ4Cr/O+vPEzeXToLiQFLKa46SQAAIABJREFUyirpu5WbeYurXgoBhYBCwGEElAHAYUDVdM2PwKWTIghKrZ0QYyekQ6nAZ9/Ops++K2RN54RixFnIiMAP47gVE1wNAFNHhdKjd6Sa5nBzcv9xPs//YbxG1sipvMDZo1EfMxI/Jw0ASN2AAadTR3EUhbuMIgNAa+Oky8strWlkbEK0yON3jfCY10KlANh9CtS4zp060vRJSVrOv92Ws7WYMjbvtDtcjTtPEeBElSCVZOee/bStoJQunJBAXbpYp0BtzC6k3PymKVTnKYRqWwoBhUAbQ0AZANrYgShxxAg4YQCAElNeWUOV1XU0IMiPenWX8xhlbK2gG/60WChsS3h2dSHAUfDg3HSCbK7tpYcmUNqIEKGsror0y7MnWpImcsjamjvqQd8QjBEwxjw2b0OjPTppAJCpOuEO9Nadh+jK331rin9r46QL9vqjaTQmKUh4T9zz/52841bcAkLBVId2jUB8dBgNTxxkSvjHAQcVAb5ZmkWoEqCaQgAIcJX/rQV7CUp9RFhfGj8qxjLi7uTJU7RkdS6V7jukQFYIKAQUAq2CgDIAtArsalFPELhmZhTBI9vVW56EB6XzNm2p0NjjcwoqaUxiID1972jq06urlEhHjjXQk69vovkrrWu8/+XukTQrbaBlSTXXhY/WnqCl60vogwU7KK/wIF08IZxuvyKWBoaAydpaRDPliau86t5Xr84d6YEbk0xJE4HhJwt30JOvbTIVCGkaT98zmgIDfFi4Qokv2F1FnywspP9bUayNu/6SIVrOPYcw0Sgk3SkDQNxgf5r74Djq31c+/B+btyIBbAs4QcbwYD+a9/AkCgvyE56Xe8rF3+4bQzPHDxCmmAgnJiKOYYkzj+rTvhDo2d2XLkpL8qgkGxBTxGzt696IdstJKYHnf8v2EtqQfSYicGRKJMVGhVpOffhoLS1YkknH6xpEIqjfFQIKAYVAsyCgDADNAquatDkRkFHsXOWA1//rlbto9gvrzv5nu9EEnBB4URi9O0Ygi3vslQ2aYcK1wcP64kMTtEgFq2YWPv3mE1NoRHw/4ZFg/NP/zqArLhxEydF9TPvvLj9Kv5mz0pB5Xx/03APjCDnlIqMF+tefOEXvfb2d5r6T3WTN39+cQtdeHCUMvXcvX4iJZO6JVRUAu0YiyCAqMdgWcIKcMvn/qKpx6+PLtLO67uIh9NvrEm0Z44wumChdQniJVYd2icDY1GgaMijYkb2vzdhO23aUOjKXmuTcRQAl/qZPTCT/XuZ/d92Vf6ShXJSWTH38u1tufFdJBS1bk3fugqMkVwgoBM55BJQB4Jw/wva3ARnFTkfHjLzPrgEA84IJ/e6nVzQhn9PXFJHouZ6cVTk79AMDPSIJrJqZAYBbMhHjv1q+iy6bMsjU685haRdVD3Ddg6iEIVf59tQA4KrUumPsyR05VnuC5ryRQf9b2jSvuK3ghP1ySya65v9zDVMyb6gNufvp5keWyAxRfds5Ar17dtOULhCvmbUTJ05S+qbtVHu8gSaPi7csD7iloITWZ+5o56i27+137NiB0sbEaSX/zBqUf4T9o3qE3nr4+dDMKSnU1du65LDK/2/f90vtXiHQFhBQBoC2cApKBikE7BgAzLzWnih3CNf/y782GqYByLDGY55/vptNH31r/tHJ2bOZPFwDAMbX1Z+0TIfYUnhIU9BgLDBr3FryGL8+d78WTWA1H0d+IwWeg5m+ByMDgv6bJ3fErEIB5m4rOHENTOhXW3eS5vw7gz5fUkSy6S2ch/yb1bvpgefWcLqqPgoBDYFhCQMpMSbcEg1XpX7y2HgKDzWPcCotP0QLVzSNRlJwtx8EEMKfmjzYMq1pT2klLUvPo1OnTp8FBpUCRPn/Ks2k/dwjtVOFQFtGQBkA2vLpKNkMEZBR7DDByVOn6e0v82nuu00/6jxR7uC9/s//ttEL7+c0kVOGNX5FRhnd9eRyy9N+7M4RdMWFgy1D6s1IADkKNBZHuPoF+J8J1wCn+gFyyV+aPZEi+luHQGI9Do/CsJi+9Mz9YyzZ5c1IAC+fMoge+tUw8mFwRVgZALhRCEYHaKbQtiWcIPf7c6ZRUrS5t0vfW2lFDd3/zGqNNPOp34wi/57ehvcWZ4Jw/tIDNTQqoR+r/KUoXUK9DhUC7gggTHvm5GQCB4BZq6s/Qd8uyyIQ/KEhVQC13C8wedHtO1BNC5dl06nTPyp2Cvn2g0C/gB40dUKiZZTIwaqjtHBFDtW55fCPHzmUIiOsiVQPHDyi3ccTJ0+1H1DVThUCCoE2h4AyALS5I1ECiRCQNQDoSgtI9dwbSNjm3DvadvmyL5ftbMQpgPlR1u2TZy/SiNVEDR7Vue9k0YffWIecvvPUVIIybNXM2Oa5BgCruc1SKNzHyBA0ciop/GJGJN1/Q7KlEm9WO17GuGNlALBLAmh2tpjvjqviaMKwYBY5ZHPjJEMAqN8xK+4C3BXgee/fVmnX4+NnprMMQmbnKHqG1O/tFwGOx7W45AAtXZN7FqT+gb1pyrh46tSpoyFwqhJA+71PCP2fNjGRgvr2MgWhpraeFq3IpqrDNY36dPHqTDMmJxNSUqyaSjFpv/dL7Vwh0JYQUAaAtnQaShYWArIGACsWdiz46XMXUczA3qy13TuBBwBh3kEBvuTl1ZECenqTT9dObEb0bTur6MaHF1uGwKMSwMO3Dqfu3czzCqF0fbG0iP780vom+3DCALB3/zH6/dz0JgSF7os9+7uxNGPcACGWIP6b93Eevf7fLZZ9X3l4Ek0cZk3uZcYcL2MAEJXq43rIXTeDEpNbig5RkL8Pdex4gZZa4d2lE3l17iDER+/QEjjJRDggouHbNXvo0TtSqXcPY+9/QXE1PTB3jRYBIGNcUCUA2ddCdfwBAVE4P6JKVq3bSkW795/FzK9bV7pk6jDTPG1lAGi/12toZH8amRJl+vf79OnvadX6bVS0e18TkESGJQxQ5f/a791SO1cItDUElAGgrZ2IkkeIgIwBgENah1zmyyajfrRwaUc7WCnt+kLcGutW4fSeGgCghCKF4nmDVAd3QLjGFE65t3uvTaQbZ0ULw8fNUihkDAAi9nmZlA4nL0lbwkknAOzb20cz8hg9L7iHz7yVpXEEoMlE2JilsDiJp5rr/EGAQ7iGMmsot4aya3pTBoDz5w44uROfrl00Dz7ulVnbtWc/LUs3NlpzuCiqj9TQgqVZTVIHnNyHmkshoBBQCHAQUAYADkqqT5tCQMYAYEXUp2+K42FvDgBEIc9Q/uFpTRnaV2icsAoT99QAwCHqk1X2RB73Wy6LoVuviCU/H3Nmb6xplUIhU9pOZACQIXV08q60BE7c5wn39Z2v8mlWWoRhysyp098TUmJco1BkzgBlMC/77QIn4VNznccIiHL5sfXSfYdo4fLG3C/KAHAeXwoPthYfHUbDE+EIMPYE1B6vp2+XZROUePeG8n8wHgT0tua+2V5URms25nsgpRqqEFAIKAScQUAZAJzBUc3SgghwFRaIxPGgoh8nx97pLVqFPE8eEUIP3JRMYYF+QuXf3evqLqcnBoBDh+vo8Vc30uJ1JcLty3jczdIywJ/w+5tT6CeTwoWef0RQrM35sSa9u4Ay3mekclz94ELTVAyn690LwfyhQ0vg9PBtw+nqiyKFaSuo1LA2Zx9NHhli2NeolKVTRIxcvFS/9oMAcrVDgvwtN5yVt4vwj2sTGQCMjAbtB9X2uVMRmSRK/uVsLabM3MZ3SUerX5+eNG1CAnXu3MkUQBX+3z7vltq1QqCtIqAMAG31ZJRcpgjIKBUixU5fBHM+eFOyZZ6900diZJyAp/mXlw2l8cOChQow5DHyujplAED1hPfnF9Df38xkbV3GMPPfxUX0yMuN+QpumjWUQPrXv283odEDAu2rrKXZL6zVSgkaNRkDgJWhCHnscx8cR0PCzYmhWADZ6NQSOD3x65H0s6mDhNKB06C+4RT179uUcR3RAfM+zqV/f7610Tye3gmhUKpDu0TAz7crzZiSTN18jHkoAMrJU6do6eo82lvemPxVaABQZQDb3Z0aHB5I40YONTWCHquto2+WZNHRmuOG2IxNjdaqS1i1ykNH6Juliv2/3V0utWGFQBtFQBkA2ujBKLHMEZDxNItCu11XaY665lbn6FojHiX+Lh4/gBKjA1iKP+Z1ZVuHd9asvfH4ZBqVECh9pbLyD9DtTyy3JCh0nZSr7Om55MgVR5rDL2ZEUVpqfy2snMvDgJKE/3g3hz5eaF49gVNCUJffygCAiIRrL46iTh355H3SYBsMaCmcXn80jcYkWZeugni4Y16dO1LnTk1x2FJ4iG5+ZEmTu8I1LliV1HQCSzXH+YUAh/0fIdvzF2c2UdpEBoAdu8o1ojfV2g8ComgSq9B9jjEKSCKCIGPzzvYDqtqpQkAh0KYRUAaANn08SjgjBGRYy2UMAAg/f+Z3Y2lcchCrPJunpwOPKhTPiP7dWbXqXdeD8r8hbz899PxabQ6rxlXwXOeoOHRc89Cvyixjb5Or7EGxzd9VRQG9vCmgV1dprKH8v/RhLr03f7tQNm76w4Gq4zT7+bWUntOY3RlRBE/fM5oCA8yJoYRC2OzQUjjZNRDp2zLz/uN37t07jnKY72bTBwsKbKKlhrUnBDypt943oAdNm5BIXl7G4dq5+XtoY3Zhe4KzXe9VRCZ56tRpWromj0rKKg1xih0SSiOSBptyB2BQXf0J+nZZFqHChGoKAYWAQqAtIKAMAG3hFJQMUgjIeHZlDAAQAkYARAJMHRmqlW5riw2K4eL1JRrZmpXnX5edq5jr/WVY/13xkV3HDrYwdvzj3Wz6vxXFrOHfzruUQgOt6zJjIuD45Gub6KvljXM8X549kSYO78+OTGAJ1QKdZHDy1ABgVcqSWxWCQ9bZArCpJc4BBLj11s08+aJybas35lNBEd/weQ5ApkS0QEAUTXKspo7mL8mkmtq6JrNw72JxyQFauiZXnYNCQCGgEGgzCCgDQJs5CiWIDAJcz25pRQ3d/8xqyitsnAcqWstO3XfRnE78DlI+5Fm//RWfSfjVP0+i8SnW+Ym6bNy0AqO9NKcBAEYPRDzMeSNDqy/PaTDmLHn9p+Tna11JwMwA0FrEf5y9mfWxg9PXL12iRaHYaTAWzfs4j17/b9PSWHGD/TXuBCPOAPe1uGSddmRUY84vBEQefH23azO207YdpU02HzUomMalRhuCoojazq+7wtnNyJRIio0KNe164OARzXt/4uSpJn1ElQMwQBRBwJFR9VEIKAQUAk4joAwATiOq5msRBLheS7PQbishZRQXfR4oXnUNJ6mu/hR18+lMXbw6OooDPNRLN5Rq3m9RyL/rwlBi778hiS2PiFjPalNcDgAZYGCQgML/zv/lEwjxuA18AnPuHa3Voec095KM4CaY+8A4GhzWQzgc4evzPsnTogTAtYCIg17du5C3V6dGUSTYS139SS1UFPeDy3cgFOAHPgi7OM1/+RLq2sWcvdpqfZBs3v30CiouO9qk26TU/vSXX4+k3j3Midr0Qa58GJz9qj7tFwFO+T8zAkCglpo0mKC4GTWEas9fnEGHj1qnVbVf9M133uGCCygirC9FDQwm/95+5PUDIz4UYJDnFewsp+2FpYaKdGviOX1iEvUP6m0qQqkJKWQ3X2+aOTmF8G+rVlF5WCtFaWRAaM19q7UVAgqB9o2AMgC07/M/Z3f/2J0jCMR5IiXKTm7xNTOj6P7rk6irt7VShLJn1/xxUZMw/C/+OZOiBvR0BNuqI/W0dMNezePP9XzrC991dTzdNCtaS2vgNk9qsd97bSL96vIY6tDB89QJGFS27TpEny4qos++k8vHhfL+1G9GEQw5ovuh4wISujc+30ovfrhZ+09cQkgo9Ss2ldKvn17BhZjuvCqObrsijrw6e04q6ARO8ZHWpdTMNnb6++/p00WF9MSrGw27yFTrkE3VYYOtOp53CHDy/4/XNdDXizPo6LGmrO1pY+MoIrSvIS7I0QZTe32DOanqeQeoAxsK7NuTJoyKsazKgGXq6hooPaOAiksqHFjV8ylgpJgxOZn8e/mZTmYUAdCxQweaNCaWBoT0sRQC78jV67dRYXFjbhnPJVczKAQUAgoBzxBQBgDP8FOjWwmBWy6Lobt+Hk/eAk87FLQvlhZp+fLc9srDk2jiMHHI/Derd9MDz61pMi2X+MxMHoRV79hdTV8s2anlunPy/F3ngsL/x1tS6CcTIwwZ261wsBMxoc/3zlMX0rAY6w8iq7VxVgcP19GqjDL66Nsd0mkbmHvyiBCtnGNYkPkHnZEMriz0M8cNoIdvT6Ue3byEV2bv/mP0+7nplFNgTBBlNMHFE8Lpz7enkp8P3zDjOk9r4uQqx8HqOvrTi+tMiSJlIkLWbd5Htzy6VIi36tC+EeAobEDITJEXjQfR23crzxgBVeMhEDUwiEalRFGnTryotxMnTtKy9C1NyjPyVnO2FyeHH8akBUsyG0WFIGUAkSQiY7cq/efseanZFAIKAecQUAYA57BUM7UgAjLhxVZhyu4ic5U/q8gCbnSCvjYUOjDbbyk6RIvXldhS+vW5xiYHadELqFnP9X67YuDuCeceKZjyfzIxXPhB5D4fPNh79h3V8vs/X7zTltKPOWH0QATCTydHSEU8uMqDFIO//SeT3nxiCsUONg8J1cfAUIOogZc/kiN3kiGx1NdqSzjpMmVsraAb/rTY9IrIcEIoAwD3SWvf/cDYfvHUYeTdxdp4VrrvkBZ27d5Qsu3iqSnk07WLIZBZebsI/6jGQ6BfQA+aOiGRuphUVDCbpa0oxhwDAPZQUnaQVq47w3OSHDeQogf3F/6tO336e62cZNFu5f3n3SbVSyGgEGhJBJQBoCXRVms5igCXYfzkqdP0/vwC+vubmZbrQ4l88aEJrLxxK6MCN4UAwiBE8NvVe+jBuU0jCWTA0hXgS9MibHuW9fWy8g/Q7U8sZ0UeYF2E208eGSJdzg9lEB99ZT0t39iUqEtm7zB6/Pa6RBoa0duW0UNfCwaAY7Un6NqLo6hTR+vwfBht1uaU062PL5MR9WxfGZLJtoYTNsExFMlEwny5bCfNfmGdLSzVoPaDAEKuEXqNEGyrtm3HXlqb0bSkZEiQP00eF0edOjb1VlvxBrQfhOV2OnlsPIWHykd9IR9+8crNVF5RJbegw71xj6anJVFgH2dS9lzF21t+kJasztVIAFVTCCgEFAJtDQFlAGhrJ6LkYSPwyB2pdOW0wQTyIVGDh/0f7+bQxwt3GHaVUWRFuc+yJIJ2y+5hI5D7+kuG0C9mRpF/D2+PFGAdGK48iVEBNPvWYRQ7iJ9r7w5+QXE1PTB3jTS/AeZJjetHt18RS8Nj+0qnOhhdgs0FBymkny+LtM4TskSs/fBtw+nqiyJZdxf92xJOkIfD2i9j5IDx5ZGX+Wk6oudd/X5+IpAcF0H4R9Q2ZhdSbv6eJt2sxluVexOt1x5/RzTGzCkp1NVbnCplhE9bKbfI4ZSQPV+QSSIC5WBVU3JU2blUf4WAQkAh0BwIKANAc6Cq5mwRBJBL/fCtw6k7I1cbAh051qCR6b36aV4j+WQ9yGUHauiBZ9dY5n0/c/9YmjFuAFshh0f1u3Ul9OxbWSyWfxDd3XhpNKWl9qde3Z1R/F1BQV32t/63rQlW6IO1f/nToTRlVKjH0QaYD3n0r322hc3yD/LHK6cN0tIcOnfynEhP3zcMOxxjkt3Qf1d8UZYRkRP+PcUM+fq4toIT5OGE7HNLdWI+ZQBokVfmOb/IhRMSKDQ4wHIfeI5XrdtKRbv3N+k3bWIiIQrAqO07UE0Ll2XTqdPKY8u5KP0De9OUcfHs3H/3OduKAWBweCCNGzmU9e7n4ILQ//VZOwhRKKopBBQCCoG2ioAyALTVk1FysRB456mphJxqbkPodsWhWsrfVUVenTtqJduC+viyw9dPnf6ePlm4g558bZPlkrLGCX0ylInLLTxEa7LKaXNBJa3PPfMRi7J2KGkHb3fK0D4UFujXqMQcd/8y/XSsdu49QocO11FooB/18+9KAT27Or421iqvrKG1Ofto05YKbd96uUPsOyEqgMYkBlJ0RC/y8/ViG1Zk9svpa4f132xeLtmk6/i2gBP4CN79Op+eeSvLFDJZngNlAODcvvbdR0Tgp6Nz8uQpLfQaPACuzdfHmy6eYl62TeX/y90vTwwAVkYaOSk8780t58ddaU9pJS1Lz1Oh/1zAVD+FgEKgVRBQBoBWgV0t6hQCt/4slu68Oo66dOYxEHu6rkwo9suzJ9LE4f1bTVl132vDyVNUV3+KuvvaC9n0FLvzYfzu8qP0mzkrbaUsuO+fSzjZ1nA7fKyBHp+3gRamNw2x1mWF0WbOvaM1w5WowaiBUo+Pzdsg6qp+b8cI+HXrSpdMHSYMOTcrAWilsJoZDdox3MKte2IAqK8/Qd8sy9KqNbSFFh8dRsMTB9EFjHRCK3lhdFqenkf1DSfbwraUDAoBhYBCwBQBZQBQl+OcRgA58FzWdk83KuIRcJ8fYd6P3zWCpQR5KptoPEoJvje/gLr7dqarpkeyIx5E87b136Fc1tSdoG5d7ZXcc92f7PlzsEH1hEsmhp9T51G45zBd88dFliSRMqUOOYSCHCxVn/MbAa7CefhorVa2DYYA12aV/29WNvD8RtSz3YkqKljNXra/ir5bkdNm0i06duxAaWPiKKy/dXqJUv49uzNqtEJAIdB2EFAGgLZzFkoSmwhcd/EQjQW+q3cnmzOIh3GJ8dxnQmm6G2dFt1iEgtFOEEr/j3eztfKCyN9HpYMBQX7iTXvQA/nqUL6RYtFaDaHqi9eXUGVVHf38okiP0haQ+gGm+j+/5CxRHc7j2fvHUlS48yzUXNyRs/o9EdsIsWzDXrp7zkrL6S+dFKERHcJAJ2rKACBCSP0OBKIGBdO41GghGCBe+2ZpFjWc+NEL27lTR7ooLZn6+Hc3HL9jV7lWsk01OQTsVAEAK/6KtVuoeO8BucWauTdKGU4aE0cwNMm077//nrYXlWl5/4rxXwY51VchoBBoTQSUAaA10VdrO4bA3+4bQzPHD3CMyMdVMCh/X68optkvrLUl7+N3jaRZaRGOEtZxBIECjlrtc9/JbkRY+KvLY+jOq+PJ28v5tAmsmVd4kP704joK7uNLD/1qWLMbG4ywcCV8nD4mjB69cwT1YJJFus+HPYH07t6/rWKVRuScjWsfRIq0Jk4rM8poTFIgq/oBV1lXBgDZW6D6ixAYmRJJsVGhom5UWn6IFq7IbtSvd89uNCMtmbp0aWqQAunf8vQttLuNKaTCjbaBDr16+NK0iUnk69OFJQ2U5S3bS2hDdiGrf0t3AglscnwExQ4JNSwV6SoP9oJok9Ub8qmi8nBLi6rWUwgoBBQCHiGgDAAewacGtxUE4El99I5UShna19Gce3iRv165y+Ma5S1tBABp31tf5dMbn281PKLmCD3XPe7wkiPlAK2llVvIsCFvP734weZGRg9ZskhX0GR4H+w+D62JU2HJYfrgr9NocFgPofic8n+YZFJqf/rLr0eyjAoNJ07Ta5/l0bxPGlfnEAqjOrQrBDgVAAAI2NfXZhQ0wgYK3YikwYY53mYpA+0KXA82G9SvF00cFUM+Xa2NACdOnqLMzTtpS0GJB6u1zFBEA0QNDKaBA/pRdz8fQgQJGjz8tcfrqXx/FeVtL6HqIzUtI5BaRSGgEFAIOIyAMgA4DKiarvUQgBEApdXiBtuvS+8qvZ43/8L7OY5sCmX7QFrYqzvPW2JnUaQqLFm/V1hOEKHZ//z9OBqdGOSIwQRlAz9YUEBGWOFcHrplGI2I78cOM5fdO7z0SDt4/b/G5QRROvCBG5O0CgIyrWB3NT32ygbLko8y81n1bU2cHrkjla6cNlgYQbMio4zuenK5cMvhwX407+FJFMZINeGQCgoXVB3OawREIfyum8/N30MbXTzMHTt0oAsnJlJwv16GGKnwf8+vDs5nyOD+FDUwiFBtwVVhPlpznHbsLKeCnWWKHM9zqNUMCgGFgELAEQSUAcARGNUkbQUBKLZQZi4cHWo77x7K5J59RzUleukGZ2v5JkYF0G+uSdDK+TlZwx6K/4bc/fTGF9toY17T+tdG5wOs/nL3SJo6MtR2fjw87jkFlRpW+LdVu+XyGLrhJ9Hk38PbEaMD1sJZwSv96aJCevfr7ZYh+jJRD5i3YHcVPT5vo3BfTt/91sCJw9oPEsRn387WGPs57el7RtFPJkUIjQpbCg/RzY8saZb0Co6cqk/bRwCh+zMnpxBCzkXNvb48wv+R/+9tFP5/6jQtXZNHJWXW7y7Rmup3hYBCQCGgEFAInEsIKAPAuXRaSlY2AmOTg+jXP4+nmIG92Yo2lL6Dh+voiyVF9Pp/tzarQpIa14+unRlFoxIDyc9HTJRmtHFwE1QcrKX0nH309lf5tkvT/WzqIC0yIaRfN7Zijlzw7cVV9P78Avpq+S72ucDo8PMZkTRrUgSF9+9uOyKgtu4kITT/i6U72Qop1v7z7amE8nsdO15gKjM3ioK9aRsdWwMnGKZumjXUkBvCDg8Gh+DwYHUdPft2ltQdsgGnGnKOI8AtAWhUX94q/B8h3AuWZlGdW8WAcxwuJb5CQCGgEFAIKAQsEVAGAHVBzmsEoIRcPT2SEof4U/++3TRWcq/OHc7uua7hFB0+Wk+5Ow7SorUlNH9lcYvjgWgF5IDDWBEY4ENdu3Qk5CC6liSGp72u4SRVHamnkn3HNK/0glW7bSv9RptEmPz0MaE0JLyXFirvjtPxupO0u+worcvd58jaOJu01P40KiFQqxaA1Ahvr06NlHMYZVBT+Xj9KdpXWUvIV1+VWebROYGg7tqLo2hgSA/q2uUMzshDrzpSR1n5lfTRtzvYURQtcVlaEicYg667ZAgNCukzRyelAAAgAElEQVShnQPuXXllDX29sljjVZBt/fx96L7rk2h8SpB2pzp2uECL2jh2/ARlbTtAr36S1+IRFrJ7UP1bHwFuCcCTJ0/RktW5hHrsaAj/n56WRIF9jKts5GwtpozNO1t/g0oChYBCQCGgEFAItCACygDQgmCrpRQCCgGFgEJAIaAQkENgQEgfmjQmVlPorVp9/Qn6ZlkWHao+pnXr16cnTZuQQJ07Ny0Re+LESVq0cjPtP1AtJ4zqrRBQCCgEFAIKgXMcAWUAOMcPUImvEFAIKAQUAgqB8xmBqEHBNC41WrjF43UN9PXiDDp67LjWd1jCQEqMCTccV7a/ir5bkUMoA6iaQkAhoBBQCCgE2hMCygDQnk5b7VUhoBBQCCgEFAJtHIGOHTtQQC8/Cg/tSwH+3TXyPy8DL777NlxL+nl7e9HMycnUs3tT4kBwBaxev40Ki/e1cSSUeAoBhYBCQCGgEHAeAWUAcB5TNaNCoN0hAM6CuOgwrW6yb1dv6qDlen9PdfUnqGBnOW3eWkyoA22n9Q3oQUmx4YR/Qwlwal4jWaA0hPUPoLDgAPLv1Y28u3gRlBE0rNtw4hRVHT5GxSUVVFS8z+OyVmAmB25Y08+369m1gBXWSN+0Xas9zW1QdoYMCqawkICz53D69PdUc7yOtmwvofwdpQTlh9NQ1zslLoJCgv2pq7eXVkMdGNTU1lPe9j1Sc7mvB1K3lPiBFBbsr4Vn62e6bUepdle4MrrOi3MaFB5IsVGh1L3bGSyxdyiFWXk7qbjkAGfbrD6YG2XlBg0IpD7+3Qn3Ri99hglwfiCW23egmrYXlVHlwSO29iQSBmcTExlCAb27/8AbcuaMjtbU0ZqN+Vq9cm7DnqBwR0UEkX9vv7MKd33DCSqvqKaMzUV0+Egtdzrpfvr62I9/Lz/tHSLbEPr/zdIsgsyDwwNp3MihhlUoXA0Fsmugv3pP/Ihaj+4+NCxhkMazcIa75gLtubPzznE9i5Z6NyJaZOuOvbS9kP9utHNnMMb9vYHqFrphC5iVV1TRinVbFSmlXYDVOIWAQoCNgDIAsKFSHRUCCgEjBOCdu3BCInXz9TYFaNee/bQsfYsUgFBAJ46O0T4s8VFp1Kqqj9Hi1blnQ36lFnDpDEUKyi4UD7O13OeGYp5fWEqZuTttGTciI4Jo1LCoRoqj6xonT52ipavzaG/5QeG2YBwZlRKlGS2s5N9XUU1L0/OEH5j9g3rTpNFx2ge9UYOSCQK1zFx+BQh9Hqu57c4bEuRP40ZEE+6MmbwwRK3LLJAyqLjPBcNFatJgzUAko6AiNB14yRhgrA4dCmja6FgK7Gv+bIAIb+HybOHdgeEiISacYqJCTO8iJgHBHvADjk42rB8TFaoZwszuG3e9AweP0LfLsrTncfLYeAoP7WM4FEYZGEhkm3pPNEYMz13amFhDjgX0xPMMw+OGbF7pUH32tvxulL0z6I9SlDCSgMxS9N6wezftyKXGKAQUAu0XAWUAaL9nr3auEHAEAasPbX0Bd3Iu0cJQxKeMi7c0KuhzoIY3FGU7ubzwXiG3GAo0V/F3lx3exMUrN2ueZm6D53g8vJMWXk7sZ3n6Ftq919xzDS/ZmOFDCCRpHPk5CjYUshmTkzWvslWz40WFgo65e/j5mE7tqsRx8ITimpo4+Gz0hNkYRBWszywgRBnINlmczeZH2TkYwmC4sttwPtMnJWl31qoh+mDhsmzL5wIe/1EpkaaGE/f5j9XU0YKlmYR/O9EiwvrRyOTB7PVFa5aWH6KFK7I1heuitGTCubk3RCXBMHKw6qhourO/q/dEU6g4zzJGAWdEZTScOMnC26l3I4xJY1KjKdzBdyNrAy6dcG/wfrYyYhs9Y/OXZFJNrTPPmKzMqr9CQCHQPhBQBoD2cc5qlwqBZkHA18ebLp6SIlTUjepzmwmEiIJpE5PI18fYm+s+zr30F2ejHS64gOKHDtBSC/QQf844sz5QiL5bmUNVh2uE01jlJrsObmgAS3kOVVQeNpwTCiCY0bv5mEdeGA10DZM2+h3zTpuQSF4m3n99jEg+o7mtarLr/YEl9wN4aGQIjUyOFHrV9LlFezeSGUrymGFRWti3Ew1lLZHagagYO42DIebdVVJBy9bkGS6B+5+SMJDihoSxscNEMCBBdngpPWlQzCeOiqXgwF4swxV3Ld0AYEX+h1SQpWtyWVOq98SZdAq7zzLGyTxzTr0be/XsRpPHxlkaGu28G1mXhkhLO8HzhXQk2b8v+FtZW1uvRVV4de549vlAxNn+ysNa5IpOcsmVR/VTCCgEFALuCCgDgLoTCgGFgG0Egvr2oqkos9Wpo3CO1RvzqUCgOOBjCZ5/hJbKtKy8XYR/OA2yThwdS6HB/o4qHwjVRw1yUc6+VW6yq/xWHnZRiL4VDu5M6e59EX6LcHpRRIGs4YUbWSCST5cXH/nTJyZKeY8RGo5oDeTaclpCzABKiRsopSRz5kUJOkQCcNI7XOfjYogxG7MLKTd/TxNx8IzhfAeG9ROesdFethSU0PrMHZxtGvaxa7jiLAjZcrbuNiX/w7O5dE0eIWpI1NR7onFFBVe8UI5xelqS5tkWNU4kij6HE+/GoH69tPQYOwY77rvHas+IjEBaBEpQNkdT1SuaA1U1p0Kg/SGgDADt78zVjhUCjiGAnEYo7J0cMgAMjexPI1OiDIm7rITGB/13KzcL94WPenjNQ4MDhH1lO3CZxTkpE1jbLIdblHcrklukuHNLronmcZeDe1e4H+H4yEYIuUyDB3v1hnzasUucxz4iaTDB2y4yhMis79oXZIqLVmSzokb0cVZ17V3nNuOPgPI/aXSsRjppd1+6l93OvvHcTRgV43Guv9naMAAcOVpr+g6pPHREC0cXEZKq98QZzgcYNPEecm9I4Zk5JUUjBxU17rsZ83j6bvTEMIr1Zd9p7nuXSV0T4Wb2e+3xepq/OJOO1pwpdamaQkAhoBCwg4AyANhBTY1RCCgENAS4Sh36iiIAZLyb7vBzlBIoP2lj4jTlp7mayNvFTZmAfEZRDZ54t/Q9Iwd6/uIMU86C5jIAjE2N1ioUiBrHAMBVhI3WEt1DjJFNLRDtyex3pHcgH12kkOrjk+MiCP+ImlkaBdIlwJlgV/nHulapBVZy4bmbOCrGlDBOtCfO7+B36OPvZ8hfwTXQqffEGaSt3hODBvSj8aNiWIZaRKEgGkXUPH03yqaOGcljJ61Jn8eJd7MII/zOeT9y5lF9FAIKgfaNgDIAtO/zV7tXCHiEgJMGAHgHkbcpmzOJDXAMAE4oPyKwRGSHIOtDBAJCaK2akSfKiQ9crCnKsW8OA4DMxz3nA5drTDDCWGQA8DTCQnRHXH9HRMKmnCLDUH33eTwNu3bKqGEnBaClMC3avY/CQ/oavkNAwLhgaZawAoZ6T5y5eVbvCRCYIlVI1GQibrjvRiNyVIT7Ix0IHnhPGufdYzQ/1p06PoHNW+OJjCoCwBP01FiFgEJAR0AZANRdUAgoBGwj4KQBYGRKpEaaZKeJvJItpYCIPnhRQi4+Oky4RfePb7vcCEYLiVj2m8MAwM3thbyij/AuXp21SgJgepdtIjJKKBIzJiUR+AVaqnGZ9f18u9LFU1NYnAfu0SNO3n8zbgEzvDwxXOF5OnnqNHXq2IEVtYBICiM+Eq6hxUmcrO7PufyekHn+ZDzqnrwbnYrsslPZxO79BhkoDFaFu8q1NCCkHMFIJ2oypIqiudTvCgGFQPtFQBkA2u/Zq50rBDxGwCkDAD7aUbarj7916Tkzga1IAPHBirJpAb153iF8nO8praTMvF1auTYo3yBMG5EcycpdNpNFxoMLcrhFK3LObtdJr6TIWOK0AQD7vnBiIgX368W6byIDABT/GWnJ1MWgxJtoAREJoJ28/9OnvyfklsOw4tetq3SKCe4b6qSjXrpV43pI3fP/u/l608zJ4kodIuzwu8iA4j4Hnp1pExMJZKEyDZggnQZkg8gz5/KMmK3BMbKo90Rj9MzeEzLPnyjaSF9R5t3ozo2SEh9BiTHhLAOR6A6KjKNG91uWtBZElPmFpZSZu/Ns6o/U/n8odSnai/pdIaAQUAhYIaAMAOp+KAQUArYRcMoAAGUOSgq8KbJNpJTA4z48cRDrAxHs7CvWbdUMAO4N9aRRPUCUomAWIi0TBu9qRIDijI9MlIVyookqJjhtAJBRGLA/kQEAXtrJ4+KoU0dx5Ql3vKwUEqva8Ua4Q0ndvfeAVhYP+dJoo4dFsbx47vNxyOns5v/bIUs0u2ciA4r7ODvKWV1dA6VnFFBxSYU2ncw7xuyccrYWU2audZUQ9Z5ojJ7Ze0Im/1/EiaKvaPfd2C+gB02dkMgyzHLenTKEhZhP1mCIu71y/bYm1T9g5AKpIsgVRW3bjr20NqNA1E39rhBQCCgELBFQBgB1QRQCCgHbCMh8nFuRQcFzesnUYSxWaXdhoTAuWJJpSGrHrSuNOZF3vzQ9j/aWHTTEg2ukMDMAcEsmunpwERmB6AWUTnOiiYwlWINrABCFMevyWtVkN9qTKGyYK5/R3O6RFa59ZHgF4PXPzNtJm7fubrTM9IlJBCZy2SbaM+a7cEICq3qFq9LFNVpx5ZXJP0ZeNO6ut0SkBiJuFq/ObVTnXOYdY7SPY7V19M2SLEvWdPWeaIyc1XtCxsjFVVa570bX/H+70SVWd51LWIg5ZI0PqPqxeNVmOlh1tIkIeL9Pm5BIXl5iI69sCg732Vb9FAIKgfaFgDIAtK/zVrtVCDiKgMzHuRV5mCcGACsvk0zu+daCvbQu09qzwlHwzD4iUeJw9LAhQvxdlSwZr6RwYiISkRTKGADQV0SoJ6NY6fKLSnF5YgAw+3hGfv2MKcnUzcebAyOZ3RXO/TBbwOrDnmt8wtz6/ZPJ1WZtmkhTXlBGr+HESeEQ2cgDzL1wRU4Tkj6Zd4yRUPD+Z2zeaSmvek80hsfsPSETqs41EGJlO+9GuyVjzS6CjLyyxgdEli1L39LE86/Lwo2qMCJAFD6IqoNCQCGgEDBAQBkA1LVQCCgEbCOAkMWLpw5jefmsDAAyCo67sGaKk0zuOcdL6NW5k0Y+Z8U0bfURyWXO1vNQdUyQw23UsBb6Inc8KTacRVwHsqkFSzM1Q4BZQ4g9Ug5EqQ4cA4CMYsU1ANhVCK2MHzJygigMSjAMNe4tbWwcRYT2tfU8WXEzcNMoXD23IuMRwpG3FZYSypcF9unJklnEH6FPIlumEd7RRSuyNTI09+aJwYeT+6/eE02P3uw9IROqzolq0VeWfTciHQrvYrOQebwbURnmYPVRiokMYaVPycg7aEAgQeYOHS4QPjeIFlqftYMQDWHWuASIMjIKBVMdFAIKgXaNgDIAtOvjV5tXCHiGgIzn3soAYJcEELnX3y7LIjAjuzbMFx7al0YPH6IxiIva9qIyWrMx37IbJ0fc7ANNxnO2Y1c5rVq/jayqIuADt2BnuRaxAFIpbgUFdwIt9w138er0A2Eij4xRFAEAAjgYFGSaKAKAqwy7r1m2v4q+W5FD8KK5Nig1KOHFIaAUEfZxP+SN8DDzrsMQAyWGw2OhGzngobci/nMNR5bhVOCGH08eG0/hoX1Yx477u2LtFiree8Cwv10DAM6Kk/svc5/a+3tCJlSdy6hv591oxS2Bc9+2o5Q2ZO3QSCuRhgKjoahx5cXfFhgfAnrz3pFIO1qyOld7T5s1buQQl1RRtFf1u0JAIaAQUAYAdQcUAgoB2wjIGABE3kOuF8hVWNT2BhFbrx7dCB+SPXv4kJdXZ8NSYGabRHjmopWbaf+BakscOLnsZiWaZCIc1mZsp/L91XRRWpJpyTeQFC5Lzzv7Uck2AFgwSCNcf/KYOArsy/MGAywrQkGOwcQIcFGYqwyWrvPv3L1f43nAPjEHvIeI6uB48fR5rPgm0Icbymu075raOs0j36u7r+ax7O7Xlbp6dyGvzh1ZBJaYU1diEB5txozuHo7MrS4gOhd9T7LnvmvPfi082qzZNQBYRWq4roVICRhuRE29J87c7wmjYlj3UWRs1PGWeZ5hgMLfESvjluu7Uca4wCUsDA0OoMlj41gRUij1t3hlDu2vPGx6vWT2L1ulQHSn1e8KAYVA+0VAGQDa79mrnSsEPEZAxgCAkMyFK7JN15T5sPJYcJcJOHWVufXBzfKNuTjpBID9+vTQFDijZhTWzA09N/so79HdR1P+e/XsJgWtVVQHx2BitpgoskCGsE9qQ4LOIiUBRgWweSOqoDUa5Fu1bhtNm5RoGB4N7yj4CxCSrDeugo1om/mLMwzJNu0o1BhjFsHjOh9XPtcx2OemnCKND0HUuM+Oek/IVbngEupx3426Aap7t66m0TDuqSQyPBhcwkKZ6BZEaa3esM3yCsqk0YmM6KK7rn5XCCgEFAI6AsoAoO6CQkAhYBsBmfJNIgOAbGilbaHdBoo+qhD2Co+PT9culktaKTPcvHWEcKNMFJi2jXL/kU+K9ICi3fvOyiLj5ULeOojWwLaO1uGCCygmKpSS4yOkoib0xc0MAHbI/1zBFRkAZHPMnborHKVGRkFwSi59HqSPQFFFebILLmian1x56CgtXJ5N9Q0/ckBwo0c4BICyqTyckHo7BgCOsg7MZBRE9Z4IpeFJg7R3hqjJEOrJvBsRKTJqWCT17N60XCzejYiewp3SG9e4wJVXJrqFGzHCjcDBnjjvH9HZqN8VAgoBhQAQUAYAdQ8UAgoB2wjIfECLQkLtlA2zLbjLQKsw9qiBwVp+PRQbq4YPSJDxbcguNOzGDQ2Hgo5Q9dghoYYKHNIdlqdvaZTHLnMGEA5h7FAU4aXGx7fIsGG1bzOvmQypntH8IgOAiODOiXthRy6M4So0zSEjcp/7+PsZ5ieb5dpzywvq3BRWcsvk03MVJFk8kfe9PrNAywMXNa6CiHnUe8LaAOqKtQxZncy7EWcKY6WREaK8oooWgePDJdeeW16QUx0F+8N72cy45n7XzDhH3Pslx0UQ/hE1rpFCNI/6XSGgEFAIKAOAugMKAYWARwjIKJ9WXjl4sSeNiSV4Q1q6GSmbIIQbmRypEcMZeVLdZTTyrLr24Xoxjxyt1YirjDxciDCA99a9jrTMGTiNrVFUh2yJLCOZrFILEDI7PS2JXbLPqT2LyAld15EtgeeUjIgMCQ/pa5ifXFJWSUtX5zUyHnEqW+iywbsqUqojI4Jo3Iho1jMjSqfQ15U1AFRUHtaekxMnTwlhlZlbvSeEcJ7twCXUwwDuuxF8LydOnDIk6zR7Nrn3kVMdBbJySU1FZKGN3hXMyiG4z4tXbiYYOlRTCCgEFAKeIqAiADxFUI1XCLRjBGQUCCsDQPj/s/cd0FldV7rbgEAghJCQUEcNBCqo0QVGCDAYbMcvZcaTyaRN4uQ5PY49mXicOE4y9puJ45RJ4kkyfkkmmUl56RODwfReVQEJCYFERxSBhEDdb32XXPzz69579rn//YWQ9lmLhZf/U/b5zrmXu9u3k2KoZEEOi1jJS7h9ic2guKJyQE5mMk2KHM9SYiCLUwkzU1YuOzy8oiNGjjAIDf2bXT7pYDMAeMHl4GQAWDQ3izLT4728Bqy5dAwAd8NI0dfXRx2dPTRubH/+ATsyMq4HnKt8IHUla1oSC08nj7rvBDpKuqqigL9g3LnlPcE60tuduMYdDOC+G2EAHTVqBI0a2T8ay45IkpveAuPYG9uqHDepUwKRG1Gg8+8nosNe21BGbe039Q5DegsCgoAgYIGAGADkWggCgkBACHBLGNl5WaDAolRTdFR4QHK4GYwPe4TVTwwPo4kRYVqM8Kbyv2F7VT+vvL8s3A9Ruz048QvocAC4wchpjFVahxc58HapBVyFzet9Yj4dAwD6c7kjgiGr/5x2ChK3BCBX+eCWXDPJLlEiTdW4RgrMY5Ui4zQ/1/ss7wnVKd35OyddxBwR6LvRiWmfex85ufU6JRC5HBThYWPpoeVFrDQs7px6JyW9BQFBYLgiIAaA4Xrysm9BwCMEuAYA5J7/ecNBart+pwfDqaazRyIGZRqE4m/aeajffqwWC/QjV0WWFgjjfiDg+H+U6pBkORoWLCpGgIcBH/T4EL8bTdcAABlRVQEEkogIuFvNKdeeWwKPU35MJxLF7l1ghRGXaBRh1yDQbGh8iyBThTnXAKCax+n34fie4EZ3ALdA342Npy7Spp3V/Y6A67FHytX2PUeooemC4zFz0wkwCSeiAP24BjidOQO5qzJWEBAEhg8CYgAYPmctOxUEgoLA/fOyCB9Hqmb10X+3iP9Usjr9jjDj2mNn6EBVwx2EU05juEYSqzk4ZGmx0RG0fHE+jRk9KpCtGWOhSOGsOOSA/gYAlSGio6OLRo0aafxxalbcAneL+M+U040BAGPvZtSCqTj45/6be+KWwFMx4GM+HU89N+ca8+oYFlTkkf53LpgGgKH+nnB6fnXOIZB3o9MzyfXYcwkLuWR9wIUTUYB+WdMSacGs6ax3NndO1mTSSRAQBIY9AmIAGPZXQAAQBAJDgOvB8f/QQs79skUzDS+IqiEEHqH2KECFPP3oSRMoYvxYCgkZdQdvAJRXhIS+2ddHKEXHIfBTrW3+jrkR8o4a6tdab3CHGYzV73p4gWVZP84kXDZpkBZmZyYFtGdgt+dgHYHFPzE+Sine9fYOem1jGbXf6CCEs65aVuhIzofQ/rjJkRQZ0b+Ml+9i/h5neNJXluSzjBIgydq6+wjFT55o3K1JUeEUOma0YRzxvQ9Q0GBcwT3EPVI13zxwVV/f33U+8jHOvMO9vb109doN6ujqJnBkQE7dhj0iSgUeSf+mU7KP49HVMQDohjNzlURdJSkYxpnh8J5wuoe6hrJ3rJ5nSXrKuetO70ZudQHfd5jTmtx/5zAH1wDCNcBJBQDObZA+goAgoIOAGAB00JK+goAg0A8BrmfE/8NwekaC4f0YMcK5rjQ+fiqPNFJZ9Qk2+tzyT5wJoUQht7jicCOBiVqnQWkDK3pGSpzOsNt9EZ66Y28NHWOENWOt0uJcmpIYrb0WMMYedx04SjC2cD9MfaM6VCWyQIwFZRQf0kgVcGq+CqJOhQinfGC79bhl8DCeowj7r8NhDnfyQgaipF660kprN5VbMuJzQ+u5IdKQ84HF+crnGfjoGgC4yhcnUsH3fBJiowxmd9U7iPNADYf3BAcHHQMACCPnF2XSfc7/BFguq3o3cv9d4qS3QAAunwDXAMBNUcB8XBJOzvlIH0FAEBAEgIAYAOQeCAKCQEAIcMNofYm/xoeF0uqlRSyvuE5ZL3MjOuRKVpuHQoxSVkfqThs5xZySYv7zIIQe5eBiYya6xhcGhzWbygmh85wGI8DsvAyaMTWR5THGPpGjvKesnoCz2bgKF4wFr204aBgNVi0tdFTs4a3bsvuw4clH6odT8w0Rh/EEaSYqJc2NoQgycPeKviCtQ61xbuNyIjgpxG4NAKpSZNwQaa5ChzKe6VNiWdDoGAB0SEJxl2Hw6OruYclx/9wsmhZARYnh9J5AlM/4sLFKXLn3BdE5eD9yom+sFlW9G7lGTKt0I//1wOHx6Mo5ytQlcxwnAkCnWgqXhFN5ONJBEBAEBIG/ICAGALkKgoAgEBACOuRI5ocRt046QrQ37qgmKI86Tae8kjkvPHhQgsFgDW+4G6XfnCttSiwtKJpmpCEE0pzK4TnNi3D3zPQESk+JNXKzgQcaFJau7l663n7T2CNKC+Lj0r9xS3OZH/vwZi2Ckm7jyvP11nHCuc3IAsjLNRRdutJm1H/v7OrWglzn/jpVY7BalGtccCJ5dGsAUMnKDZE2jTwwiNk1lM6cWzCV7lNE85jjdQwAOqkt3PJrkAN8FTNnpCgNS/57Hq7viaSESbRozgzls8UxAMTHRlLpgpyA3o9Oz4xOeotdxRFzozDkrlicT1GRzlFLvsBwDAA61VJ0DVvKQ5IOgoAgMOwREAPAsL8CAoAgEBgCOgoKPoy6OrupZEGO0kMN5e/w0VO0r+KYKwG55ISYHN4keA6heAbSQseEUPHs6ZSSFBNQLj5k4JD/BSKr01h2VEdPL23dc4RA0OfEzu/rreMaANZsLKOZWSmUyfDQujUUAQN46VeVFtKYMSEsOGE02bGvRtk3ITbS4LhQeTid8vSxiM7z5SuUKlqBy02gMgBA+YfBSBWh4Subak6zL0LEYQDgzq2KejDndav8D+f3BPedoMpX96I8psrIgGcZhkMV1wjug5MBwI3yjzn3VxwziADtmi5pK7eqgPKlJB0EAUFAEPgLAmIAkKsgCAgCASGgk2/f0HSeoqMmsMqiufXompvhejjN/ifPXKLNuw6xmf19QYPHvSAnjaZPTaBRI50Z7rlgO+Vvc+dw20/HK44a81MSnUnqwOFwsOq4Ic6CWZkExc6pIfoClRaypyUF3VCk4y2EzH19bxpEkFAc7BoUD+TDI9VF1VTnrPN8mWtBCQOfA7ykdo0bneCbuuM/l1tFmqOow/CD/HBVxQh/mZyiC5AiA4MC+EfcEoQO1/cEjJpI8wAnh6ohimr73v5GMi88/1hbFUGiQ0gJYldEDvk3hP0vX5zH+rfKf6yT8c1NOVO3kWCqc5LfBQFBYPgiIAaA4Xv2snNBwBMEdD62EApuFybuK0wgHl1zHoTfr15aqMUwjRSA7ftq2Cz/EyeEUX5OKqUkRXum+Jvy382PPh2vs+pMkWLw+uaK2wSKHMUTCiIaR0kL1FCEdbiEYebZwGsPUsjqmibC/n2bTvqHisgM8+o8X6YciGRBBIVT2D7nHMz5/KMeEOlSMj+HEuIiWWdk9aJpuXqd1m6psOS3gIIORV1X+cc6uDs19WdoX3n9HWeDSA9EBan4JzgvxeH4ntAxROGZX7e1knDGaHjnZ09PpqLcNFdn6n8mqnejzjODaBQYABBmbzbwjsyflem6rCoiFDbtOgNsBrkAACAASURBVESnz16+Q3STFBZcGZx3mzmYk1LAubfSRxAQBAQBEwExAMhdEAQEgYAQ0Am35CzklszNam5VXXqrMSYxXm3DWTp3oYXa2ztuKxIgJJsYEUZpUyZTSmK0UZZO50OOs3/0cVtyjju/qh+8Xw8tn0VQ9AJt/rm63NBzzrpuWP+t5uWS9fmPhaJzvvmq4ZFEacrJkyawShWa83AILnWUGXPe8xev0rrNFcY9sms6BgA8EyBmRCgyFOi4yRM9MXi1Xr9JO/fX0oXmq4aYCA+fnZ9BMZMmBPxcobwbqmeMCx1NcbGRFB4WGvCcvlgOt/cEt2qEiRGieMAzAl4GRA9womE4zzzn3aj7zPjKmpwY7cldwZwVh04YkUz4b9xtGLVwt3WaKt1BZy7pKwgIAoKAiYAYAOQuCAKCQMAI6JRIUi2GOu5gWoeXNdCmU20g0LW8HM+tTe3lmr5zeWXUsfKu6YQSO+0PCtiBygbHXFsdfBbOmWGEhg9Us/MS+q8Po5OqwoL/GE65Qh0DwEBhIuvoITCQ7wmE/q8sLaC4AKqa6O3Oujdnz7oGAC/kCtYcvqVWg7WGzCsICALDDwExAAy/M5cdCwKeI+CVMtF+o5PWb60wvI1eNV0iMa/WDWQeFYFbIHNzx3Lq16vmsiLM0yXds1sjkFxsqzkR9QAFZ/w4dd6+at+q32G8QIlJcAmomi5HAddjCOJGkPfdKw2YNZ66SJOjJxC80V43nbQTr9d2O99Avyd0U2Xc7stpHGfPqEqyelmRq/z9YMgcyJy+JVEDmUfGCgKCgCDgi4AYAOQ+CAKCQMAIeOHVBbna7oPOxGVuBEXeZWlxLk1JjHYz3JMxfX19hFRxyMJpHA8uZ55A+gSqIPrn/puyeBFdcP1GhxHi7pTj7mbvA2Us0jVecGuaY88cDyn6efHMWmEMRToYaTEmZgU5qZSfnermeG3HmAYZeI7lPWEPLcLYURJv9OhbZUW9ajp3hvNuDGa0go6sXuBjR1LoxdwyhyAgCAxfBMQAMHzPXnYuCHiGgG5+qP/COh5RN0KDEHBpca6RuzzQDcrq3rJ6I7cZXmZV43pwVfME+nsgH/uq8HwdhdZ/HyCI3LzrMMETGIymU3fezfogGwNBWodGyUkdYwzHQwq5A31mrfYOI96R+lMUFxNJ0VHhbuCxHOOLGXg3kBLBeZY4AkDmskPHqepIk1GXXt4T9qhBsV66KJeSE7wzpjZfaqWxoSEG2aWq6bwbgxGtAIPjpcutlJEapxLVs9/tKip4toBMJAgIAsMSATEADMtjl00LAt4jEEgOta5H1I30A/1xDw4DEECVVR83SKC4IfWqEldu9u5mDD72HyjJJ9Sz120qHge33mdOCT5dWf37BzNiBBULNmyvIkRH6DRuVQZOeT3fdQN5Zv3lh3K2p6yOkPahW+fcCQsoXRu2Vd0R7ZGaFEMlC3LYETV284NEEuUSUcrSbPKecL6ZeB8sWzSTQkICiwLAXT1xstkggYRBMCl+kvKRuNraTms2lbOMZ26JPe2EANknmP3RVpbkB1RNAnu/2nqDJk4Yp4yW2V9xzDOeEyXA0kEQEASGDQJiABg2Ry0bFQSCiwBK4j1YWqDFgg6JwCy+ZddhQ0kOdoNyNzsvw6hDP2LEfUFZDh93YHdH6aZrrTdurzE1NY4WzctSlkGsPNJIB6uOB0U23Um5iqfvvBweB+S1w4sbHcVnxIbyj49hlAALdvOiXryvjL7Kjpt7zsUL0SZrN5ZTW/tNFkSREWG0oqSAwsaNYfW36wTFDFEZZtk39MtIiaXi2dMDUhStlH9ThkAjNaxkNueW94TzdQgUexhHEcpfVdNkLBSsd2OgckI2yIp3TlnV8dvVYAJ9bmDwvni5lVClxqlxKh4E9ODKYEFAEBi2CIgBYNgevWxcEPAeAZ0caihFp85epq27B0b5990twtsXzZ1hhBF7la98qyzYddpXUW+UhvNvHDZ3u7x570+KP6PORzTC2jfvPmyUT1Q1ePxKi3NYCiI+wvdXHjOI8wayZaYnEAguoYC7bfAy7zlYRw1N591OYYxD+cR5RZmOBiRVfXQrATLT42l+Uaar+uz+US7+8+OMF8/LMkLrdRqeJZQy3Lr7iG20BGrLg8QwOzNJ6xlWySzvCfVJua1nj5mtDC/BejcGGs0BA9T2vTWGQde/4d+QJcU5WqShuNfI6ce/eUUz0w1DtFNDCcW1m8uNMqPSBAFBQBDwEgExAHiJpswlCAgCxgf5nPypjuG58IKWV5+gI3WnbntV7gZ0+IgrzEmj+NhI1xEBKHWHKIbqmpPGx61TS4yPoiULcmmMBYnWQIS3u8GYq2g5eVTt1oVSO7dgmuNdcfoId7Mf3TE4q5lZKcbHuo4hAIo/UkCqjjR6Et0CpWvJghyDpM7KaOWGW8DEAoo6DGLIr+e0nt5eg5EfZRhV6QyhY0KMSACkfXCMbSh7hiiY2vozrHdD2pRYmlc4VSm7qXyh8oJvZA5nv/Ke6I8S3gvZmclUODON9VwgOgU8C3UNZy3PNVjvRjyzxXOmU/qUWNb9wz1pvX6TyqpPUNOpZsc7iLu9AHc7MUb57wfeB5WHG41/80JCRtLKJYiAcubJwLtvzcYywjMhTRAQBAQBLxEQA4CXaMpcgoAgYCAAQid4OBBCDgUKH/5Q+lvbbtDxpgtUd/ws4YNosDQoV9GR4ZSaPJmiJ02giPFjDc+0L2s/Pgy7unupq6ubLl+9TuebW+jUmcvscGtzrxETxhkGEmCD+eGRxHzlh47TmXNXBgsk/eSImTSBQKwFZWj0X/J/u7p76PKVNiNE9vTZyyyFzX9i4DErL4PiJ08keALRvJjXayCh8MBQlJ4Sa9RCRzUDEweshfuNCAh4ro82nDXIwvpQ+sHDBhlmTEskkAKayjoMUHimKg6fCOiZwl0EuRnCsZE/7bs3nAe8kdjb8ZMXjAgX3FudBnlhHIQBAwSEpjEFhq+Ozi66cPEa1Teeo7PnrmjjZso+IyOBIiaE3Z7bfOc0nb5ocBOojBWq/ch7oj9CeL+b92ZC+Ljb98Y817MXWozInUtXWlXwUjDfjUhRy52eTPFxkRQ2NvS2wg45cb9hwDx15pJh2OKm0Jgbwt1GJA3eDb53G/fvWms71TacpYbG88YzEzlxPC1dmMsiscTzhmonSAWQJggIAoKAlwiIAcBLNGUuQUAQEAQEAUFAEBAEBAFBwA8BRKsgGsYqAswKrJr607T7YJ3gKAgIAoKA5wiIAcBzSGVCQUAQEAQEAUFAEBAEBAFB4BYCedkpVJSbrkwV8MVr98GjVFN/RiAUBAQBQcBzBMQA4DmkMqEg4D0CsZPG0ccem0nFBXEUFRFKoaNvkZIhwvhmZw/Vn7xK3/xZJe0/9FY5K++lkBkFAUFAEBAEBAFBgIuAW8JEpA+g/CVKqkoTBAQBQcBrBMQA4DWiMp8g4DECj5Sk0mffW0AwAji1XRXn6PHnN3u8uno6yPXw4lRaMieRUuLDKWzsqL/k/d8yUDRfuUHf/UU1/W5jg3oyzR5hY0Po8Xdm09K5SRQfE0Zjx4Bv4Na6V9s66b/X1NH3f1XNmhX7+LuHp1PJrARKnBxGoWNu1bnu6u4z9vDr9cfo1d8dYc3l32n5/GR6bOVUys6IovCw0TRyxH2GjK3tXbSn6jz99I+1VFl3ydXcdoPMc1mQH0fpSeA1GH37XDCmt/dNY/2ms220fvdJ+s0bDdR+s9u1DF6eBYTISI6gd6/KpPl5scbZmkavjs4eOnGmjX6xto5+u8H7O+UaABkoCAgCgoAPAoFUIQBfxWsbyrT5COQABAFBQBDgICAGAA5K0kcQuEsI3F+UQM9/bK5S+Yd4A20AgFL792/Pouz0KAoZNcIRoRNnWukTL2ylxrNtniEJbD7/90WUmjDBUPqtGtZ97Ol1jootFNdPvyefYGiZMN6+XFlv35v0562N9Mx3drP38M7lGfS+R2YYyqydjJjs7MV2+sq/76ftZWfZc9t1XFgYTx98NIsKZ0TfNmJwJr1yrYN+8qdaV0YOr84CcuZnRtP//utcmpcXS2NC7MvvdXb3GoaTb/9XJWd70kcQEAQEgQFDACVmly/OY5H9WQl18XIrvb653JMKIgO2aVlIEBAE7hkExABwzxyVCDocEXj1+aU0Py9OuXV4c3/251r6+k/KlX0D7QAF8zN/l0/TUyMNTzandXT10vd/WU2v/t6dB91/DSiJ//pkMSXFjndc/uS5Nnria1tsDQ+IHHjqA4U0JS7cUUE3F2lr76KXflpBv3njmOO68L4/8+FZVDoniUaO5GF08Egzve+fNnDgtOyDNbGXZfOSHBVnpwVg5NhRfo6e/sZOdjSAV2cBuWDQefuyDAofd6sagKpdu95FX/vBflqzo0nVlfU7KhzkZaVQbEzE7YoEnV3dBkM9StPho1yaICAIDC4EUB0jIT6KZmQkGlVKzMozYN1vuXadqmtPKUv6ebkjyACmf25ZTau160+co+17a7wUS+YSBAQBQeA2AmIAkMsgCAxSBB5anErPPj7b0Sttin75agf907/t8cSDbAcHPOX/8MEiemRJqisFEyH58OgitN70hsNwce5SuxGq/9M/1bJP4utPLqRVi1KUSvuR41forz73uuW8H3p7Nn34HdksfM0JELb/+00N9MXv7rWVVdeoYE4EZfb5V/bRul0n2TiYHRFp8PG/mcmKFFFNjj3urjxHn/nXHSwjgBdnAeMFIl2KC+LZRiXsg3Meqv3id5QfK5mfQ5Mix9vWCkcZSJT3Qx153RJ4HBmkjyAgCOgjkJIUQ3MKptKE8WMdB1+4eJU27zoccClIlYQoFVq6IIcQ/u+24V2z68BR430jTRAQBASBYCAgBoBgoCpzCgIeIMBVrKAEbT1whj7+wlYPVrWeAl7eZx6fRTkZk5RKtxshbnb00Ld+Xkk/f+2ocjhkeemphZQQE6bsu3ZHEz31jZ39+n3yb/PoA49m3c4rV07k0wE5+x96bpPlkHcsy6DPvjffIGrUbeAa+OFvDtErvz6kNfTJ9xbQex6e7movdgt19/TRT/5YY5yJU9M5i837TtMnXtzWbzqkR/zzJ+dT7lR3d8vpPDhAZqTcKs0VEnKL88Gp4cP8+MkLtGNfrRgBVGDJ74JAEBEAud68wmk0PSPB1mjnv/zlljZat7WSOjq6giLZlMRoKpmfzXqXOAnQ1dVD67dVUvOla0GRUyYVBAQBQUAMAHIHBIFBiICOYtWKMOgfHaDXtjUGZSfwaCOcHURswWx2yrr/mo+/M4eeeCxXGYUAJfb//qGGvuOXI458//c/OkM53m6vdgrnYyunGco/SP7cNMgLksF/+0UVe/iT7yswiAudcuXZk/l1BC/BUy/tdCQnDPQsoPx//cliykyJdG1Yajh1jd72qddcbTMzPZ7mF2XSqFH2XAP+E8MIcKCygapr9SM1XAkpgwQBQeAOBBDiv6Q4lxLjorSRaTp9kbbsOky9fX3aY50G6BgSVQtfa7tBazaW0c0gGSpU68vvgoAgMPQREAPA0D9j2eE9iAC8ulBSR410JtfD1gLNHXeCJxCPti7sdh5i/3m++4XFVDo3STm9VUh9oEo6FrUyAHgxr64BIFBDhgpADq9EIGeBlJJvf/5+g+PCiSBRJadTmofT2KT4SVRanOPKWweG7tc3V9DV1naVePK7ICAIeIgAPP+lxbkEb7ub1tf3ppFb39B03s1wyzFc5f/CpWsUOiZESQx4+txlWr9VyE09OyCZSBAQBPohIAYAuRSCwCBDAIrRT7+2nLLSI5WS6SqNygl9OsDz/+xHZnuSV85ZFyXdvvQ9+9x6zJGaEE6vPLuEpsSHK6f0JwDUqajgNLl/tQWv5tUhSvTC4KAEkIgqai/Re76w3rJrIGeBCV/41AJ6uCRVK+ffShA3KQDIz11Zkk+TItX3yA4nkAIerDrOgVH6CAKCgEcIIOw/OzOJHfZvtezZCy30xtZKT6IAOIZEM3Wopu4MPbA4j8aMcSY5LT90gvBHmiAgCAgCwUJADADBQlbmFQRcIsANq8b0KN32xe/tpS37z7hczXqYW6UWLPKNZ1ppy4EztLP8HM3Li6O//19ZyjKBduH6/tKBGPGLH53DYon3jSiAUeXHX1lGOVP1Q0b9ZfA1VHg5b/vNbvraDw/Qn7Y4f/ghbP6lJxdSZupET8/carILl2/Q0y/vMqJMvDoLzONl9AI3csRX/nlF0ygnMzkg/OD9X7OpPGj5xAEJJ4MFgSGIQNa0JCPvfwSz+owdBN3dyLGvIhADBtK4yv+RutO0v+IYpU2ZTPfPzyZULbBrPT29tHFHNZ05fyUQ0WSsICAICAKOCIgBQC6IIDDIEPjPf15Os7Ins6RSlbljTeLXCUrtv31hMc2bGcseDiLCo40tBoHdhj2nbo976XO32PpV7UZHD734HwfpdxsbHLs+/YFCeu/DM5Sl9fwNCl/9xDx6tDQ9YG+zf8SFV15sbBrK9he+vZv2Vl9wxEB3L203umnT3lP032vq6dCxywQjykfflUPpSRHK0HunygTcs/BPJYBx6Ssfn0eTo5xZu1V3xvydEzniO1dsdAQtX5xvlAoLpHX39NKGbVV0rrklkGlkrCAgCDAQiAgfRytLC2j8OH2CVavpA/WyR0aE0YqSAgobN8ZWenj+Dx89RfsqbpWN5Rger7d30Gsby6j9RgcDFekiCAgCgoA7BMQA4A43GSUIBAWBd6+aRk++r5DGhfKUk0AI0Ow2oKtgQin+n60n6P+8WtavbNz/+8aDlJ2u9rpzIxnc5JyvXpRCz350DkWMd0fO54uTr5ce/AhQgid4MC/WOHGmlR57ep1j6b3l85Ppuf89h11loK7pKn35+/v6EfkhigBGnhRFKoVTVAL3LGCA+OoP9hsklTAu/eBLS6hwRownz4+bFBjk/adN4Ru3nATdffAo1dR7G33jCTAyiSAwxBDw8rkFNPCwr9tS4QolTgqRv/IfMmokPVhaSDGTJjiuKfn/ro5EBgkCgoAmAmIA0ARMugsCwUTg+88uoZJZCewluIozd0JdZbmzu5d+t6HBCF33b4hiAMM7aryrGjeS4fffWk2ZKerQd3O+iy0dniqcZkh87YkWz1IKTGz2VV+gD35poyNU3NKQmOTYyWv05Es7CEYiq/bCp+YbURFOzckAoHsWjWfb6B8+WETveSiTRW6pujP4nRs5Ys7F8f4jPHjrniPU0dFNyxfnGaRddq2m/jTtPljHEVX6CAKCgEsEUpNiqGRBDoEA0K6B3K/i8AmjOsfMGVOoICfNMVWg5RpSeMqos7NbSyoOCSGUf4T97y2vvz03IhhWLyuisaHOhmikCkiFEa0jkc6CgCDgAgExALgATYYIAsFAAKHZzz4+W8uj3Pfmm/T/1h+jr/z7/oBF0vXOIt//z1sb6Znv7LZcGx7yL3x4FiuagaP8FufH0QufXkAxkerQcZOo78PvyKYnHptJoaP5Zd6cgDQZ571WZLHmHzcfp2e+s8d2eZ3SkPC6f+tnFfTL19/6APWf+JPvzqMPvSPbkZ/B13vvO17nLMyzRUoJUibiotUGIe5l1jWALZwzw6gb7tQO152ivWW3cFu6cCalJttHK5w5d4XWbXXnReTuUfoJAsMZASjcK0ryKX6yMykuFO49ZbeMcfC2r1paSNFR9t72js5uem3DQULJPZ0G7pA5hVMd8/hPnrlEm3cdot7et0oNolKAKv+/qwvcBJXUfMnaaKsjp/QVBAQBQcAJATEAyP0QBAYJAt97poRKZicq87L9xT1/6YahhKtyx1Xb1FGWkfMP9vVP/8t225B1bo44R/lFn79dnUkojzhWkR4Bo8ivXq+nn//5KH3zH+63jRiAAQO8BdfaumhO7mSWV3rtjib62f8cpX99spiSYsdbQgpszjRfp6ONV2l+XqwR9q5qHBJEndKQWw+epY99bYvjsl9+Yi6964GpjvfNjgRQ9ywQIaKKXkC0Ae7w1OQIVpUHbO5Mczs9+fUdBreBqoWHjaVVywodc4ihFLy+uZyuXL1uTAdjQfHs6baM4+cvXqV1mys8YRNXyS+/CwLDEYGMlDi6f16WozcfefPw5uNvs80pmGpEAtg1N2R7nAiiyy1ttG5rZT9yUOxhWlq84xHivbN2Uzl1dulFJQzHeyF7FgQEgcAQEANAYPjJaEHAEwR0Q+99F4XCubvyHD3+/GbXsuiUHsQizVduGiX7tpedtV2TSwDIzePmGhRudvTQyz+roEkRobYebij/UOYROZE7NYpe/PQCZaqCqaRPCAuhv145zZJQEGcBZfSf/m2PEXr/p+88RMi3VzU7T7vvuP96cQUVzFDXvkZY/Mv/WU6/WGvv/ce8HLJJM+LBX37uWZilDZvOtTlyF7S1d9E3f1ZJv1pXT596Tz6rcgRkspPPCu+c6ck0twAGD3sG7sZTF2nTzurbwxPjomjZopk0apR1BIl8sKtutvwuCLhHAJ78lUsKaHK08zvUqiQnlO1Fc2fYPu+9fX20Zddhajp9kSUgJxKh/UYnrd9aQUgv8G1jRocYEQlRE62Nxmbfow1naef+WpY80kkQEAQEgUAQEANAIOjJWEHAIwTcev/N5ZGL/9M/1tK3/6vSlUQ65INQnn+9rt4y7993cS4BIEf5xbycnHX0u9hyk7743b1GqbmsdOuw0fLai/TRr2wxohcQms4xAEDOb/+8gv7+7dmUEBNmiTMU3U++uO123j3XAKDyZC+Zk0hf/fg8FvlfzfEWev+zGxzJBDnpJjBm/H5Tg4Glf+OehRmi/0hJGq0snmIZbeB/d7nGBcjELQE4csQIeqAknxJi7cOIETmyfc8Ramh6qwpD+Pix9PDyWbZ5u2IAcPW6kUGCAAuB5IRoWrow1zH33z9qx5xYZbxDvx37a6muwd6I7Stk1rREmleUaRv6Dw6C7XtrqKHpfL+9cWTRNUiwAJROgoAgIAjYICAGALkagsBdRiAQ77+v6CjZ9rUf7Kc1O5q0d6RDPuiv5FotpkMAqFJ+zflffX4pzc+LU+4NbPrgJvjIX+XQmJD+nlsopc//+/7b5QqhmD73xFxllQDIuf/QBXpbaZrlR6CvFxtC6mCg8mR/6O3Z9LG/UXMZOCntJnCISHjpyYWUmepMptiK+/SjAwZ7v3/jngXIGBGN8cWPzKFJE/uX77KKXkGJwHcuz1CeM8b+5o1j9OVX9in7wvO2qrSQxjgQ+t3s6KI1G8vuyAkWA4ASWukgCAQFAY7RDgv7R+0EwwAwbuwYw4MPIj+7duLkBdq867Dlz7Py0ik/O9URJ3AR4P2D95A0QUAQEASCjYAYAIKNsMwvCCgQ4CpTHCDrGq/SUy/vtGV+t5oDddn/+ZPzLRU0//5c0kEdAkCV8mvKwPWmV9ReMnKyoYD7N6vohbctSaNnPzJbmatfXX/ZIGi0Kp0HXNZsb6LPf3PX7SV1vPYqAkCuUmyG3L/6+yOW1wXKP8oIFmVNVnJNHDzSTO/7pw2W83DPAmdb33SVHllibTSx4q/glhfs6u6jH/7mEL3y60PKRwO5wMgJdmpW+fxiAFBCKx0EgaAgEBszkVYszqOQEPuSuCDZ27TzEJ06e6mfDByvOzcCAO+P2fkZtukEN2520uubK+hq652h/xCKQ0iIfvUnzhkRBNIEAUFAEBgIBMQAMBAoyxqCgA0Cf/fQdPrM3+Urie24AMIruvXAGfr4C1u5Qwxivfc/OoNFgnf5aoeR3+6U+4+FdcK4kYv/1Dd2OsqbO3USvfz0IkqcbB167zu4su4SpSZMsPToW0UvPPHXufSRd+XS6BD7ElOY//CxKzQ9baIlTlbzconyOIos10iEKJDnX9lH63ad7Ifn0rlJ9NQHCmlKXLhS+Yf3/+s/KaffbWzoN4/OWcCIEB8TZpkyAU6Fn/yxhr718zvTVn78lWU0d2as8v46lSj0HQxP4srSAoqLcY548GX/N8erDABSBUB5TNJBEHCFAKdiBxTuNZvK+xHuYUGvDAChoaNp9dJCmjjB+t8elPwDB0FZ9QnLfbIMGZp8BK4AlUGCgCAgCPggIAYAuQ6CwF1CAN7Yl59aRFOn2BMc9fT20X10H40caU9c5i++Lh8AV7nEOk5eYV85uF7c3t436Wd/rjWUTafGzdPHHHVNVw1MR/iRvQFL8CQgJN23cUjnoKxev9FNkRPG9BPTjsSQawRxUtrNxbged7D2f+Hbd1aEQPnAv397Ft0/K8EyJcJ/Q4iSQESCVe4/+uqcRVXdZcrOiLQ0msCg8sEvbezHVRDIXq3uECf83yr/H3OJAeAuvRxl2WGNAKdiBwByIs1TGQDsnnl/4KemxtEiVCGwIQ+9fqOD1m4sp7b2m5ZnFqghY1hfBNm8ICAIBA0BMQAEDVqZWBBwRuBfPltMq+9Psf2wML35UBAfLkm1ZJ23WwGK4HPf36f01KcmhNMrzy5hlV3jKuuQ6fffWm1bfs9XZpOx/7/X3KrfbNdAWvfFj86h8HHOJfUgY3dvH4WO7p/7D26AT7ywlRrPtt2xDCe8HmfxJr1peVZ2pHtcIwjy5J/42pZ+cvkKyVWKfedCib+H7k+h/BnRLMUf63HKO3LPAh/Y19u7jbQJ/4ZUhVd+VU3/8bs7UxV0jAs4z8eeXudIdoh1VaX80Kezs5vW+pT/M+VVGQBq6k/T7oPOd1feg4KAIKCHgErpxmwq0jyVAYBbBnBFST4lxU+y3YCTEcILQ4YectJbEBAEBAEeAmIA4OEkvQQBTxHghP6bZHW7K8/Ttz9/v0GA51DB7A75uKUBuQR4mBwe8BdfPUh/2HTcEYvi/Dh64dMLKCZyrBIzkyV+y/4zjn25efp2kzhxF/zouVIqLnCuz2w3L6ItXvnVIfrRb/uTP3GrIOyrvmB4QnJtdwAAIABJREFUwu2ajlJ86WoHwfiTljiBxoXa585arYU7s+/QBSOCAHPYtUDPAvPaef+5xgXMAa6H93xhvfKOqT7gMQHKdqGOOAwBvg3lx1YszqfRo62xLD90gvBHmiAgCHiDAJf8T0WapyoD2NXVQ+u3VVLzpWu2goP0b/WyItsqIE4cBJiUU3q0uxtyVNGFi1e9AVBmEQQEAUGAgYAYABggSRdBwEsEQLr3/MfmOtadh8L6P1tO0DPf2WMsDSXwhU8toLhoexZifxntvKy+/bj57xgDpfDpl3cZaQBOTYcAkOP9xlqBKp1nL7bTUy/tJPAD+Deuom61Z6QbfPZft/fz3utUAFARAOoYANzeU0RObNh7ygj7R269Uwv0LJyMJtxqB5BvV8U5evz5zY6yho0LpYeWFdH4sP4VCHwH2uXyO3kRkfu7Y1+tQd4lTRAQBLxBACk7D5YWUqhDxQ6sdOJUM23eaU8AirJ9C2ZNtxUKbPt/3nCQ2q5bh+5jYEZKLN0/P9s+/L+9g17bWEbtNzr6rTNmdIhROQD7cWpnL7TQG1srjYgGaYKAICAIDBQCYgAYKKRlHUGAyGCa53jzT1+4Tv/w8q47FFZO1IA/yHYKqtkP7PePPTjN9gPHdz7M9fbPrFGeIzf3HRNxKwB88t159Pi7crTSIHwFtSMa1EmB8N+4HacA+nGNIHb8Ab5rBdsAgCgMhOL/9E+1yrNFh0DPwi5lAnPr3MffbmigL31vr6PMqjBgc7AVASB+y8xIoEVzZliu0d3TSxu2VdG55hYWbtJJEBAE1AhwvOYwvu06cNTgALBr84qmUU5msu3vV65ep7Wbyqmzy97gqZrj4uVWen1zOeFd4N9UlQPQH4b+vWV1VFPvHAGnRk16CAKCgCCgh4AYAPTwkt6CQEAIwIuvyud3Ugq/90wJlcxOZKcCOHlbsRFO/ru54T1V5+lDz21S7l8npJ7jxcWC3/nHxbR0XhLxqRDfEvNGRw+9/J/l9Iu19f1kD0S5dooq4BALQhgukz2XA0B5OD4dsPamfWfomz+rcAz595/zh18qpYWF7lImnIwmWOelzy2kVYtSlNvg8lEU5qYR/qiaXTkwlA7Eh7xVQ+mv1zaU2ZJ/qdaU3wUBQeBOBLjh/3acHb6zrSwpoMT4KFuIz5y/Quu23EkI699ZOce5K7Rua/85EHG0eqk68sipioHcDUFAEBAEgomAGACCia7MLQj4IPDYymn02ffmU3hYf1I0X6D2Vl+gT764zTIUe/n8ZKOOe1SEc0iz73xOzP3ckmuYj2MA0PWoc7y4SJn4xlMLjegJN83J4+w2nB358ogqePpl6/KFL3xqPj1amq4U14q132rQ5lffTpOj1JwKygWR797aSZv2nTY8/g2n7PNfreb62GMz6SPvyqGQUc4lE+3kcDKaYAz3PnIiJzDfyiUFRjkwp+ZEBla6MJfSkidbDnfy/nHOQfoIAoLAnQiocu7N3pdb2gzvfVd3jyWEo0NGGeH3kyLDbSFWEXhy5rB6B8CIsaQ4h1KSYhyPV1U+UO6GICAICALBREAMAMFEV+YWBP6CACfvH12br9w0wpq3l9mHNn79yVteUi4hoF3ufuykcfSHb622ZGm3OjiOAeBvV2fSk+8toLEMAjqOFxelEl96ciFlpjrXcLe7aE7kfxijI6/vGq3Xu+hrPzpAr21rtFyaq8hymOxxd77zj/fT6JD+lQ24DxgiQeqbrtLvNx6n/9naqMzz958Xxpd//FARPVKS5lr5VxlNsCY30oETOcHN/7fLBQ4ZNdLIRY6ZNMESZuT+b99bwz0C6ScICAIKBDgVOzCF6tkD+/5Dy4to3Nj+ZVtNEeyifszfOTn8eHes2VhGICQ0G9IOEDk0YoRzvNr19g6DeBR/SxMEBAFBYKAREAPAQCMu6w07BLhKLJQ01Kn/9n9VOmIEpvRnH5/NVtzbbnTTV3+w/w5l1eQiWJAfxz4PjgHg+88uoZJZCaw5VV5c4Pb1J4spMyWSbezwXxglFJ9/ZR+t23XSUibks3/oHdnaSq2KgZ6ryMID/7ZPvWaLF9dw5D8BlO229i463HCFNuw55UrpN+dEuD+MOtNT3Z8D5nJKxcDvOukYHANA/ORIWr44j6DIOzW7XGAnJYKTg8x6CKSTICAI3EbAKeLG7MQh30TZvqWLcmnUSOtnn1MBgGMAgEynzl6mbXtuVYEpzE2nGVMTlco/9nCgsoGqa63/XZIrIQgIAoJAsBEQA0CwEZb5hz0C33hqEaHcnpPHnlu2zwRTh7neX1mCYo00gqKsyVqKtUrpRd35p95foExxMPfgZACAjP/8yfmUO3WSloz+l01FMvjlJ+YS5OZGU2B+VeSCjiLrZACA8v+FD8+ilHj7MFarhwtRD6/vOGmbnsB9IGEk+vR78ultpWkUPs5d+oXvWsdOXqO//cf1ttEHOiUAL7bcpGe+vZt2VZ633Y6KBdwcaFcBwEmJ4CgQXJylnyAgCJBRag8l95AG4NQ4zx54O+CFt2uqEoIYh1D+laUFFBfjLvrMaQ8cAkK5E4KAICAIBBMBMQAEE12Ze9gjAAXq/Y/OoDGK8O26xqv01Ms72TnZ3BxzHAA8ry/+x0H63cYGmpMba0QPQMHWUXoxj1O+OjfKwfdCwADwf/9QQ9/xi3jIz4ym556YE5DnH+tAEf7V6/X0tR8esL2HOiSI5iRgzf/i9/bSlv3WzM0w9jz3xFyKGO/M9YD57MogPlKSSp99b4FjqUinh4sbTWI1BxT/9z48nd69OpMmRYRq3xOrOWHg+v2mBqPMoF3TScfgcCfcPy+LUAtc1exygZ0IBOUDXoWq/C4I6CHAjdhpudZuhM6DCNCuPbA4j5ITom1/P33uMq3f6hxph8Hcd4jOTsE5smnXITp99rLOMOkrCAgCgoCnCIgBwFM4ZTJB4C0EVi9KoWc/OkepCEKZee77+xzz/v1x5bLMY5wZARATNZY++GgWRU6wz4t0Oj8o1Gu2N9Hnv7nrjm7c0oZWc8ND/4kXtt1moX/n8gz6+N/MdK34+q5x/UY3vfjqQfrDpuO223JjAFBFQugQC8II8pM/1tC3fn7rY9T0uv+vpWmuSQ/NzWLuN/acopd+Us5i+YcR5/1vm0GlcxIpcoI3ir8pC+csdNIxVAYAVf6+74XYX3HMMhR3RUk+IQrAqqlykOU9KAgIAnoIqLz25mynzl6iN7ZV2U7OiSSwe+b9J52aGkeL5mWxyuRydovQ/yN1p2lvef+KNJzx0kcQEAQEAa8QEAOAV0jKPIKAHwIcsj7kaX/zZ5X0q3VvfRCAnA9s68UFcRQbNY5GjrxFJtTV3UcdnT2E8OeOzl6akRZ5+zcn8KEIglwwISYsYG8uwt8PHGmmH/+hxjBYIHz+PaszaVrKRFdzwzMMZe5o01VKSwinxNjxNFJBnsS9aKqQc8yjawDgRBXoGAAgA7z1tSda6MbNHuNMJ4aPcYWlHS64M9XHrtDO8nNUVXeJUGUCDfcM6QqzcyZTUVYMTYkLZ90nLv6+/ewiHXz76KRjqAwAXAJAnOf2PUeooekWJmZzUiLsxrjBRcYIAoLALQRUXnsTp/JDJwh/7BqqfixbNJNG2XB/cFIIzLm55fy4Z3jyzCXavOsQ9fb2cYdIP0FAEBAEgoKAGACCAqtMKggQqfL04Zn/yR9r6fu/qr4NF/K+v/S/5xjKurTAENi87zR94sVtjpPoGgA4nmydXPbAdnjvjPb6LOwqW5iIcMOJ7UoAOikRVszf985JiKSCwOBDYMyYEFq9tIgiI5z/3evt66Mtuw5T0+mLtptwSt3BIN30HUQmzM7PoPt0c+b8JETpwnVbK6mjo2vwHYBIJAgIAsMOATEADLsjlw0PFAJOBgCrHG2EYL/81CKaOiVioEQM6jqIWBg16j7Pwid1hFVVGDDn0jUAcDzZOiSAOnsy+yJqIsBvUTfLuh7DPYsfPVdKxQXqnH0IoqqegNz/RXNnKD/a7UoAOikRZy+00BtbKwnKiDRBQBAIHIHJ0RG0YnE+jR49ynGyjs5uem3DwTvK7vkO4BD3HW04Szv317KFHjlyBJUW59KURHtOAdVkl6600YbtVXTjZqeqq/wuCAgCgsCAICAGgAGBWRYZjgjYpQBA+f/5n4/Sy/9ZcQcs//ihWUZdeq9C4O8m5tjj7zYcpxULkmnSxFBPRHmTiJwrK7+1jKr8n9lTJ+8cYzilENHv999aTZkp3rNHI2oE6QK50yYpiSU9Ad1mEij1IaNGsJbgnsWrzy+l+Xm8spQqAwAYwOG5UzUrQjEn/gDk8O6rOEaHj55STS2/CwKCABMBrsFORQAYNXE8rSotJEQUWDWE3m/aeYjAI6DTxoweRUuKcwmRQToN74vjJy/Qrv1HqbunV2eo9BUEBAFBIKgIiAEgqPDK5MMZAStm/LYb3fTfa+r6Md8Dpx9/ZRnNnRk74JD19r1Jl692UHRkqCfeet+ShhweBM6GwT1w/nI7JU4ez+lOnPx/TKQTrq8q/+crmFf79p2z9XoX/cfvjtCrvz9Cz39sHj1amsZWwlmgMTrhbA8eaSYYABbk85R17ll4aQDg5hNfvNxKr28uv+Pj3EmJgAcS/RFGLE0QEAS8QWBe0TTKyUxWTmZXstMcqCISvNqKCgLlrsLwR9x3HxXOTKOc6ck0auRIpayt12/Sgcpj1HjKPl1BOYl0EAQEAUEgSAiIASBIwMq0ggAQANHa+x6ZbuT0n790g36zocG21N+fvvOQUZ5vIFtHVy/99o0Gg4TwpScXUmZq4F5r35KGCId/4VMLKC7aubaz055NGUGY+KF3ZCuVXiipa3c00dMv71RCmZoQTt99poTSEico+3I92aZhAeUWJzBKASoXJqJzF9vphf84SJv2nb7dfaCNACh/+JM/1dKrvztC3MgJTvk/c0MvfW4hrVqUwoGD6pqu0ts/s8ayr04FACuFAh/4cwumWqYPSPg/63ikkyCghcDKJQUs73p17UkCg79VC0b4v9U6iAbITE+g9JRYmhA+jvC+Qevre5M6OrsI7wgw/V+60qqFgXQWBAQBQWAgERADwECiLWsJAg4I6ORABwokFLOaE1eM8nNgh0cDAeHzH5sbUAk+KGZf/v4+qqx7K8TyQ2/Ppif+OpfGhjrnd1rtCUrn935ZTb98vZ7yM6PppacWKgkS4Sn/2o8O0GvbGlkwgXTxr1ZMVUY/oGThX33uddac6PS9Z0qoZHZiQPn6OCdUXfjqD/ZbGo5Qtu/xd+a4Lu3I2QzSOTbuPX1HOcFgnMXTHyik9z48g1WJwIlUkFMGzNx3Tf1p2n2w7jYMUCIeKMmnhNjIftBI+D/ntkgfQUAPAe7ziudvx75aQglOq6biEXAb/q+3G+ktCAgCgsC9gYAYAO6NcxIphwECXK9qIFAgjL3h9DX69bp6+sXa/rWIHylJpc++t0DbCKBSVD/5t3n0gUezKHS0OnQS+zMNFP/643Laf+itEm0vfGo+PbIkzVFZ5+bpmzhySPsQhfDKr6qNEHxus0oB4Y5FP1+Pu9M4KOPAF+X8uHn5HDmg+O+rvkCv/r7mjjMwx3p9FpxzwNqqs4gIH0cPLZ9FoTZ5wL579/coIvz/wdJCy7HXb3TQ2o3l1NZ+kwOf9BEEBAEGAqq8fXMK5NBv2FZF55pbLGedlZdO+dmptivCI792053pPgzxpIsgIAgIAkMSATEADMljlU3diwiEjQ0xeABypuoRDdntFUp0Z1cPIXT9THM77Tt0gdZsb7JNQTDn0VUouYrq3zw4jZ54bCZFO5ACQubL1zroP//nVqi5f4NS/fUniykzJdLSs47ycM99fx9tLzurdQWcDBSQCUaFT//LdgIJn06DvF/8yGwqyp7MInfEWi2tHbRp3xmjPCT2w21zcmPpPaszaX5+HIWPsybBUs0FPojmyzdoV+V5+umfah3vSjDO4tPvyaf3PzrDluAQ8m0/eJY+/sJW262o6oD7Dtyxv5bqGt66K045xMjl3bTzrZKdKizld0FAEFAjkJESS/fPz1ZGYNlV7MAKoaGjafXSQpo4wb6MYPmhE4Q/0gQBQUAQEASIxAAgt0AQGEQIQIn70kfnUHqSOifdX2x49zfsPUVf/O5ebUXVCgLI8s7lGTQrO4aiIkJve++hpF6/2U0oibdu10n65dp69nrgREBKQOncRIqNGmeEe5vzHT99jdbtPEm/eaPBcT7MgSiFklkJFB422hAdinl1/WX6wW8OW3qrOUeMvf7dw9MpIynCkAt4XmntoLXbm+i7v6xm79FqreXzk+mxlVMpKz2KJoSNvh3mjr13dPYYRg+w+6/ffYqduuC0pwcWJBspHdnpUQb/wtgxIwm5q77lA7G/jq4eamntpFPnrxtpGxwDke+6wTgL8xymxIffvnMoKdl85Qb9ev0xS8OQr0xcRnH/muJO3AESPsx5gqSPIKCPgFPJTd/ZQLwJD35nV38jbHJCNC1dmEso2WfVhLxT/1xkhCAgCAxtBMQAMLTPV3Z3DyIAz+oXPjSL5ubGsvKhoUSePN9mKEa/3dBwD+5YRBYEvENAxQRurtTT00sbd1TTmfNXjP8VGzORVizOo5CQ/lwVgbCHe7czmUkQGHoIlC7MpbTkycqNOVUAWLpwJqUmx9jOIdE7SnilgyAgCAwzBMQAMMwOXLZ77yAADzzC5gtnRFPE+NF3eHCRB91+o5vKay965jW+d5ARSQUBewS4JcU6O7tprU9Jv4VzZtD0jATLiSuPNNLBquMCuyAgCHiIgE7FDn/CTlMMJ94O9JHoHQ8PTKYSBASBIYOAGACGzFHKRgQBQUAQGH4IIOw3OjKcUpMnU/SkCQSFwCzN5YSGb06xUw6xhA8PvzslOx4YBLgVACCNXQ6/kP8NzFnJKoKAIDC0EBADwNA6T9mNICAIKBCAspc+ZTIhbzQyIozGjA65nTva3d1Dh+tOU1n1wHt7w8PGUkZqLCXGTyIw2d/K2b/P2A1KYIHQEaHojaea6fjJZuro6Bqws4ZCPSUx2sAsZtIEg3TLV8nu6u6htus3qen0Rao7fo5u3OwMqmwj7ruPkhImGazfkyLDacSIWzjptGttN2jNxjKCIWBqahwtmpdlSUR2L4QP+9+d0SGjbmMCAwZqp9uVT9PBTLdv5MTxlJoUQwlxUf3utFk3/cLFa1TfeI7OnrtCfchn0mjjxo6hotw04y5AmcTzgmel/UYnHTp6kmrrz2jPieXN+5WXnWq8I3DXvZjXamtYC4arzLR4mhwTQdgTzs9s8GCjvnzzpVY6BpwutBhe7YFqeNbx7E9JiKZJkeMpdAw4TG7l2gOTru5earl23XgvNTSeN95T3Mat2GFXAhD3ftWyQho/LtRySdynvWV1VFN/hiuS9BMEBAFBYFggIAaAYXHMsklBYHgjgI/slOTJVDQzjSaMH3tbsbZCZSBDRiFXZkYC5WWn2H7EWsmID2Lkru8tr6drrfxKAbq3AMp+UW46xcdGspVsyAZDwK4DRwnKp5cNiseMqYmUl5ViKHyBNJNUDFwAD5TkU0JsZL/pBvIu6O7FxAKcB1AandpARjFAWc6alkTZmUlKuXxlhtFob/kxOnHyrbKfTntKjI+iJQtyDUOZ3TOC1I2yaj3mdxgtSotzHBnl8ext2XVIS9n1lxFlKotmptPUtDgaNZJXHhVzoBzekbrTVHWk0fjvYDUYVWBcgYHNNESq1sLzUnvsjGFA5cjGrdjhz9dhypEzPZnmFky1lU+4O1QnJr8LAoLAcEVADADD9eRl34LAMEEgbUoszSnI0FKwT5xqps07DwUVIcg1r3CqlpLkLxA+uA/XnaKyquOuPJ12G4RyUjx7OqUkxbA//v3nQoTC5t2H6dwF67rduuB6gZfvmhcvt9Lrm8spKjLclvxvMNYOh9EoOzOZ8nNSbZVfK2wHogxaoGcE49Hxkxdox75aRy83jAyrlhZSdJRztRTfKA/OfUOEy+L52Sxc8dztLavnTHtHH8gOxR+GLDvWes6kMJgAp9PnLnO6s/tETBhHi+bMoMnREa6ffeC+YVsV4W+nBuMn1lI1f74O9FeV/sNdcmMAUskivwsCgoAgMBQQEAPAUDhF2YMgIAj0QwBe0ZIF2RQXM1H7QxbeK3x0jhkTckeoO0pQ1R8/Rwerj7sOw4XHcuHcLEpJjNaWy+qYzWiArbsPB+SRNOfOSImj+bMyWUqQ6tohHHjL7kMEBm+3DXgVz5lhhJJzPZGctUxWcTvyv8EYPszxTtvtHfe5p7e3Xwg3ogOqjjQZhiS3DQajkvk5lBAXGfAZ4T6fPHOJtuw+bPuMQTldsTifRtt4/819dHX10PptldR86Zpya0nxkwzPv1UVCKvBSB1BColKyfUdC4PFkuIcIwrJiwYDIAw7VTVNAU8Hw9LMrBQqyEkNyDBhCnK9vYPe2FZJLdfabWXjlgD05eswJ8ualkjzijIt03bQ5/qNDlq7sZza2m8GjI1MIAgIAoLAUENADABD7URlP4KAIED4mF88L8vwEnndoKDsqzhGh4/qK0zh48fS8kUzCYqc1w1K0+Zdh1wbJqAAzCmYaoRue6lot6B+95YKV5wFwAn1vZEr7HWDAQBpCnY5xIMtfBgVCuYVTqNRo/jh4lzMAkl1QIj4skUzaXyYdR42VwbffjC+7C8/ZmuUmJYWT4vmzlDeU7vQcX+Z8J5YtaRA67mEjNv3HKGGJl7KQkZKrBFVwzUwcHEDlwJSgcCS77YhKqFkQQ4lJ0xSYqqzBqITUGrTjrNgwaxMI11E1cx0HRhg0TgRIFK5Q4Wq/C4ICALDGQExAAzn05e9CwJDEAEosHPyp3rixbKD59TZS/TGtiot9EAm9sDifE8VJV8BYJhAbjCUAd0G5X9u4TSCV81L5d+Uw83HOHgHShfkBMWIA7ng8YaX0iqHeDCFDwfLMON/R6prTxpkgToNyv/y+/MobJwzB4HOnGZfJw8uN3ScawDglo50ixmeq7kF04L2TgJ56eZdh12lA0CZRlQC0h+8bjCS7NhbQ8caz1tOvbKkgMDloGr+BgDx/qsQk98FAUFAEHBGQAwAckMEAUFgyCCAklAzZ6SwCevcbtwMH+eOh4dxZUm+QagVzAZv4Pa9NdTQZP3Bbbc2PMtee/5919LNxdYNx3aDKZSS6KhwS7K3wRI+jBxxeLrTp8QGxTDji5tuTjsMWitKCoKi/JtywSABw4R/89IAoGKSd7pbHMwG4i5DRhiz1mwqM/7mNtyv0uJcg+U/WO38xau0bnMF9fbdWbkAhocHSwuNqiKq5vu+RdUW8D+g3Kddc2NwVMkgvwsCgoAgMJQQEAPAUDpN2YsgMIwRyMlMNkLY3ZSE04VNJwJgID6y/ZXttZvK2aX4EIILA0AwccPH/5Zdh43qAKoWbM+/uT6MEkjJgIfdv3EUO9U+Av092FEZ/vLpRAAMlEHLTnn00gCgYpIPxAAwEEYSX/lQgnPHvhr21Qu24Q+CWBH44f9zFHlzI74GAKX334UhhA2YdBQEBAFBYIggIAaAIXKQsg1BYDgj4EaJRZh36/WbRu4s8ud7evtoVWmhUfdb1XQURMMwUTjVlqxKtZbu7zrh6wOpoHAUTOT6rywt0KrYYOIDgrvWtps0MSKMhTXCk62U/4Esmed0tm6UM5z95ZY2IxUEpepQT/6h5bMIJH2qtmN/LdU1nFV1M353IxtrYr9OYLp/bUNZPyI3Lw0AK0ryDc4QN82psgIMf+BGcDu3G3lAurlhWyVdCALpoRt5MAZ3EtUK6k+cu2OKsHGh9NCyIlZKFMYisgnErvD+23GCYK0DlQ2WUSNu5ZdxgoAgIAgMRQTEADAUT1X2JAgMIwRAFIfwelUtdF9IrGqOI6QUBgAw/6saV1lyq9BCvubLrXT1WrtRLoyjwPnKzCGwGzlihJH7i1J/nIaPa5TOwwe2yaoeHxdJYNEfP05NAKcqreg2UgIVGyoOnaAj9acNZQt7wt7ctqMNZ2nn/lq3wz0ZhxrsS4tztQj/ENEAJcmX8R5ny8GDmyuPzSXERhqKLZfMDudTXdNEtQ1nDSJIRA/MmplOmenxyrQGOxZ/rwwAOkqo/8GqSABB2rhg1nStyBo8Y2DNv3S5ld4kYmHkLxfn/sL7vnJJgZECw2lmZYayQycIpJ54VpGWAt4QVOlQNStDCaJvHl4+i8YyiFpNg2vRzDTKz061vTd4BnSin1Ryy++CgCAgCAxVBMQAMFRPVvYlCAwDBHQ/ZAHJhYtXDcIsKNm+LRjKkl2JObuj8TdMwIDA9eD6zqki30JflNUD8zenFjm4BZCPbVUqDrwGUCZURgoVb4KbSAn/s+Qqhnb4Dwbvv67RCMrZiZPNhtECyrZvmzljipEWo2pWZdasxuCuwGMePzlSNaXx+5WW60YZPv9nDb8tmptlKLhOzc4wwT1nlWHD7fMFmZ1KDKpq1PvvGWcIww0Mi9dabxg/I9QdBgTdxuGvwL2YnZ+hNMBgbRAMbt1zxIiS8m/cd4hVxJQO9hh/9NhZerC0wNbQOxjLduqenfQXBAQBQWCgEBADwEAhLesIAoKA5wioPEL+CyJ3H7no/ooS+nFrUkNJfG3DQWX9b0QUgORKpRibMsKztmFHNbVdf6tudWJclOFtdVP6zcnjDg/5AyX5hjdX1VQl2TAeBgDI6tScDAATJ4Q5ftxbKUzId95TVndHiTGuYmgnJ8d7qsIr0N9Riz5tSixrGiiONfVnaF95PeGc/FvpwlxKS56snAteZxDIIV/bqYEpHmUZOUYjVflHRGssXZRLo0balzUM1ABgF35u7jGQ58ufmd4XNx1eAchodZfdViZQRSboGCeA/6Zdh+j02cuW1wLRUquXFinTpqwMADrYI6UF70AngxEMKOu2VFi+25UPgHQQBAQBQWA97matAAAgAElEQVSYISAGgGF24LJdQWCoIMD1PJv7RW70uq2VtvXovVaWUJEA4aqcBg8pZIPS5Nt0PpL913Fi3o+NmUgrFuexwrhVtbyxLkdZcSJO5HiDffcHb+TmXYf61RcPxAAwGLz/XI+qiYUdDvhdi2X9/BVDeVK1pQtnUmqyOmVEpThiHU4IOAx1G7ZV0bnmljtE0zlnp3SdQJ4vMy/dHzNOjXrfMXbPF+eZsjsvO9nQf2pqHC2al8XiyYDiDSObU+OU8rPi/9DBHhjFxUy0NYSqIj1U91p+FwQEAUFguCEgBoDhduKyX0FgiCCg4yltv9FJ67dWGPm1Vg1kaSCX4pTpA7maSlnSUQKciKsmR0fQisX5NJqRZ+u/L6cQZW5qAsJ/12+rMtImnNoDi/OUdcTtSABjoyNo+eJ8Vi4xZHAy5Ogohv77udvef9wZRFLgzDlNZdBCebuHlhexuDFAhLn7oLOipxPR0njqIm3aWe24DaQRLIcRapR9BIAdCSAnesBc3MkAoBOG7rsZp6oWOsY1GJ3wLsFZ+jduRJIVyODqeH1zeT9vuE7kDyeVgPPetIvC0DEA2BF2mns/cfKCkdYlTRAQBAQBQYCHgBgAeDhJL0FAEBhECOh8ZHNC2DneSHP7HGVJRz4nwj4dJc7/eOw+vEG6BfIt7FnVzl5ooTe2Vvar4e07jhNS7BSWrGPIcVKYIJNbAwAUzdc3VxDO4m41Hc8sx8Ouo2DtPnjUSCVwalw+gd7ePtq08xAh4sOpccLk7RRZnb05GQDckgDaPbPgJCmePZ3SpqjTLoCNk9FpWlo8LZo7g5Wn74+zneEkOjLcSEviGBQ5BjGOUcjOEKlzhk73CIaKdZsrlClZd+u5lnUFAUFAEBiMCIgBYDCeisgkCAgCjghwPdiYhJMbquNR5ChLOt47p5KCOmHcVoAdazxP19s7CB/qISEjjfJZoWNGs5jJOUSCWJOjuIJkbs3Gsn4f6RwFwtwXp7xhRkos3T8/mxXe7IuXTlnHYDyaOp5ZrM/xeHJJ5FA+cdOOQ4Qwa7sG+VCeEWHYqnbpSqvBxG7Fs2GO5UbI2J2LjvLoWKpPY1+++0ZKAggOYUQznyso/xxuBHMeVdh6INE/iNyprj1F48eNMaouhI0bQzB2gLH/vvvuUx2hQfzHifzhpDnZcSXonKGdwBzjrnKz0kEQEAQEgWGIgBgAhuGhy5YFgXsZAXjFVy0rZJWegzdy6+7D1Hj6ouOWvVSWsBAnJB79nEKJTYEDyQUO5JztlHbfOSMjwmhFSYGhYDg1u5BwrlcZc8OQAaI6/G3X3CgVnHkDwZEzVidiRBUFYa63YFYmZU1LUi7PIbXU8ZRzjCnzCqdRdmaSozLqpITqnLNKHk4kghJEFx2cODowHQwKSEuCkWygmxPBoSkLjKaI3lGVg6w80kgHq47324LOGdrtH4aY9YhQ6u0baIhkPUFAEBAE7mkExABwTx+fCC8IDD8EdD7YOd5IIHj/vCxCyK2qcZQlLjM21rIL1fWVQ0c5VMmv87td+LU5B7yfyxfNpEiFgmIXEq7jVcaadoqE7550lQon/gUdrALtqxPRwsmv18GWUwGAi6uKgR445WWnUFFuujIKxSn9RMc7rjIA6BgUAz1n3/FOpJhmP46H3UuZzLmcKoigD/BHNYhxY50Nf07Emtw7Zbe/zq4e2rCtki5cuhYMCGROQUAQEASGNAJiABjSxyubEwSGFgI6odJQ7vahdv3RU44g6ITZc5QlHT4BjqcNe0a5NJRgG8jmpATA+4f8ZJUCAHmbTl80Si8i2sG3wbO5qrSQYDBRNS5Dv65SwcFfJVugv3M4FMw1uPn1Oh57Dqkll1vBiXgSz1nxnOmUPiVWGYYO7//GHdUEI4BV03nGVJwdupUXAj1vc7zKMIF+uuUxvZLNKW0iMz3BqPrhRN4IOfD+xbsX72Crpvus+s6hmtsrHGQeQUAQEASGKgJiABiqJyv7EgSGIALIYV+9rIhAZKdqXKXRa2VJ58P2zLkrtG6ruvyaLlO+ChvO71YKChSvuQVTaUpitFKJwxpOBF06JGfIT0eor6rpsLr39b1J2/fWUEPTedW0Qf1d5744EUb6CqnjIVcpyJiXm4aCtJE/bzhIbddv3hZnxH33GeSMBTmpLIMRR7nTMQA4PWMIs0flheio8KCesdXkTuSEvv2LZqYZ5UQ5uftebcJKtphJEwipG/ibI8ulK21GhYPOrm5LsThVIOz2o5rbKxxkHkFAEBAEhioCYgAYqicr+xIEhiACKUkxtKQ4h+AVV7XzF68a7ND+nmf/cTofohxlSUeh4xoAIDMUb6Q/cD6+Vdhwft9fcYxQug8KXEJ8FOVkJlNCbCR7fXhxUZrLjlyOm6MOWU1ZVHLrKIYobfj6loq7nj+sw4PgVN/dFxsd4wqH1JJrAPDNa0d0yPSMBJoxNZFlsDPlP3nmEm3edcjxXHSqYzg9Y8B+dn4G+06r7p/O71wDwEAbKXx5SUBqmJo82Xj2J0WOZ+OkKrsKnHSeVV9cVdEhOmcgfQUBQUAQGK4IiAFguJ687FsQuAcR8IpdP5jKEjdcGjLoGADwMT6/KJMy0+PZH+KBHDEUMZQLi4maoMVujjXxkb51zxHCHHYNnlcYS1SNw1JvzqHDv4Da62Cr7+ruUYkQ1N9LF+ZSWrK6bBw847sOHDVKx6nanIKpBOVW1bjYriwpoMR49Vm13+gwcrIRsQIDgK6xCnnxSBdxqiCAPekQ5NmlOCBaBJUNxo8LVcEUlN+5BgBTWebwbXghKAwASNuZGB5GEyPClFwN/mtC+d+wvYrwfDk1HSOOOQ8nOsQLDGQOQUAQEASGOgJiABjqJyz7EwSGEAJcdn18KO7YV0vwmKoa1xPNVZaCZQDAPuCNL8pLp9zpU7Q/zFU4ePU7wv6hxKH8ol3TUeCswsq9mJdDwOgVJnbzjA4ZZTC9T4pUh6BDKd6wrYrAfK5qXOMKh9QSa3HnU8ll9zueVxg29pbXsyIycH8efmCWUdZS1ex4HsBgnzYlVjU8aL/rGAAgBAwqkBmkoIO1QenftPPQHSkgXjyr5hyckq6DFRuRSxAQBASBwYSAGAAG02mILIKAIGCLgA5Z391SlkLH3Mop5ih02KhOBIAvMFyP7EBeJyhxKLe4a38tgaHbqemE/+oS9XGxcSKsGyjcdPgnuAYLnSgIDqllxIRx9Mjy2UY0SDAa9rWnrJ4aTzWzpx83LpTeuXqekogOE1rdn7tF/Oe7QV0DAMbqPDdsMD3oCHLK2mNn6EBVA8uAYy75148U0/gwXgQG7sm6rZXUcvW6BxLLFIKAICAIDG8ExAAwvM9fdi8I3DMIBMNrrKOAqep2w5u4oGgagdWd27g8Bb7z6Sh45jgYRHp7egkeXygRSCfwqkHxv9xynfaU1Tl6/X3X01FkdA0A3JKOnJJ1XmFkN08wcNAhAHS6f4g2yZ6eTEW5aTRq1EjPocCdPFJ3mqqONCpD/n0Xhyd8xeJ8ioocz5LpensHvbaxjJCegIbnc9WSAmX5SvTFM4+oC5wTjAaTosIJ7wxEbowYcd/t9UEoiVSS++67lZ7AaVxeC9+5UH0DFUFGjeSdB57Nru5e6u299eyjqoCv3Bw5nfpgfqRYIHLjWusN9nS4W3MLp1F2ZhJrDJ7V/eXHCMSk0gQBQUAQEAQCR0AMAIFjKDMIAoLAACCgo6xzw8a9IBXUKW/mD5O/csKBkUsyaFXGz03erZ1M+PhHmTaUDHMK97cajz08sDifpYzoGgC4hHWQy6ncGecsAu2jo6xzcfCCVBBKdsmCbIqLmaidx6/CBM8mFLmjx84oI0X850LI//LFeazQf3Os/7uAS6bppkoEl3sBsjmV2bTDkHO37QxbOmSnqjOExx88ARWHGwmVKXQajI8oIcopB2nO60tMqLOW9BUEBAFBQBCwRkAMAHIzBAFB4J5AQMdbyjUALJwzw2Aq5zQrBva4yRNp8fxs10RiPT29Rr1zeNG4jSOzHWGcTs65lTyYF6G4NcfOUN3xc9TR0cUV+3Y/GEygxEEh4TSu4ou5IiPCaEVJAYWNG8OZmkA698a2KlbfYHTiGnOwNgcHVMd4oCTfqNbAaVZe6IyUOJo/K5PGeBjyD4UR3AVVR5oMYxGUVN0G7/fieVlaETZYw5fnQKec5omTF4wqFjpNh/+Dc56+ayNyYfXSQsOL79Tw7luzscyIXvBtgRr/8OxjTkRtNDSe14raMOUIhMfgbhvrdO6B9BUEBAFBYLAjIAaAwX5CIp8gIAgYCHhtAMAH8aplhWzl3VdZQgjrzKwUo7Z5oOH0ID/bub+Wdcr4+H+wtEBZTx1Kz+ubyw2l0b9xiRTNcfCEYp5jjefo+MlmV0q/ORc83jCYTBg/lrVfruKLfjiH0uJcmpIYzZ77blcC8NoAAIK4FYvzKCREna/v71WFYQYebBjEdNn7rQDHHUQJSOSGX7rc6krpx7yQa1ZehlFO0E34umlkg+EB/By4g6oGIkuUEPVXolXjdLzsMIqAMA9GKE7LmpZI84oyDSJQp4aonDe2VvYrf+rG+AcZgRuMn/D4q6ozOMnlJkXKd75LV1qNqh06MgArRHmNHTuajjddMIxB0gQBQUAQEASIxAAgt0AQEATuCQR0ct87O7tprY0CbG62aGYa5WenspQd37Bar8Oj8VG6bkuFsmwWvLtLinOMD1pVs1MCME4nRBzeRMhmZUhQyeD7O5S4opnphhKnazDhMtXP+0tOsY7yyp1bZ686fRHS/tDyWQTySFVTcVBgvA6zvS8JYuTE8cZYlXdZJaP5O5R+lCwMtEFZB6cDh+3fbi3TABA1cTzNzs9QPu8weO0+yCu36L/mWHjplxWx5UVUxHoo6719jlBxSxbCS7+v4hgdPmqdK8/lx4AwCO2Hwo13QCANd7t49nTjvaXzbPqvCYy27j5sEI1yGt7Ty+/Po+ioWxU2Ll1pM95lnV1iBODgJ30EAUFgaCMgBoChfb6yO0FgyCCg48FS1UzXCQUGgKayBBmQv4qPSy8bPNFguHYKqWfnLqME4t4aOtZ43lJEnbxzTMCRzQ4LKPvZ05IoLzvVdUi5SqnB2lnTkggGAF0P8d3OLdYJy1aliyB0HwoeFwPwT6zZVEYJsVGE3HIYabxqUKJBDFdTf9rVlFDWIZNXHASHjp6kqanxLEMLPN0oY4m74aaVLsyltOTJrKG42wipB1Z2DaH/iOqIjpqgnBORC2s3llNb+03LvhkpsXT//GxlFIE5+OSZS7R51yGlgcJqMaSQFOSk0fSpCWzSQtUGUQFg7ZYKZRQS0kX839ODgfRTtT/5XRAQBASBgUJADAADhbSsIwgIAgEjoBO+bvex6IZIDAzi8KqDuErXg83dNBTtLbsP92PThgcNef8Ibed40FShsrp54pC/9fpN2rbnCJvsDwYSRBpMTYt3rfj74gbvN7yR4B/wbwhZh/Lvlqn+buYW6xi1sG+E1IMzwt9jHB8bSaULcrTy4xHV0dp2k1KSePeKe4/NfjACIBLgYFUDK2wb4dpJCZOMtBqU0eTcda5MUP5UofOYy23ov68cuko2jABIA0KKkX94u27KTOWRRjpYddzRmMDhEfCdACkA2/fVsFn+EUWSn5Nq3CtutQLuOaIf3uubdh2ylMeM8kBqjdX9Afnk3jJ7Y4uOHNJXEBAEBIF7GQExANzLpyeyCwLDDIHC3DTCH26D4ohQ5AvNV+m+EffRtLR4o6yZTqk+7lr+/RA1oFs7HUoTFHgYG+CRjZk0wfD8cb26XObyqalxtAjeYkU+se+eoKjAEFDXcNZQRPHfpiIKWVEvPjkhmtJTYo0cfy8VONMIAa4EnCUalKOC3DSKnxwYUz32gjDsu9V0PcZQyPaU1RuRGfCyZk1LprysKa4NINx94/wRhcDhF/Cds6e3l06duUT1J84bMvuGlIOsEV5+5IfjHHXn5srO6cd9dlRzccn6/Ofp7OqhCxevGkY2kFnGREdQeFgo+zkyIzrwt1OblZdupD7ptFulPtuotuEsnbvQQu3tHbc5HVD2cGJEGKVNmUwpidFGdJTXz76/rOa7CNwSMGTBYBQbE6FcWwwAOqcufQUBQWAoIyAGgKF8urI3QWCIIaBDmna3tg6lGJ7PhqYLtKIknxV27JWsdh5i//mhsHMJ0bySbbDOw8mtD6bsiGBAjnSwlaZA9gDPdFnVcYNETSfNIJA1B3osqlrs2FfjybI505MJKTsDdaaIcNhffswor6hq48NCafXSIsLfg6VdvNJKE8PDKCTEuzQUq72JAWCwnLjIIQgIAncbATEA3O0TkPUFAUGAjQC8TauWFhJCPQdj8w+V5+bte7GX9hudtH5rBbVc49XlRp4siN/uptfVi30HOgeU2w3bqowydXejISUFxHEgkBuMzTcE3E2lhWDtCdEIbe0dhrc80BYIz4XV2nhPwcBmEtAFKp9qvG6uvlvODJUcur/Dk3/iZDPtOVhH98/PMiKIgtVUvDDBWlfmFQQEAUFgMCIgBoDBeCoikyAgCNgiMNDeNc5R2OXxIhx4ZUm+EaIazNbd3WPULEcEgE5zw5yvM7+qL3ALhpcUOCDKAWXxOM23xCOnv9d9wPGASIDB1BDJUnG4kaprmu4o4QeFe0VJASF8/2415OqDqA9knihdGEjDswNeBaTdeNkGysDmxngxGAw5uF/g36iqaTJg1yVm1T0rp9KounNJf0FAEBAE7nUExABwr5+gyC8IDDMEoFSvWlJAKF02GBqI6ZCT3Xiq2VKcYCtMgTCuQxEAWzbIDYOhiDudD3KeD1Q2GIqvl55SUyECGRs3DBu12N/YVnXXrhPuMgxFXleXcLshpEVs3X3E4KOwam5IB93K4jsOBqOz51to657DRjqCbkULfxkCeXY4+wm2p1036sdXZrxHlxbnUtxknpGMs19uHxhwQCp6/i98Hua4YEZModrCnrI6rojSTxAQBASBIY2AGACG9PHK5gSBoYmAF941eP46uroJpdjcNH9lxGkOL+S1mh9etP2Vx4xSYm7bQBsBgBtKrYGcEUqcl54/X4UI57pqWSGNH6fOdYbRAFUGurp73MIY8DgvlEXg2dfX59qQ4MRI77/BgTYCwNC2t/wYnTh54bYobipamIM5JfgCPlQio0JFdmaS5wY2kP0hcgF3120baCOAyY9SVn3csjJEsCITYMhav61KWT7QLY4yThAQBASBew0BMQDcaycm8goCgoCBQCAKEzx/UJxTkmIMFnLdhrxxlJOqO36WPRTeyiXFOSyFlDNpR0cXbdtbox32bzc3UitmzUwPKps8PMvb99b0KycIbz2I8ALhI4BC9Ma2yjs4ELih9YPBAIBzCURZhEFr98E6owQbeAV0GxTsHftqte5T+PixVDI/2/DEB6uplEY3xKBQ/mvqz9C+8vo70huCtYe8rBSjeolXJURRLQApP1ZlMXX3AJlm52UY71NutRHdNYA3uCR27K9VlhP00iiBdc+cv0Jbdx8mRBxJEwQEAUFAELiFgBgA5CYIAoLAPYuAmw9rM/e07sQ5WlVaqE0iplsX2xdchHiXLMg2jA5uQ+51Ig90Dxal/KCIByKf1ZogR0R98qZTzbYKF6IkFs/LclWi0U4hgiK8srRAaXQ5caqZNu88pAuX5/2hjMEIgLQInfsB5QYRFVda2uih5bO0Kk/gPoFEDiUWEUGg21BKMjsz2TA8oCyhVw3PaePpZtpf0aBUdHUMJ6bnH7wPYM8fqIb7jXSbQNI87HgZvNgDjDiQD8+Mzt1zWvtW+cDrtK+ivl+4v9M48HcUz5keUGqSWbmCUxnBC/xkDkFAEBAE7iUExABwL52WyCoICAL9EOB+uOJjFB5oeDmhxMdPjqTl989ke529/PhG3u3cgmk0KXI8+2PbrMUNvgHIH8w2cUKYodClJEXTqJHuSnPBI32u+apB8sWVN3RMiGGAQGQGRwmB4lt5uJGO1J1yNCw4VTvo7OymN7ZXsWUMJu7m3GlTYmlOQYbScIE7cf7iVUP5v9Z6g2ZMTaR5RdMIofGcBvzAwN7QdJ7T3bEPjBcZqXE0c8YUmjB+LOv8/Cc067vXNZw1omu4XlsYIUAGqAq1t0ojCHjjGhMAI5wRDJc6VR96enup8dRFI2LBjZFGQ0QjmqMwJ42Q4uE2IgAyglejuuYkXW3lVSWxkpH7bvcdC8Uf96fySGPQsdLBVfoKAoKAIDCYEBADwGA6DZFFEBAEXCMQHTXBUAASYiMpdMxo4+MVCgWUCCigvoooPKzwGo4axVNu8RGLkNuWq9ddy2c1EN5AhL8nJ0YTlO7RIaNuf3SbsmNtEAweP9k84DmsUKxAUDclMdogC4N3EGH68ND5NuTOQ+G/crWd4I0/de5yQFgBF5wl1g0bF3p7PaRudHR20YWL16i+8RydPXeF5cVFqHrRzHRKio8ilGhDg6Jw7kKLkQoC5XmwNWCfEB9FMzISKWbSBMOrD6MI7sXNji4jtNlUsNC3KC+dcqdPYSltpuEARH9ehJH7YweMgTW83pOiwo3nEdEBvkYdnCXuTfuNDrp8pc3YD6o34FzcNuCEUHsojniW0LDGlavX6VjjeWpoPE8w5A2GhvcVnv3E+CgaGzqGRoeMvI0PZMQ9b77USsdwzy+0DLjcMFZER4ZTavJkip40gSLGjzWefd80Btyjru5e6urqpstXr9P55hY6deYytbXf9BRi8HlkpMYahsHxYWPvwAr3BelQFy+30rGm8+x3gqcCymSCgCAgCNxjCIgB4B47MBFXEBAE3COgG2INJeXQ0ZNUVnWcpWi6l0xGCgLuEIBiXbIgh5ALz4ma6AF/RXk9HW3g81e4k0xGCQKCgCAgCAgCgsBgREAMAIPxVEQmQUAQ8BwBKEpLinMNRYnb4B19bUOZ5x4t7vrSTxBwQgCRDcsXzdQqiTlYCA/lZAUBQUAQEAQEAUHg7iAgBoC7g7usKggIAgOIAELXly/O02ZHR1jp65vLAwpLHsBtylLDCAG3ZfgGC+HhMDoq2aogIAgIAoKAIDCoEBADwKA6DhFGEBAEvEbAraIEOURZ8vo0ZD4vEMhMj6f5RZlsDgvfNcsPnSD8kSYICAKCgCAgCAgCwxMBMQAMz3OXXQsCwwKBQBQlAIRSYdW1J4cFVrLJewOBWXnpNHNGCovsz39HvX19tGXXYWo6ffHe2KxIKQgIAoKAICAICAKeIyAGAM8hlQkFAUFgMCCQl51CRbnprhQlyI/SW5t2HDKYyaUJAncbARBYwusPoxaH7M9KXpRne23DQaMcppftHQ9n0CMPplFGagSFjUO1ArDv99HZ8+205o1G+u/fHqUbN3q8XFLmEgQEAUFAEBAEBAGXCIgBwCVwMkwQEAQGLwKBeEnNXQkB4OA93+EmGZT/RXNnUPqUWNfKPzDzmgBwwZx4+uTjeTR9aqSh9Fu1N98kOnqshV7+fjkdqGgebkcn+xUEBAFBQBAQBAYdAmIAGHRHIgIJAoKAWwRQD31u4TTKmpYYkKKE9YUA0O0pyDgvEQgZNZKWFOdQckJ0wNN6yWnx7ndk0kc+kEsR4aNZcp1oaqUXv3VAjAAstKSTICAICAKCgCAQPATEABA8bGVmQUAQGEAEvAiR9hW3pv407T5YN4A7kKUEgTsRcFO60gnD3QePUk39mYBhftfbphqe//DxPOUfCyISYF/ZBfrcl7ZLOkDAJyATCAKCgCAgCAgC7hEQA4B77GSkICAIDBIEuMp/X9+bdOrsJUqMi3JkUH/zzTdpx75aqj9xbpDsUMQYbghwlf/u7h46c76FUpKiHaNeunt6acO2KjrX3BIQlAvnxdOzn5tDsTHjtOfp7u6jn/yihl75cbX2WBkgCAgCgoAgIAgIAt4gIAYAb3CUWQQBQeAuIjCvcBplZyY5KkA9Pb20p6yOxowOoTkFUx2l7ezsprWby+nK1et3cVey9HBFAAat0uJcmpLoHPbf0dFFm3cfpqmpcTQtLd4RLhD/rdlYRjc7ulzDOm7cKPrhy0spe3qU6zlq61vow5/ZKFEArhGUgYKAICAICAKCQGAIiAEgMPxktCAgCNxlBDjKf2dXD23bc8Tw/pcuzKW05MmOUkPxX7upnDq7uu/y7mT54YYAV/m/3t5BG3dUU2vbDXqwtJBiJk1whArVLNZvrQwIzic/Vkh/8/ZpNGrUCNfztN/opq//Wxn96fUTrueQgYKAICAICAKCgCDgHgExALjHTkYKAoLAXUYga1oSwQAwYoQNBTkRQfnfsvsQnTl3xfD+r1paSFETxztKjtD/7Xtr7vLuZPnhiADHoAXl/41tldRyrZ0iwsfR6mVFNDbUOR9/f8Uxqq496RrSOYWx9NVn5tPk6LGu58DAvjffpN/88Rj9n28fDGgeGSwICAKCgCAgCAgC7hAQA4A73GSUICAI3GUEkuInUWlxDoWEjLKVxFf5R6fJ0RG0YnE+jR5tPwYKyvY9R6ih6cJd3qEsP9wQ4Bi0fJV/4JOREkv3z88mVMCwa11dPbR+WyU1X7rmGtIXnl1AK5em2Jb705l4f3kzffTJTTpDpK8gIAgIAoKAICAIeISAGAA8AlKmEQQEgYFDIDIijFaUFFDYuDG2i4IcbfOuw4TQZ7NNz0ig4tnTHbkCJP9/4M5RVnoLAY5Bq/1GJ63fWmF4/s02r2ga5WQmO0IZaP4/iP++/Pl5NCky1HYdEGxu3nGatu06S09+vNCxPODxplZ61wfWyPELAoKAICAICAKCwF1AQAwAdwF0WVIQEATcI4Ac6WWLZhIUJrsGZWRveT2hlJ9v4+T/X7zcSq9vLiewpksTBAYCgdDQ0bRqSQFFOqSmWBm0QkaNZOX/nzjVTJt3HnK9lWc+O5ve8UiGY5TBseNX6enndlLT6Tb69ouL6f75CeYUdw0AACAASURBVLbrNV+6SV98YQ/9f/bOBLyma3vgyxBDYg4iYoiYhRAS8zy2Omi90uFpS7VUzTxPhCqpIZ4/SqlWa6iqtvRpaavmsUIkhJiHRBJinkMMCf7fOnq8m5tzzl773HuTm9x1vq9fv6/Zw9q/vc/pXWuvISqGvWxMbwp3ZAJMgAkwASZgkgAbAEyC425MgAlkD4GG9apA/Tq+urf4WMLv6MlzigHA8sEYaYyVxphpoyfm8BnAf/hhAllFAENZqlTykjZoYS6L59sFQsGCbvp9bQxpqVyhKMya0hp8KxbVnSM9/TEsW3kC5ix4mmRwQJ960PvN2uDmpp0s8PrN+xA2PQp2RCRnFWKehwkwASbABJgAE/ibABsA+CgwASaQYwh4liwKXdo2gEIGCk9S8lXYGnEYHj16nGFdPuVKKZ4D+fPnM1BkHimZ1ZMvXs8xTFjQnE3At0IZaNPMH9CzRevRM2hhW0pIC5b9w/J/GAZg5nn3jdrwYe+6ULCg/ntz4dJdCAmLgENHn4bbvNDZF0KGBoGHu3aujbup6RA+Oxr+2JBgRiTuwwSYABNgAkyACdhAgA0ANsDjrkyACWQdgXx580L7lnWhYnn92uiYIG3tlv2A/7Z+KLHSXP4v6/aTZwJSVQpM3Ld+2wHNkJTObeobhsIgY1vL/4nc+XGO7RHJMHzszmdbKqoYwAYAPv1MgAkwASbABLKPABsAso89z8wEmIAEAdFNKcb9Y+m+uMSLmUbFWGks/1e6lHGt9BNx52FX1HEJqbgpEzBPoF6tShBUv6puOAtWsdi04yBc0sjeX9SjMDzfIRCKuOsn5kPvgb0HTsORE2dNCSlS5HHQtLTHsOSHYzB/8SE2AJiizJ2YABNgAkyACWQtATYAZC1vno0JMAETBNA9Gm87vcuW1O199vxV2PLXYXj0OKPrP3bwKlMCOrcOMCwZiCEDW3YdBhyHHybgaALuhQsqRimjnBRHTp6FyP0Zc1moclXzLQctm9Q2TMx3/0GaktASPVvMPKJYfhzz6rV7MD48EvZE/8/wJjIcsAeAmd3gPkyACTABJsAE7EOADQD24cijMAEm4EAC6PbfvkVd3Thpo5tSFKtRgJ+SONDoYfd/B24gD52JgH/NitC4QTXd23+jcBYcrH2LeuBbsYwhWVvd/7+c0Q4aN9RPToiTHz91A97qtz6DHCIDgJbRgI8IE2ACTIAJMAEmkDUE2ACQNZx5FibABGwgIFJ2Es5egS27/ueCbDkVlljr2j4QShTzMJTg4NEE2Bcbb4OU3JUJ0AhQQlKMziNm/3+uXaBhMszHT57AX5HH4HRC5pAYipT16nhC+Pjm4O1l/N78tv4MfBIeKWUA4DKAlB3gNkyACTABJsAEHEOADQCO4cqjMgEmYCcC6CKN5fuwjJ/WI3Ldp7hKY431DTti4dKVm3aSmodhAvoERBUpRK77FI+WO6n34c/NMZBy956praBk/3+Y9hgWLTsCC5YekTIAnE2+A0NCtkPiuRRTsnEnJsAEmAATYAJMwDwBNgCYZ8c9mQATyAIColJnN2/fhbVbYuD+/YeZpMHKAZ3a1IfyXvq5A7DT+Us3YOP2g5r5A7JgiTyFixEQVaQwOo9UjxZbE1ri7X/ndpUMd+ZWykOYMjMKNm7LmGSwU9uKEDoiGIoX1TbanY6/CT37rnOxXeflMgEmwASYABNwDgJsAHCOfWApmAAT0CHQrkVdqFKxrC6fM2cvw9ZdhzX/LrppxU62ukrzxjEBGQLo/o/u+2U89StSxBw+A/iP1lO7ug80aVjDMPmfrR4t7u754dt5naCqb3HDpend5L/Q2RdChgaBh3t+zf5791+CD0dulcHGbZkAE2ACTIAJMAE7EWADgJ1A8jBMgAnYn0DBAm5KpnSMedZ79JQlSuUAHNPIg8D+K+IRXZ1A0SKF4cWOjXRDWtAgtXPPUYhLvJQJFaVyAHay1aNFdIOvChYVcxn6j9iSSU5R9YBf18ZD2PS9rn4UeP1MgAkwASbABLKFABsAsgU7T8oEmACFgEhZwjH+ijoOJ+POZxquauVy0ArLpOXNozsV1knHZGv7D2nftlJk5DZMQIaAyCslPf0RbP7rECRfvJ5p2Ib1qijVLPLk0T/Tjx8/gZ2RxyAu0VzyP5xUpMCrgmklAMS/jRsZDK++UBW0xExLewxLfzoO8xbGymDjtn8TeLN7DXiuQ2WoUrkYeLi7KYyfPAG4m5oGcQm34Oc1p+GPDQnMiwkwASbABJiALgE2APDhYAJMwGkJeJctCR1bBwC6Tes9Wh4AmDiwS7sGUMS9kOHabE2U5rTgWDCnJVC9ije0bFxLV4nX8wDAPBYdWtYDNzdtt3p1wVev34Y/t8RAWvoj0wwo8f+oyC/54RjMX5y5+sasya2gTXMfzfnvpqZD+OxoVlIld6dZsDeMHBgIVSoV0zSsqMOhAQg9M6Z/vh/iE29JzsLNmQATYAJMwBUIsAHAFXaZ18gEcigB0W0pLsu61jkaC9o294eK5UsLV82l/4SIuIGdCdSoWh5aBtcyHPXIybMQuf/Uszbo+t+5dX0oVVI/FAYb2yufxYqFz0E1vxKGMhop8kb9L11JhdBJuyEm9oqdyebe4bo97weD+wVAqRLGBk2VAHoEYJ6FkeN3Qmpqeu4FwytjAkyACTABUwTYAGAKG3diAkwgKwhQDAB44xV9MA6OnjwLJYp7QPOgmlC2tHHyMpT9zt37sHbLfuXf/DCBrCJAMQBgEr8dkcfgbPJVKFumOLRsXBuKFSksFPHy1VuwftsBm27/mwaVg7CQJlDa03i+q9fuwfjwSNgTnTHUIDCgDEwZ1wy8yrhrynv81A14q9964Vq4wVMC9ep4wpRxzcHH20MKycOHj5TyjIu+PyrVjxszASbABJhA7ifABoDcv8e8QiaQYwlg8r/n2wVCwYJudl0D3pRGxZwGvGnlhwlkJYHKFcooHipYotKeD+YO2BJxGM6dv2bTsK+/Wh2G9KsPhQsZhxokJN2GXgM2ZLphxtvqUYMbgnth7f56eQNsEjoXdw4dHgTdX6pqWPVBb/m7oy/CwFHbcjEdXhoTYAJMgAmYIcAGADPUuA8TYAJZQqBwoQLQtUNDwJh+ez4XLt+ADdsPwqNHj+05LI/FBIQEHGXUOhl/Af7ae0w4v6hByNBG8Fq3akKF8+CRq9Bn0KZMwxn1f/DgEXy55DB8+6PtcorWkRv+Ti3HqLfW+MTb8FrvtbkBBa+BCTABJsAE7EiADQB2hMlDMQEmYH8C7VvUA9+KZew28N3UB7Bh+wG4ceuu3cbkgZgAlQDmqMDSlqVLFaN2Eba7diMF1m8/CPfvPxS2FTWYN70tNAsqJ2oG2yOSYfjYnZnafTmjHTRu6KXZ//rN+xA2PQp2RCQLx+cGAMGBXvBpaFMoW1oc/qHFiw0AfIqYABNgAkxAiwAbAPhcMAEm4NQEKOX8qAvAfAGRMafg2Klz1C7cjgnYnQClnB91UswXsDXiiJIM0x4PJQEgzvPr2ngIm743w5T+tUrBtE9aQPly2vHqHP8vt0O2GgCYtxxvbs0EmAATcBUCbABwlZ3mdTKBHEogX7680LlNfcCSgLY8qPzvPxwPsUcTbRmG+zIBmwlgVn/0ArA1tAWV/4joExCXeMlmmXAAqsKpVwLw5eeqKPH/WJ/e+sHM9GvWxcPE/2Q0GthF8Fw6CHU/9Ja/YWsShIRF5FI6vCwmwASYABMwS4ANAGbJcT8mwASyjEDJ4h7QuU0D8HAvaGpOVv5NYeNODiRQwdsT2jX3Bzc342R7eiLYW/nHeV7o7AshQ4PAw91Ypnv302HOgoPw0y//K1WI/Y3i/++mpim16desO+NAqrlvaKpHhvXKU++lw5yvDsKK1Rn3KPcR4hUxASbABJiALAE2AMgS4/ZMgAlkCwEs7de+RV3A21OZ58HDp7ekZ5Lsc0sqMze3ZQJGBKpW9lLKVsoaAe6k3odtEUcAy/7Z8xnQpx70frM2uLkZVyi4czcNps6Khj83Z/SmWb6gC9Sqru2pczb5DgwJ2Q6J51LsKXKuH8tsFYADh6/CoNHbMlVpyPXAeIFMgAkwASYgJMAGACEibsAEmICzEEDlv3XTOuBdtgTkyZPHUCy89U9MvgK7o0/A/QdpzrIEloMJZCBQskQRaNu0DpQo7iE80+mPHsGJ0+dh/6F4SEt/ZHeS40c1hle6+gnHvXz1Hnw8ZQ9ExfzPqNa6uQ+MHxUMpUoU0uzP7uhCrJoN/CoXh6njm0F1vxLkAS5cugtTZkXDrsgL5D7ckAkwASbABFyHABsAXGeveaVMINcQKFHMA+rWrAje5UqCR+FCkDfvU2PAw7R0SLlzD+ITL8HJ+POAt//8MIGcQAA9XPxrVASvMsUBy1+igevJkyfwMO0R3Lh1B04nXIS4hIsOLV1JrQCQkHQbeg3YkOF2eUi/+tCrR03Inz+z94BeyEBO2BdnkLFFE28YObAhVK5QFIzsnphn4cTpGzDzixiIPnDZGURnGZgAE2ACTMAJCbABwAk3hUViAkyACTABJpDVBIxc+C1lOR1/E3r2XZdBvIWzO0BggHa5Tnb/t30n3d3zw3tv1YH2rStCubLuULBAPsUYgEo/5leIS7gFv607A6t+j7N9Mh6BCTABJsAEcjUBNgDk6u3lxTEBJsAEmAATEBNABXPZ/M7gW6mYsPHe/Zfgw5Fbn7XDG+oJo5uAZ8nM7v+ooK7fkgihk3YLx+UGTIAJMAEmwASYgOMJsAHA8Yx5BibABJgAE2ACTk1ApuTc9ohkGD5257P1GLn/czZ6p952Fo4JMAEmwARckAAbAFxw03nJTIAJMAEmwAQsCVBLAGKfX9fGQ9j0vc+6L57bEer7l9YEevzUDXh/2GbORs/HjQkwASbABJiAkxBgA4CTbASLwQSYABNgAkwguwi8/mp1wJv8woXyG4rw6NETWP7fEzBr/gGl3fMdKsPooY2gWNECmfo9fvIEVv0Wp2Sk54cJMAEmwASYABNwDgJsAHCOfWApmAATYAJMgAlkG4EBfepB7zdrg5tb5iz+lkKlpT2GJT8cg/mLDyn/2ahO/bUb92HCtEguR5dtu8oTMwEmwASYABPITIANAHwqmAATYAJMgAm4GAGvMu7QrlUFaNLIS0n8V8azsHL7b1RmDhFZlvTDsnSzprQG34pFNent3HMeho7Z4WJkeblMgAkwASbABJybABsAnHt/WDomwARsJIBKzts9akI1vxLg4e72rHTW7TsPYdee8/D517Fw6UqqqVkwbvqNV2tAdb/iUKBAPqUkV+q9NMAs6f+Zs9/UuH6Vi0OvnjWhZRNvKFmiEOTLlwceP34C12/ch/VbkmD+kkMOi6dGpfC5DpWhTfPyULFCUYWXZbmxK9fuwfxFh2D1n/GmeNmjE/JB7o0beoGPt4eitBYsmE8ZGjklnk2BmfNjHHLrjHz6vesPQQ28oGzpwhnmRTZfLj4sxSaoQVl4paufUj7Ps1RhKOCWVzlDqGTHnbkFXy45DLujLtgDmzIGyt+jWzVo08IHfCsWU86W7HM3NR3CZ0fDHxsS4L1/1oF+7/grZ9/6sTQUyM6B7f1rlYKXulQB/1qeyj67u7spfNTnwYNHcPP2Azh6/Dr8vjEBtu48Z2aaZ32ceW/r1fGE93v5Q4C/JxQtUgDy5s1jl3OSVWvGb+KpuJvw9XdH7XqetTY8J3zDbDqo3JkJMAEmYAcCbACwA0QeggkwAeck8NF79eDtnrWeKWrWUqKytXN3MgyzyGhOXYnR2GbHHdg3ADAWu4iHm6YYOO6BQ1dg8sxoiE+8RRVV2A6NJL3fqA21qpcUuoAnnE2B4aE7IPFcinBcezbo2a06vNatGvhVLqYoQEZPTOwV6Dt0sz2nh27P+8Gg9wPAs1TmUnfqRFExl6H/iC3CeZsFe8OAPnWhdo1Shko4KtvLVhyHr749LBzTqAEqReji37alj2asvszgt1IewpSZUbBx21mYPbU1tGpaXrO72XOC72u3rn6KV4Fon9WJ8b04cfqGYswzYzBx5r3FEovjRgYrxhu959LlVBgfHglRMZfIW+nMayYvwqJhTviGmVkX92ECTIAJOIIAGwAcQZXHZAJMINsJ4K1Z+Pjm4O3lYSjL9Zv3IWx6FOyISCbLjD82x44IglIl9JXB8xfvwuiJu+DI8evCcbEGe+iwIOjSvrLwVhYTq+Ht6yfhkcJxRQ1QER38QQDUqFqCrGzhzSveTH/74zHR8Hb5O96QY2x6RZ+iQvd0dUJLJdUeQnRpXwlChgVBcY1Ed5bjHzxyFfoM2qQ7JSpxwz5sAO1a+mjemmt1TL5wF0InRcCho9dMLQXZoUeJ0VmVGfjy1Xvw8ZQ9UKBAXpgwugl4lsz8DqSnP4YffzkFM7+IIQ+tnsWa1UqS99l6cDMGE2feW/wuzJ3WFhrU1a6woK7/YdpjWLTsCCxYeoTE215rVr5bw4OhY+sKWXaerReYE75hpE3hRkyACTCBLCTABoAshM1TMQEmkHUE3n2jNnzYu67u7b8qiRmFdsq4ZoqybhQvLaOEho1pCl07ViYr4aoSJnPjZ0kef7iP/CgQXujkS/7hbtn/1u0HSr9CBf8XM47Z4S9eToWffjkJy1aesHmjUVnGm8+mQeWERhHrydBIknInTQlfUEMYsA0qSklnb8OSH4/D2o0JZBkXzu6guOmLnu0RyTBcx5sE3f0xWz6GMIji7C3nsU66J5JB/TsawIb2bwCB9cpIzScaXz17ndpWhO4vVYW8Gou5cOkuhITRjBZ4Fod8UF/xsFBDOUQyGP0d3+fvVhyHLxY9TVIoepx5b9HrZUj/+uBe2Lgyg+wZscea8Xz9e3AjqFOzlNT5kpVVb/8c8Q3DECJMXPndT8ft8g0TnT3+OxNgAkwguwiwASC7yPO8TIAJOJQAKo+vvlBV+ONU9gcp1bPAMlbaaKEYkz34g/q6bv9afWVv/CzHMPvDnbpZGPs99+tY+GHVSWqXTO3atvCB4QMCoaJPEdNjGHVErw8Mo6DEjRuVubOcw7o8nuXf0I0bs+WLvFH0ZP51bTyETd9LZtG1k6/i2WHkNk4ezKphfOJtGDlup27yP3THX78lEUIn7RZOgfKhFwHmc5AxiogGxnwMyGtXpHH+BGffW/Rg6tyukmi5GRIzihrba82jBjWEShW0kz+KZJA9z9bjOfobxtUrRDvIf2cCTCCnE2ADQE7fQZafCTABTQLjRzVWEqyJHlkDALVcGsUAgLdYC2a2V27RZB5Usn75Iw4mzYiS6QaoWP97SCMoV1Y/nlhqQJ3GG7YmKTfAZp43u9eAfr3rCt3tzYyt9jFS1q3HNSpzZ9k29V46TP98f6YkgJQYbtFaMKnkhyO3ipopf3c0PzQAbN5+Vrdk4O2UhzBt9j74c3Oiobyo/IeNaaIkVLSn8q9OSqlA4Mx7i9+Gb+d1gqq+xYX7fuduGkydFS1kjgPZY822GLNQBpnzbL34rPiG2WJgFW4WN2ACTIAJOAEBNgA4wSawCEyACdifgKMMAFT3WYoBwCiLuoiI7C0aulgP7hdgt1hwI/mMXOGN+vV/ty706lkLPNyNXZ5FbER/xxCBn1efhvDZ+0RNYfmCLkpyRNGjlfMBlX9bbkrVOX9bf4aU8wGV/w/71FUyxTvqOX3mFmCMvx4TiuKNyu2MsFZ2v/m3XDMlt4cz7y2GWISOCCYZwrCKCXpcYPJL0WPLmjF8Zer4ZlDdr4RoGsO/m/0+ZNU3TNYobBMM7swEmAATyAYCbADIBug8JRNgAo4n4AgDgMyPcooBgGpM0KIlYwDAWzOMP3eES7itsqn9s0J5Veei/sBv3dwHxo8KJhlNrG817aUsUY0Vr72MoSQBDlX+kd/p+JtQ3ruIZlw6ekHM+eogrFh9yvAFl815YeZrIfLycPa9HT6gAbz1j5qk/Be4Jz37rhNiklmzdUJLexptZL5d6qKy8hvGHgDCo8QNmAATyOEE2ACQwzeQxWcCTECbgCMMAFT3WZRIZAAIDvSCT0ObKvXkZR+qUojjmnVBx4RYWMoNyyRG7L2o3Na+83otYZlAVK6X/nQc5i2MJS/LrPKKc52Kvwlbdp6DyH0Xoecr1ZXa8aJHz13fuh/WuH+vl3+G+vNaY2vtx6SxzeC5DpU0k+SJ5LP8OyVJpdk9VudBhcctf16SKz62LeCWV3MJBw5fhUGjt0FqarruEs3utQwzte3u6IswcNQ2za7OvrdfzminvHOUh3qjbsua7WW0ERlmtNZr9nyb/T6Ivt2UPeE2TIAJMAFnJsAGAGfeHZaNCTAB0wTsbQCoXKGobuIzLSFFPyJff7U6DOlXHwoXknd3p95Q4a3drEmtAI0N1AfzC5yMu6GUFLNMkkdNSEZVrlV58KZ82oTmpFhntQ8aJ/YdvAxfLz0C0QcuP1va4rkdob6/cck0bHz12j2lbvqe6IuGWKhrvpuapsT/r1l3Rhlv4PsB8HaPmqYqLFgLJKomQS0VZz0u7vP1G/fhp19PweUrqTBqcCObQi/QULFg6WFYvFy/PCS+Q9MmtFDKTlIelPH8xTvw6x/x8PuGp1Ub/vFSVcXQU0xQkhHbHj91A97qt15zKmfeW+Q0J7wNKQmmjDGQumbrd7jPW7Wh3zviiiqUPaUYtCzHMfsNO3H6Bnz+dSzsjvpfIkjq98HWKisUDtyGCTABJpCdBNgAkJ30eW4mwAQcRsDeBgBZhV1kABjYN4B0o64FSKQUqn0++Xdj5UY8b948JM54Y7Z2UwJMn7s/0y0uNXaYEnttKcy86W2haaNypNtn7Idcf1x1MpOHgX+tUjDtkxZQvpyHcK1nk+/AkJDtkHguxbAtdc2W8f9obAkLaQJedkq0qJVbwFLokKGNAG/VqXuMfXGfN+04C5NnRin7/EJnXwgZGmSTAeDoievQb8QWw9v/ER8FwhuvVof8+bU9CCzXhUaedVuSYMqspzJaPhguMuiDAKHxDBMWvtZ7reYeO/PeyoQaYdWNOQsOwk+/GIddIAQza8aM+1PGNQcfb/F7JXzxAEAmYSGOZ69vmIxRJSHpNvQasMHwLFPWym2YABNgAs5KgA0AzrozLBcTYAI2EaAaAKgZ9WdPbQ2tmpYnyyS66aLKpzVhXMIteHfgRsMfqF3aV4KQYUGkJGI4x8OHjwBjc7US4wUGlIEp45qRcghQlWucU/ZmEZWHhcuOwrc/Zr5lxvJmY4YHkcopWsc3azGWWXNUzGXoP2KLMsxnk1tBq2Y+ZIOG6EAZ3WK3a1UBxo4IIuUoUOfRYmirAQDPDnqMLPr+qO5yZDxo8FZ73eYkGDdZu5Qg3govm98ZfCsVM8SnZwBw9r2VMQ5SvVlk1mz5fkz7pDl0bFPJbudZJmGhmW8Ylh+d/dXBTOdCxqhC+T6I3lv+OxNgAkzAmQmwAcCZd4dlYwJMwDQBGQVblJQKY1CxXrlnyUJkeUSJ5mTks55UVGZP1i0cb1vXbkqE8VP3aK4Ps2+PGtxQM/GbdQdLZdgIFrr+z5zUklxLHJXM71aegHnfaOcWkFGaKFn1qWu2NCBRb6bJhwgAjPZa1tiQcueh4hb985rTGUSw1QCARor3h202NEjJVLxAA9foCREQn3hLFxUlRl4vOZ6z7y3VVR/hUBMAmllz9xerwtD+9e2aWJIqr72/Ye++URs+7E0LYxB9X2XeX27LBJgAE3BGAmwAcMZdYZmYABOwmYCMQigyAMgk/1MFFxkABvSpp1tL3WjxFJdfmZt1VGAxg/3I8Tt1FTiZjOQU5RrXJ+O6LjJQ4HhUpYmapJC6ZtXTY+WaU7BgZnuoU7OU7vbh7fuOiGQliz7mKsgjiMwwkhU9HrCyAyUWHgUyMqCYPYs4LiX2H9tRK15QvAlwvBULn4NqgnJ0ekkAnX1vqbHqyIGaANDMmudOawsN6urn1Lh564GSgyOwXhnwLEUzjlLltfc3bNzIYHj1harCd04mp4LN/5PiAZgAE2AC2USADQDZBJ6nZQJMwLEEZJQaIwMA3kR9O6+TVJI6XJnIACCbU0ClhZn5h4fuyBS/juEJTYLKQd1apaBOrVKQP584zhrHvHLtHoRN3wu7Iv+XLMt6Z2SU6yU/HIP5iw8Zbi7GFeOY3l60uGLKjTBVaRLlZlAFp65ZzXngX7OUoUEHOaNr8tqNCUA9m0YJFWVCUtDIs2l7EoyeGKG5L1R5tDpTYv9lys/pnW/LuSkeOUaKnDPvrUwuC5mM+rJrrupbzDDxH7ryT5u9D7btSoaJIU1I1Teo8uI395vPOkCt6iVJ/5OgfMMoHiOqQevLJYc1w4xIwnAjJsAEmEAOIMAGgBywSSwiE2AC8gRklBqjW6me3arDkP71Se7vllKKfuw2DSqnJIsr7SlXBvDI8euQlvYIPDzcFJlKligEhQrmk0oCp8qJN+voDq4V92+5FmryMGqCL6x+0KtHTVIyOMoNs4zSRI1B/mpmewgOLCs8eJgw7F/jd0H4+Ga6N9LWrvfUs6lnrEAFGJWuUiVot67JF+5C6KQIOHT0ml0NAOiNMvfrWMC4a6OHevuMSvuq3+Jgyqxow/EoHjnWlRksB3TmvcVY9bEjgkmeHTIVN6hrxhwew8fuhLAxTXS9WazPM9W4QPFewn2S+eZSvmHUnBE4NzXBqvDDwA2YABNgAk5MgA0ATrw5LBoTYALmCVCVLJwBXeA/HLlVczKZm1brAUShBVS3aPMUjHsmnUuBEeP+Moy1lkkeJspYj9LI3u5RasvLJAA0SqpnSevnJV3Br7JxkjlsjzkPIvddBKyxXqBAvkzAtRQUJfyhWzXIK4gB0FPwJo9rBs+1ryx0Z0Zh0tMfw7KVJ5RM8XqPzLtiOQZlb7D9rMmtoE1zH+ExNlLa1c5Y8WDwBwHCuHSjvATOvLcY1tGDttsjuwAAIABJREFUWNWBasxCdtQ1YwK8DVuSdKssaIXjUG/XqQkLZb65lG+YjLGV8g0THmRuwASYABNwcgJsAHDyDWLxmAATMEdAJumTngGA4mpsJJ3IACCTGM0cBf1e1NtWavIwnImiXMvc7lHjwWXyPVBikLGU36ehTaFsabF3xsZtSeDjXUT3tlTLRZ56Y6qVDb/3m7Xho771yCEeFJd6MwYAvAXGkIZVv8cJjyZV+RQpX107+SpJ6coIvGaMjB7Ovrf93q2rePRQHmpCPZk1YwI85IuGP63nZNxNGD1hV4YQJOr+UuSV+eZSv2Ey4VYUGSl7w22YABNgAs5MgA0Azrw7LBsTYAKmCchkNtfLXE9xNbbFAGDvElsysK7duA8TpkUaxv7jeFT3bWxLyZ6N5QS7EG+vKcorzktVqEVhGSo/askwjK2P2HtBUZYwHMP6uZ3yEGbNPwCr/4zP8CfqjSl2QplPxd+EK1fvQc3qJRXlTJQ8UJ2MqiDJvCvq2EZeM5aLlVE+jQxIaORBRa6Ih5vwmGspqbltb3E9FGMWtpM5z9v+OgeNGpTVDEHQCvmQ8RCifB9kwoOo3zCqxw2y0kscKTx03IAJMAEmkIMIsAEgB20Wi8oEmACdgIxSo1UvXLZMnZZkRkoS3qyjck3N4k5fOa1lTOwV6Dt0s7Ax1X2bolzLJFRE5Xr9lkQInaRdC95ScGqOAmoMMvXsYKLH5At3NOvRGyXekzEACDfIoIGaoBArDxg91PWqY2CcdPhn0bB+S5JQPJmxtd4X7P92z1pQ3a8EyfChZ3RRBaXK4+x7S3nfzKz59JmbUKt6KU3WWvtDDb+hVt+QeTfs/Q2zLOkpPNjcgAkwASaQgwmwASAHbx6LzgSYgD4B6g9THEHLACBzE6UnhZ4BQLbGtb33WUZ5oJRbQ/koyrVMNnjKeDivzA0kVSHGeP73evlDATfjSgrI8dGjx5qx/zjX5JnRsHXnuUzbJ6Pk2LL3lJAMHJ+qFGNbUUUBa3llxlZviL3KuEOPbtWgXcsKinGF6vFgVOpQlSu37C31/cB1U9eMSnpa+mNNbxY9ow81fISSILRyhaIwJ7wNVPQpIjz2jviGPUx7DIuWHYEFS48I5+cGTIAJMIGcTIANADl591h2JsAEdAnIuB5jJvdeAzZAamq6Mp5sojo9IfRCC6g/mh21vZRkazi3TPIsinItk5fh8tV78PGUPRAVc8kQg0yOAsxwPiRke6YSitYT2Lo/Iu8FasiCrfv/2/oz8El4pHAYmXfl0uVUGB8eKdwXdVIZlhjqUKhgfihfzgPy5csjlNuyASr/WI0A8xIYPTLyaI3jLHtLed/M7IHemnfuToZhY3dm+jO1BCAlYSE1VAGFoH7DZAyE1BKhUgeTGzMBJsAEnJAAGwCccFNYJCbABGwnIKPUWCubMonqjCTV8iyoV8cTpoxrDj7eHrYv0uQIlB/jOLS9letxI4Ph1Reqkm50qcm4ZBIAYobzPoM2CanZqiSKYpOzIvkj3uYu+eEYzF98SLhemTKKO/ech6FjdgjHtJfySZkI3f4XLz9Gqt2u7O1btcEtv7F3h968zrC3KJsoYaKl/LaeZ+Q7bfY++HNzYiYsi+d2hPr+pYXbRPFGoXoq4GSO+IZRxxQulhswASbABJycABsAnHyDWDwmwATMEZBxJ7U2AIjKUOFNEbqHuwlcxLUMANmZ+E8lSVWuZRIAUn7gU/MJoJzUZFwyt+nUpGnjRzWGV7r6mTt4ACBSkrPCCCRTIx4XSs3kTk3+lxUGALyNP3H6Bsz8IgaiD1wm7Vdu2FtcqNa3RQ+ArWvW23MZwxHl3ZNJ1kf9hskYCKljkg4aN2ICTIAJODEBNgA48eawaEyACdhGgKrUYHzrlJlRsHHbWcDcAViL2yg5H7r2V6lUFEoLypFZ39JhXPPgD+qTMpljfevZCw5Ck4ZeSok573IeSmwuukhbxkRjLOz9B48gb16AwoUyZ6LXIkhV4uZNbwvNgsqRNoGisMvEvotKKKpCUXMUyCT4+m5+Z0DlxsyDivecrw7CitWnDLsPfD8A3u5RUzN/gJl5rfvIujNT90ZWScIcAGOGBWnGlZtdJ+7l5Sup8NOvpxQvB+qDoT0/fP0cVCwvjjHXGtNZ9hZlo77D2Hbx5x2hfl3xLb3smqku+1iN4ufVpyF89j7DrZIxVFDX7wijI/W8cTsmwASYgLMSYAOAs+4My8UEmIDNBKjZ4S2VJVGZOky+hUrHP16qJqwTb+lZgB4J0ya0gBpVSwjX9eDBI1iw9LDi1kx9ZH7oUn48y3hQoIwUhX31shdJCb6o48kkFaS6xL/2cjUYNaih0LtDb1/QE+L9YZuf5ZMw2r+wMU2ha8fKkDevXLw75UzIGgCoypeM6znK2a2rH4wdHgT5TbrcW64VFX/M14G5DdDAoubsoPBA5X/qx82hZZPypBAUrTGdZW9lDACOPM/UnB74PftyyWFhiMZXM9tDcGBZynaSDCAy3zAZAyFJQG7EBJgAE3BiAmwAcOLNYdGYABOwjQD1VlN1l0bl5tPQpoaKPdamnzFvP2A8O2YrN3quXrunJEzbE30RFPfWl6sJlT38IaqXcMtoLupaqcoD1lzHSggUrwJKRm4sq7h8QWfyjTfFoCATokDJmt6iiTdpX/X2IT39MSxbeQLmLDBORGfZ/18DA+Hl5/1IXiHYD88HJSu+jAFAxjhFyeZuub65/2kLzYNpXiRaXHG9KXceKkkH8Uzsirwg/VHAkIt/D26keNJQ2GlNkBV7i548+fPlIRlLKEY8R59nqss+5Szi92HJvI7k94CyfplcLlwBQPq14g5MgAnkYAJsAMjBm8eiMwEmYEyA6sKu3g6XLFEQur9UFfLqaAnoyrrqtziYMiuaFDOt/vBF5SFkWBAUL1pAuGWyWdbVAe1tABDlQbBciOh2HX/cT/m4Gcn7QR1XZACQrdQgUkJQWQodHgTeXuaTM1IrF1gfAjQkvdG9BrRqVl4xKmGoh3oEUTFJTU1TKhckn78D6PVQxMNNeI5E67UcQMYTgWLsUcf++F/B8GLnKtLeFI8fPwFkuf/gZSXxnBmlX5Wh95u14Z3Xa0GJ4gWFzIwaOHpvN28/C3fvpcOIAYHg4S4O5REpwHie0ZOlUoWiptctSnhI9TqyNIRqCYNnPmxME8DErdRHtH4cR+YbJmvYosrJ7ZgAE2ACzkiADQDOuCssExNgAnYhQHVrRgX2x19OQvtWFQ2z81v+IKbkF0AlbPrn++CVF6pCA0IMLpYyW/zDMfhqyWHp9VPLceHAomz43V+sCkP714eiRcQGCxzPyACAyv+EkMbgX9NT6vZVrQmvB0I2s7mRQmwPZQnlFCX/k95Uqw4ylS1wT5b+dBzmLYw1nNZMLoKY2CvQd+hmw3HNKv+4T3O/OQg//WKcQ0HEEm/9P3ovAIIalJUuKag1tqP3FufEfAkhQ4NIBgCjXAy4Zsy7UKVyMREmw7+LlGyqy76RAUBV/oMaeEl9H0TfsC7tK5GNrgiBKwDYdFS4MxNgAjmMABsActiGsbhMgAnQCciUnTt64rpyQ20Uq2ypBFB+/OLt7b4Dl5SbLVEMNLo679l3EQaO2kZfoEVLmbUa3Waiwj51fDOo7ifOVaBOr6dsohI2dkSwMpas63Vcwi14d+BGzThvM67Nelnx27bwgX8PaQTlyhqHc4g2BY03C5YegUXfHxU1Nf13mazrOIlIUe//bl3o1bMWSeG0FBpd8md/dRBW/R6XaS3omfHJqCbQvlUF04o3KmOTZkSZuvnH89vvXX/FU6JQwXymWVt2zIq9xflkclpcv3kfwqZHwY6I5AxrtJcxS+TVg5NSjKDYTu/dM2scxDGNvmF4BhfMbK+EfFAfmaoK1DG5HRNgAkzAWQmwAcBZd4blYgJMwGYCMrfE6N6v5/qPglgrPRSXe1Tqn4DxuOoizbr+q/1lamjjWtdtToJxk3dnYIw/nGeEtYLGDeVu43AQTJA2fOxO5SYNHyyj1793XWGeBL1NRgXkuxXHYe43GW+wzRgocA7ci78iz8OYTyOeGRXef9sfevWoaVjxgXoIzbqIU8dX21ETW2J7dGv+/OuDsHL16UzTYHk0DDuguJtryYg30J/OiIJDR689+3O7VhUAx61SqZi0wcd6jpu3HigeDNQs/zg3xnxjtnt7Kf6qTFm1t4EBZQCTkIpyi6BcWu+wvcIdcHzKmqkGAHz3Nm1PgtETI55ts63fB6NvGCZ7bNHYW5hvxfLMibwdZN9Tbs8EmAATcGYCbABw5t1h2ZgAE7CJQLfn/WDU4IZ2KUFmfZsq43IvWoSZrP/WY1JLcqn9MJZ7f+xlRcnCGGt0+8fEf9WqyN/Wqwo2lmY7GX8TfCsWU0IpbM1ujzevWD8cZTyTdFtR8DCRYvly5uL01SzymOyxetUSUMazsM2KqspT5JIsOgPUv3/y78bw8nN+ZLnRpX7txgTFpf7ilbvwQidfpYKFGa8MaxlxbPScwZh9dDe3J0/1TN24dR/2HbgMkfsuwYFDVyE+8ZYiBnpDNKhXRnHxR0+TksULkZlQWWf13uJ8MgYePM9nk1OU/BBodPHxLmI3BpTzTDUAqHupymqv74M9v2GinCOyZ4bbMwEmwAScmQAbAJx5d1g2JsAEbCLQNKgchIU0gdKehW0aBzPIz/06Fn5YdfLZODIZ6I0m17odMyMs3t5/O68TVPUtbqY797GBALXOuQ1TPOsqU53BHvO5+hhZubfIOnx8c+jcrlK2YqeuWcYAkK0LEkxOCXdwZvlZNibABJiALAE2AMgS4/ZMgAnkGAL2UooPHL4Kg0ZvyxCPbi9F7FT8TRgTtvvZzaYtcGVvh6lzYS6D/PnzGIZIUMdyVDv0oihop5hvWRnvpqbB9M/3w5p1Z2S7SrfHkn2zprQG34rms7sbTZqQdBvc3d0MS2FKC23R4cmTJ5BHNiGELRPa2Dcr9xZFffeN2vBh77rZdpZRBuqaF8/tCPX9S9tIOPu76+UoyH7JWAImwASYgGMIsAHAMVx5VCbABJyEgK03anoJz+zhXXA75SHMmn8AVv8ZbxdamABswugm4FmykF3Gw0HQDf/XP+OhQ+uKdh3XbgL+nZ/h9w0JgCEfWELPHg96ZlD1VAwpGD1xFxw5ft0eUwvHGNKvvpK7QJRYUjiQVQM1+V6b5j6G5TBlx8X2yBMTO6ampisu+1S2ZuYy6oNypKU9ggIFaAkCs3pvZRM9Uvk44jzb+m2lyu7odqIyhY6en8dnAkyACWQ1ATYAZDVxno8JMIEsJWDLjZrIPV8mXtd60ahYf7fyBMyzSnJnK5xJY5vBcx0q2eW23rIyASYn69K+ss2KG8btYlx36VK2hWWonDD+/Lf1Z2Dif/bCwtkdABOp2fqgN8HN2w9IydhwrqxOIIZeANMmtFCqVtjrQUPX51/Hws9rTgMmWpw5qaVNNeQt5cJzdODQFZg8M1r5z2bKQtpjnbivaGyrXbMU1KvtSRoyq/cWhcL8IlgS0CgpKUn4vxthroY7dx6CF7HSBXXNtnxb9eRHd/yLl1PBp7yH3dYvYnU2+Q4MCdmu5FLghwkwASbgCgTYAOAKu8xrZAIuTMAWl+mkcykwYtxfuu75ZvMAoNK6dlMijJ+6x+47YzZLvpYgluEJWMoQ8ylQlQit8VAB++WPONi19wJg2UJKtnMjQKhYorIycvxO5WYZPQBwT4oVLWCaK3plLF5+DHwrFSUl28uu+GHZOudGQFBBXLbiOHz17eFnzd7sXgMGfRAAhQvZ5lGBBp8tO8/BxOmRz0JobCn/ZmZj8ZycOH1DMXDsjroA1FCZ7Npbe7xrKicsF/jVksNKSTxK8sj09MewbOUJmLPgoBC1Ld9WrcHVc7hx21npUqRa4924+QCKeLiBm1tew7VQEh4KYXADJsAEmEAOIsAGgBy0WSwqE2AC5gjIlANUZ7C8EdWbFV2Z0Q3W24uelR6V/3VbkmDKrCjNGvfmVpixF4YC2Kpga5V5wxs/rLFuRilUFRG1JB1m8x/8QQAULWJOWUelLvrAJRg/NfJZ6UGkEDK0kZLlPl++PNIo8SZw1vwY2LYrGZ7vUBlGD20kNCZcuHQXQsIiMpTDk57YZAfcj7696ihKjtlHS/lXxwob0xS6dqxsupoDliHE6gPzFmYs5YjjY36OsSOCoWPrikIFzezasB+eu2UrTmQoJ5gT9nbg+wHwdo+a5FAFa0b4fmDFhGmz90H0gcsOO8+2yolyq9UMPvvygPLu4WPrNwzDWSL2XlCMHqJvwYatSco7zA8TYAJMwFUIsAHAVXaa18kEXJiAbH17I6XIGqPMD2C8DV2/JRGmfBbtMOVfla9rJ19FwZa9Zccf41gecOqsfZqeDx+9Vw/e7lmLnKRMvX2d+UWMoohYPqjA9nmrtlDJtmaudats2QZdqLt29BX+8Ff74HgoGybyU8vM4d++nNEOGjf00n1zMFv6HxsS4JPwyGx7u3p0qwb9e9eFUiXk8z5cu34fFiw9DKpRxnoR+N6EDgtSQj9ESpRlX+sbdyM4WA8e69dX9Clqc3iJ5Tw3bz2AdZsT4dsfj2cwEKltcsLefvyvYHixcxVpAwmGF/2xMQFmfBGT4TvjiDXjGZn6cXNo0djblKEIZd36VzKg8o9Ku+Vj9huG46C3R5NGXvBSlyqG7ya++8v/e0LJxcIPE2ACTMBVCLABwFV2mtfJBFycACrCmCAPFTqjBGQipUgLI0Xh1LqJdPSWoIfCR+8FQMOAMiQlgiojKp393qkLnqX0lU5UAq/fuA/f/5zx9tV6zc2CvRVDBcaz581rfGuPYyZfuAOLvj8KWLfb6BnYNwCwUoPR7bh687jkh2Oa4+EtZOjwIF0PD3tWcLDlLKj7HNSgLElRR6Vrb8wl+HrpEZLnAirovXrWFBoZkOflK6nw06+nMty4U9bW/cWq8OoLVZVzIHLZ1hsP15VwNkVR/FesPmVoZMspe0tlj0wwZCH26FVY9P0xJdTB+nHUmtEIMPKjQHihky/ZY+H+g0ew78Bl+PbHY5kMg5Zyy3zDcP37Y6/AF4ti4e7ddJg0tinUql7S8PhhiVcMd0BPFX6YABNgAq5CgA0ArrLTvE4mwAQUAnh7/fLzVaCCd5Fnt9gYm37hcips35UMP646qXljKMKHN5k9X6kOvpWKQaG/y9HZY1zRvJS/o2KI8mGCPLwpVsvlocKGJb/OJqcAxt2KlCbLudCg8u4btaBNCx8oW9pdUTzV8c4k3oaN25Jg1R9xZE+Hdq0qwIudfCGgbmklLKDA33G7GDKB4Rg4Jmb6X/V7HGXJShuMNUcPg6bB5aBk8YKKgUEd7/ipm09lFIyHCsgH7/hDw4CySoUBXOPtOw9h775LSmy1pccAWTAHNcR9RuNMgH9pKFGsYIZ9xlJneDOKYRMrfjktLTfu9xvdayj77V3W/dnYeIOKCRNPxt2EzdvPCnmKlo7z4FnA21t8l7CiBWbsV8+D2h/frQcPH8Hlq/cASxdGxVxSbr0xFwT1ySl7i0xwX1s2LQ8+3kWUc4hGTDyLyACT5u3df5G0r45cs+X5K1mi0LM9U+XEb83p+FuwJ/qiYqSxvvE32je9b5h6/vYfvKx4sqAnT9sWPjB8QCBU9CkiPApo9AybHgU7Ip6GHvDDBJgAE3AFAmwAcIVd5jUyASbABJgAE2ACTCCXE5ANK0LjUa8BG6QMR7kcIS+PCTABFyDABgAX2GReIhNgAkyACTABJsAEcjMBTACKnk7oMUJ9omIuQ/8RW6jNuR0TYAJMIFcQYANArthGXgQTYAJMgAkwASbABFyPgNlEhBiagGVJJ82Icj1ovGImwARcmgAbAFx6+3nxTIAJMAEmwASYABPImQQwz8eEkMbgX9NTuorEw7THsGjZEViw9EjOXDxLzQSYABMwSYANACbBcTcmwASYABNgAkyACTCB7CGAVQ1GDWoIlSoUNSXArZSHMGVmlJIAlR8mwASYgCsRYAOAK+02r5UJMAEmwASclgC6MvfsVh2e61AZKpQvAoULPc32jiXTMFnZr3/EK5UacuOjrr1T24pQ0acoeLi7KWvHqg03bj2APVEXYfHyY9LVCxzNSq2O0KpZeShX1v3ZnmF2+stXn1YW+fbH41IZ7x0tc24Yv2snXxjavz6U8Sxsejlnk+/AkJDtkHguxfQY3JEJMAEmkBMJsAEgJ+4ay8wEmAATYAK5igAmL3vvn3WUMm+o+Go9qAxj0rLpn+93OkXYls2g1rq/nfJQMQJg7fjsftBgMahvALzYpQoU8XAzFAfL3X3+dSys3ZiQ3WLnivm7Pe8Hg/sFKCVNbXn27r8EH47cassQ3JcJMAEmkCMJsAEgR24bC80EmAATYAK5hcCQfvXhze41oGBBcfZyTFx24NAVmDwzOscbATB+e9TghhAcWBby5tWxelht8oMHj+C7Fcfhi0WHsm37sSb9iI8CoWa1kuS4c3Q3n/dNLPy85nS2yZ0bJsb35MM+daFokQI2Lefxkyfw8+rTED57n03jcGcmwASYQE4kwAaAnLhrLDMTYAJMgAnkCgID3w+At3vUlCpdhp4Aazclwvipe3IsA1T+p3zcDKr7lSAr0epiUZkO/ywa1m9JyvL1Y9x56PAg8PbykJ47+cJdCJ0UAYeOXpPuyx0A3n2jNvTtVUfocUFhde9+OsxZcBB++iV3htRQGHAbJsAEXJcAGwBcd+955UyACTABJpCNBF57uRoM/iDA1G1myp2HMPurg7Dq97hsXIG5qVH5nzr+qfJv9jlw+CoMGr0NUlPTzQ4h3Q+V/3EjgwHj/s086L2xaXsSjJ4YYaa7S/ehKv9Xrt0DzL+A+RiMnstX78HHU/ZAVMwll+bKi2cCTMA1CbABwDX3nVfNBJgAE2AC2UigXh1PmDKuOfh4y98kq2Lv3HMeho7ZkY2rkJ8aY+dnhLWCxg29pG/+LWdLvZcOc746mGVJEe1htED5r924DxOmRcKuyAvy8Fy0B9VQlnQuBb7/+QT0711XmB/g+Kkb8Fa/9S5KlJfNBJiAqxNgA4CrnwBePxNgAkwglxBo16oCoLJQp0ZJ5VYd48rRXf76jfuAyvKCb484TTb2aZ80h45tKtmkBOfEW0yMnX/j1eqQP39em09dVhpA7LFfuGCMPV/1WxxMmRVt8/pdYQCK8o+eFafib8LkmVHQMKAsfNi7rmE+DWy/Zl08TPzPXldAyGtkAkyACWQiwAYAPhRMgAkwASaQowk0C/ZWXOlFSdnwhnD63P3Zfvva/cWqSgkzWxOZYUK8L5ccdoqs+JQD1KV9JQgZFgTFi9qWwE2d6/zFuzB64i44cvw6ZXrTbfq8VRv6vWOsVMoMzrfPNFqUkAtV+Q/9dLeSFPOTfzeGl5/zMzSs5bT3hkaLWzEBJsAE6ATYAEBnxS2ZABNgAkzAyQj8a2AgdOtaFTzc85Mkc4ZEbAtnd4DAgDIkeUWNflt/Bj4JjxQ1y/a/o+v/3GltoUHd0naTBcMAsCTi6j/j7Tam9UDo+j9zUkuoVKGo3ea4eu0ejA+PhD3RF+02Zm4biBJyYa38I4PlC7pAreolDXHkRM+Z3La/vB4mwASylwAbALKXP8/OBJgAE2ACJgigQhk6LAi6tK8M+fLRSsjhNKg07NydDMPG7jQxq+1denarDkP61wf3wvoGi4cPH8Gva+OV0IU+b9UxdGfOKbXMKbfouDcHD19RsrO/0NlXucl1c9MPFUhLewxLfjgG8xc7riRgyNBGSliJUZlCDDPZvisZ5i08BIM+CIDWzctD3jz6Z/JuajqEz46GPzYk2H6gcuEI1DwR6PY/JuzpzT8+wYFe8GloUyhburAhlYNHrkKfQZtyITleEhNgAkyARoANADRO3IoJMAEmwASciEDYmKbQtWNlcv14S9GzM4P+7KmtoVXT8oYkVaUeFaFvPutgeKMZn3gbXuu91ol2JrMolSsUhekTW0A1Qdb/uIRbMHpChKLQUdaOM6GhJGy6Y2K5qQolZpIfPm6nUpEAkzuGj29uWCYwKwwXTn0gBMINwtKYPWsZGn8uXUmFSTOiMoTzYKUAUfw/5mD4efVpCJ+9LycjYtmZABNgAjYRYAOATfi4MxNgAkyACWQ1gYGoIPSoCQUK5DM99faIZBiexV4AGNM8YXQT8CxZSFdu6+z2opjms8l3YEjIdkg8l2KahaM7DuhTD3q/WdtQocO47AVLD8Pi5ceeiTMxpAm81KWKoXiONADg/OiJYHSbfyvlIYR/Fg3rtyQ9k/Orme0hOLCsrtxsANDfUkqeCDTgff51LPy85nSGgdDw0rldJcPzcjc1TQkbWbPujKOPPY/PBJgAE3BaAmwAcNqtYcGYABNgAkzAmgAlKziFWlYlkLOURXEn71bNUKHEBHHvD9v8rL69SHl29nhm6u2/9bqRm2jt2MZRBgDq7b9WJYLxoxrDK1392ABAeREt2lDyRGB4zHcrT8C8b2IzjI59v53XCar6FjecNeFsCgwP3eHUBjNJbNycCTABJiBNgA0A0si4AxNgAkyACWQHAXsmZMuKBHKWjCgu7VruyXgDHTI0SDfJobMbAN77Zx3o946/obcGKnULlh6BRd8fzXCsuj3vB6MGNzTMl+AoA0Do8CDo/lJVQ2PN7ZSHMG32Pvhzc2IGuQf2DYB3Xtd3YWcPAO2vh8jgY5S/4+XnqihnxcPdzfDTtGFrEoSERWTH54vnZAJMgAk4DQE2ADjNVrAgTIAJMAEmYERAVIsdFcnVf54BjKH/16BA8CrjrjscKmFLfzoO8xZmvEl01A5QFBQt9+ScbgCgVDzQ88YQrR33yhEGAPRamDWlNfhWNM78r1fOT6TIsgEg81tGMe4ZVfCgGGzu3U9XEkz+9MspR73mPC4TYAJMIEcQYAPtnrrpAAAgAElEQVRAjtgmFpIJMAEm4NoE3uxeQ8mwXriQdvZ8vB3ctD0JRk98ertHcbd3hPKot0uiWH7sl5B0G3oN2PDM/R//m0gJdmYPAErFA9y39VsSIXTS7kzoRGvHvr/8Eackg7PnM6RffejVoybkz69fgSA9/TEsW3lCUSitH5EB4GHaY1i07Iji9cDPUwIjPgqEN16trsvcyGhC8a7BOXJCvgw+D0yACTCBrCDABoCsoMxzMAEmwASYgGkC+AN/wcz2UKdmKd0xrBVhivv4b+vPwCfhkablonakxidrJSYUKcFaRgOqXI5uR0nKZp300FImUVZ3R92kL57bEer7lzbEc+3GfZgwLTJDFnq1g8j4xGUAM6KleFwcPXEd+o3YksE4po7yfIfKMHpoIyhWtIDhnrH7v6PfeB6fCTCBnEKADQA5ZadYTibABJiAixIQ3ahi7DzWVLdU5ls394Hxo4KhVAn9jPtquT1HY6UoKHohCSIDgLOWAaSUw0PuRknZRPvuiDwOlL1CuWNir0DfoZs1j44oCeDVa/dgfHgk7Im+6OijlyPGF+WJ0MsRoS5uyrhm0KV9ZciTR3+5RoamHAGJhWQCTIAJ2JEAGwDsCJOHYgJMgAkwAfsSoNwOat3GUrK4746+CANHbbOvwBqjiW6Escudu2kwdVZ0poRyIgPAwSNXoc+gTQ5fg+wEIuVdHc/oVjY7FGlKqMajR09g+X9PwKz5BzSxfDmjHTRu6KWLzJm9NmT32R7thbwMMvfbw9BkjzXwGEyACTCBnESADQA5abdYVibABJiAixGgKJJapdgoBoCsygFAcSnXS4QncoPPKiOG7LGjJP8TJWUTKYan429Cz77rZEXTbU8xNmHn6zfvQ9j0KNgRkaw51s9LuoJf5WK68zjrntkNpMRAovfUKEcETkPJ14AeQqt+i4Mps6IlJOOmTIAJMIHcS4ANALl3b3llTIAJMIEcTYCS3EvPPVikWCCYrDAAUORAWfRu8kUGkKxYg+whatHEGyaMbgKeJfXDL3BMPaMH/g2V8TnhbaCiTxHd6bVyJsjKatmekrQQ2+tl/8e/iUJPtEo92iJzTu8rMnA9ePAIvlxyGL798VimpeIZmT6xBVTzK2GIwShfQ07nx/IzASbABMwQYAOAGWrchwkwASbABBxOgKKQXbh0V6nrfejotQzyYCz3mOFBUMRDuy54VpUBFCk4qtB6CQmN3OAdlQTP1o2l3MriHEY5GDq1rQihI4KhuE5iN0esnRJLjjfSa9bFw8T/7NXEJNpvrVKPtvLOyf1FYR63Uh7ClJlRsHHb2UzLFFUOUDtkVa6PnLwPLDsTYAKuRYANAK6137xaJsAEmECOITB7amto1bS8obx6P+5ff7W64h6sVzbQ6GbRnoAoMeVGxoh509tCs6BymiI5IgmePdZOcf8X3YQPH9AA3vpHTciXTzuzm8gNX3YdVPd/0bkRVT7gUnQZd0YU5qFX5hJj/6eMaw4+3h6GW83J/2TfBG7PBJiAKxBgA4Ar7DKvkQkwASaQwwhQ3MiNkrGJEu8Z3SzaExUl/t+oLNzyBV2gVvWSmiLpKUf2lF92LGrIg+gmXMTN3skPX36uCowa3BA83LU9RlQORswpYQtcii7jiVqx8DlDF3699xQNY00blTPM/I8zGZUPlD3b3J4JMAEmkFsIsAEgt+wkr4MJMAEmkIsIiG6AcalGSrzRzTn2zYqb2MCAMoBu5V5l3A13Rk+pFPW3dxI8exwfkQu8OodR/L/I+CPKwm9mHSKDkTqmUfy/KGRFlPTQjNw5vY8oYaJWqMfQ/vXhze41oECBfIbLR2+NBUsPw+LlmfMH5HRuLD8TYAJMwBYCbACwhR73ZQJMgAkwAYcQMLr5VieMS7gF7w7cCKmp6RlkoNzEZkUm9m7P+ym3yu6F8xsy0isLJ8pjYO8kePbYSJELvDpHVMxl6D9ii+aUImXcEUndRB4HqqB6uRrw77Mmt4I2zX10MSYYlLOzB/ucOIbIAIBrunQlFT778gCcirsF/Xv7Q9sWFcDNLa9wuQcOX4VBo7dl+j4IO3IDJsAEmEAuJ8AGgFy+wbw8JsAEmEBOIyBKAKeuR8+dWnQT64gbZC3GFC8G7KenDA/sGwDvvF5LU9nJqiSGMmcHqzZ8O68TVPUtbtjNKP6fUvlBq+yjjJzWbalhC0bx/6J69FyKTnuHqIYX2f1NufMQZn91EFb9HifbldszASbABHI9ATYA5Pot5gUyASbABHIWAdENMK7GSAEWZXO3dwI5PbqiG2GRIcOof1blMJA5OVTDjZErPLp2D/ogQDd5oyOSulHDFozOjSgjvSO8FmT2xlnbUj1GZORHY8u6zUkwbvJumW7clgkwASbgMgTYAOAyW80LZQJMgAnkDAKUW8E7d9Ng6qxo+HNzYoZFUdz/Y2KvQN+hmx0OQ5TgDAXQuw0X3aZnRQ4DWUAD+tSD3m/WFrpnX712D8aHR8Ke6IuZphBVEHBEUjdKpQYUVC9UQ1RBAEsH7tydDMPG7pRFmuvbv/fPOtDvHX9hPL8MiFPxN2FM2G6IT7wl043bMgEmwARchgAbAFxmq3mhTIAJMAHnJ0B1x9ZTgEUKxcOHmBjsCCz6/qhDYYgS+KmT69WzF92m5+T4f73khd1frAqY4K1okQKae+OopG4UgxMKpJc3QmT4QG+N8M+iYf2WJIeeuZw4OLWcH3VtmC9g0owo2BV5gdqF2zEBJsAEXI4AGwBcbst5wUyACTAB5yWAt4Hv9fKHAoIkX1px83hrvmBme6hTs5TuArMqEdsLnX0hZGgQeLgbJwDUKwFopFTqGQ2ye1cpHg8oo57xQlQT3hG3/1RDjZ6nBt7+T5/YQreUHd/+i0+lKHxCPMLTFhj3//nXsfDzmtPULtyOCTABJuCSBNgA4JLbzotmAkyACTgnAWpMsFY2dlH8+OPHTxTlIHz2PocvXnQrrAqgF1duFP9vVIve4QvTmaBpUDkIC2kCpT0LG4qgl4BRdPuPeQPmfh0LP6w6adclUis16OUtEO0z7u/kmdGwdec5u8qdmwZDw92MsFbQuKEX5MljbmXoZbFgyWG7nw9z0nAvJsAEmIBzE2ADgHPvD0vHBJgAE3AZAqK4dxWE1g045fY/6VwKjBj3V5bEBo8f1Rhe6eon3Dt0WQ6dtBswL4H6+NcqBdM+aQHly3lo9j945Cr0GbRJOHZWNnj91eowpF993eR9qixaijTu3dxpbaFB3dK6Iu/dfwk+HLnV7kuiVmrQMtT4VS4OMye1hEoVimrKhV4Df2xIgE/CI+0ud24bEFmOHREEDeqVkTICoIfF2eQUpUzgtl3JuQ0Lr4cJMAEm4BACbABwCFYelAkwASbABGQJtG7uA+NHBUOpEoUMu2olABz0fgC83VO7ZB4OltVu8yJ3dnWB8Ym34bXeazOs10iZzqoShrJ7R6ncgGNqJQDs81Zt6PdOXShYMJ/mtI6MoadWatBKAKis+eVqkDev9rV18oW7EDopAg4dvSaL0yXboyFo5EeB8HxHXyikcxYswWD4zPZd5xS3fzSk8cMEmAATYAI0AmwAoHHiVkyACTABJuBgAtT4f+tb8xZNvGHcyGDwKuOuK2FUzCUYPm4npKamO3gVT4enxsNr5TIwKmOYVSUMZSHNm94WmgWVE3azVqSz+xbd7D61a1VBubHWM1ZltcFJCD4HNcAz0atnTWhUvyyULV34mWEIb/uxDGTyhTvw157zsHL1aVb8c9C+sqhMgAk4DwE2ADjPXrAkTIAJMAGXJjAxpAm81KWKkIFlFnlK/PCVa/cgbPreLMsMLnLht1ygdWZ5UUk5Z3T/t8XggSX4cM/1btHjEm7B6AkRDgnboCYAxPVZ55xAg0fTRuV03dWz2uAkfGm4ARNgAkyACTCBvwmwAYCPAhNgAkyACTgFAWo5Nst4cJECiWX/vlt5AuZ9E5tla6QmxEOBfl0brxgn1Kdnt+owpH99cC+cuXpAevpjWLbyBMxZcDDL1kKZiFq60VqRxgR8GINfrKh22T9HJf5T10St1IC3+Ut/Og7zFj49Q/1714U+b9bWrV3Pif8op4bbMAEmwASYQHYRYANAdpHneZkAE2ACTOAZAZlbc1Vpxqz/H/apq1s3HrP+r92UCOOn7slS0lTFUqu0nJH7/7Ub92HCtMgs82SgQqOu1zJ/AXo6TJvQAmpULaE5Dbp7b9qeBKMnRlDFkG4nyuCvDmiZuBCNHVjtwKusdrgJGml+/OUUzPwiRloe7sAEmAATYAJMICsIsAEgKyjzHEyACTABJmBIoFPbihA6IhiK69wGq53V2Gp06x/8QYCu8o8KJHoKjByfdXH/qoxUxdI6ThyV4jnhbaCiTxFNVjv3nIehY3Y43UmirtdSkQ4b0xS6dqycLa7/KkBqpQY170L0gUvCcnXs+u90x5MFYgJMgAkwASsCbADgI8EEmAATYALZToCaABCTgK349RS8/HwVw2oBp+Jvwpiw3Q6JHRfBopaWsy6J994/6wByKFAgczZ8DGVYsPQILPr+qGj6LP87VZHGbP5TZkZBieIFYfAH9aGIh5umrCl3HiqZ3X9ec9qha6FWajh/8S6MnrgL2rWsYFhpApNTTpoR5XQeGg6FyIMzASbABJhAjiPABoAct2UsMBNgAkwg9xHALP6vvlBVWAMcXazT0h8b1pvPTuUfd4aqEGMZs/DZ0UqteHxmT20NrZqW19zchLMpMDx0BySeS3G6zacq0qggz190CAa8V0+3YkNWhm38vKQr+FUuJuSJSSdXrD5t6HGSHbkmhIJzAybABJgAE2ACGgTYAMDHggkwASbABLKdALWMnJGg6PaPyn/op1l7849ly9q0KA+NG5aDCuU9oHSp/5UuM5LXsqQfljKcMLoJeJYslKkL5gpY9VscTJkVne37pCUAtZQeGjHS0h5BdT/tuH8cO6tc6GUqABw6eg3Klimsb7R48gTWbU6CcZN3O+X+sFBMgAkwASbABCwJsAGAzwMTYAJMwEEEUKl7vkNlqFOzFJQpXVi5tVbLnaGy+uDhI7h1+wEcPX4dNm0/C39uTrS7JF5l3KHfu/4Q1MArQ01tvGnFOPovFx+G1X/Gk+cNalAWXunqB6hAeZYqDAXc8sLT+txpcCruJnz93VHYHXUh03ioJI8cFAiNAsroZk8nC2GHhrj+w8euQdj0KFNhArienq9Wg5ZNykO5su66sexGol6+eg8+nrJHUXpDhwdB95eqQt48eTJ1sTQUmFk6nsMOrSsCJlrE8+Dh7gb58j2dRz2HV67eg0NHrypVCaIPXCZPI5O88c7dNMCyjVprxAn1XOj16sI/THsMN27eh9gjV5Wa8DJyU3NOoFy3Ux7qVirAv+t5nOC70qNbNQjwLw0lSxRS3hV8Hjx4BLj3+w5ehmUrTpg6f6INQs4vdPKF5o29oVqV4lCqZCEoVDD/Mw8bPP93U9Pg3Pk7sDvqosIP+dvyYDLIf7xYFapULqbk5lC/dfcfPIK9+y5C6OTdkJqaTpoC5e/+QlXo1LaSMh6eWXw1MJHk5aupsGXHOZi/5BB5PNKk3IgJMAEm4CIE2ADgIhvNy2QCTCBrCOAP1/feqgNY4gx/dGvoc5qCoCJ2+Uoq/PTrKVjywzG7CIsyDHo/ADxLZb5VVieIirkM/UdsEc7XLNgbBvSpC7VrlHqmPGp1Qrf2ZSuOw1ffHn72Z2Qyd1pbaFC3tHCerGyglYVfNH+9Op7w7hu1FcWqUMHMsfqi/pZ/V2PLzyTdhm8+6wC1qpfU7B4TewX6Dt0sM7SiaOM5fL5jZShX1oN8DlHBQkX6i0WxgDffoqd1cx8YPyrYMB+DaAz8u1bcP7L+4B1/aBzoJTQaoQv+ph3nYMqsKJJS+Pqr1WFIv/qGoSQUubWMFtR3BcdHo8iaP+Ph/+bZp2oAMuvVoxY0Cy6nm2NBa10ox+/rz8DchbEkfpZj4FmbOq658k6ohiXrOTB3x/TP9wuNjTjWgN71AI0JmCtC78nOJJ+Uc8FtmAATYALOTIANAM68OywbE2ACOYpA7zdrQ6+eNW1ShvCH7ZHj12D63P0kBUwPUJf2lSBkWJAwq/7BI1ehz6BNupzxB3no8GDo2LqCUAlTB0m+cBdCJ0U8k9+otn12b/Du6IswcNQ2oRjIYVDfAHixSxUpxcpo4PjE2/Ba77VgxAcTBc79OhZ+WHVSKKPaAD00MKGgj3cRsuJvPTh6HXy+IFaosKGRadTghuBeOD9ZPuuGeBv92/ozMPE/e5/96f23/aFXj5qGN+/W48gohQP7BsA7r9cCt79v5c0Ij0aHxT8cg6+WPDV24RkZ8kF9xfhXUMI4ZI+8B/Y4n8q358Q1mBC+V8or4bPJraBVMx/Ds2ad8FKLd9dOvvBh77rkc4vcMFFk+Ox9ZraP+zABJsAEXJYAGwBcdut54UyACdiLALoooxIUHFjWlCu4lhx4s4iZ0NdufJogTvZZOLuD4qYverZHJMPwsTs1m+Ft4r8HN1JCGKieDDiQdXm7kKGN4LVu1XRdv0UyOvLvWCrww5FbDafAG92RAwOhSqViUhxEcqsGAKPkf8dP3YD3h20m3cqiez+ewzbNfQy9NERyqX/HrP3zvjHOxk8tAag3p7XSjmvAhJBNg8qZWgOOt3N3MgzTOdOqHNREjXpyWyvt+K6MGtQQ/Gt5mjojtiiz9jyfsnk0qMY9tQLExm1nNZGiQeaN7jXAw13OkBSXcAveHbiR9H5Qzz23YwJMgAnkdgJsAMjtO8zrYwJMwKEEMM53zLAgJU7V3o/ZsmKYd2D00EbC21N0917+3xMwa/6BTKJj3DgqNJUqFDW1LIwlD5v+9EbXVmXLlACETqjs/PJHnFK6Te9Bd/8+b9UWsiRMl6kJGh++W3FcN/kfVjxYtvIEzFlwUDg8KqBjRwQrCfZkjDWigVHBGj0hQvdGmFq9QW8ey/h5NKRNCGkM/jXNKdHqHBhjv2DpYVi8XD+Uxpakk9ZGC1vfFUuDS/hn0bB+S5JoW579/c3uNaBf77pCTx/ygACAoTHUpIZGxivLOdVwlyPHr2cS5eN/BcOLnauY8sawzKMhs0ZuywSYABNwZQJsAHDl3ee1MwEmYBMB/OGPydu8vTxsGseos5mSdkYJ5Szn0ovLtce6LG/WndUAgOuf89VBWLH6lOYWYIw4Klgy7twyBwEZoZEH4521EuNduHQXQsL+F0qhNzYq/x+PDIZqBtn1ZeSybCuqQDAxpAm81KWKqeEtDVz2XoPIc+Krme0Vjx0zj+U72baFj2JsQ88Fezw795yHoWN2kIbCs/lhn7pKwj17P5j4cNrsfYaJSXHPwsc3J33/9HKN4Pnp2tHXlLcHrtm6lKa9OfB4TIAJMIHcSIANALlxV3lNTIAJOJwA3lZOHd/MsKSZPYSgujRbzrV8QRfdhHKW7bRu5ey1LsvQAltvie3B0XoM5Lpnn378/9D+T5X/AgVsS/RnJDsm2/Px9tBUoESKtzquvfbLSM6zyXdgSMh2SDyXkqnZlzPaQeOGXtJbZJn0zxFrEBl3fl7SFfxMeO1YGi3QUIZn217KP0K8duM+TJgWCbsiM1fSsIT82svVYPAHAQ5R/tV5NmxNUgxQeg96x2DMvshAppdsc+D7AfB2j5o2vWOi0ALpg8kdmAATYAIuQIANAC6wybxEJsAE7EsAE27NCGulKD72dLfWk1ImEZxMVnbrBID2XJdlCAA1Tti+u6Q/Gir/+2Mvw9RZ+zRd2+2hmFDWgmUIMfN//vxPy8NZPhRF0J77ZSSvUQI3qrHJcnxMnvfdyhNKfgFHrcEovEOmdKGl3I42WuBcWNpw0bIjsGDpEd0tcYThQWsyI8MPtsfb/87tKgmPutb5sZcBg0MAhPi5ARNgAkwgEwE2APChYAJMgAlIEsDSem/3tC2DuOSUcPTEdeg3Yosw2VW/d/zhvV7+z2qO682jdSsXNqYpdO1Y2eZEhta5BZQyYR83hxaNvW0eW5abZXuU60ziLfh5TZyu278tigkqnWnpj8Etf16SYQiVPbU2vKWcOM6m7UkweqL+7Su2zypDhZEyLXuTbp0875N/N1ZCCNSa8bbsr3VfvQSPwYFe8GloUyhbujB5OkujBXbCHAJNG5Uj7TN5kr8bWhrPrPs6ymCiJSOWBpw6K1o3DGDFwudIYSfWnkb2NGAY5RaQ5c7tmQATYAKuQoANAK6y07xOJsAE7EIAlYewkCbgVVYu5vf+g0dw7vwdOH/hDgT4lzasca0lqMilWe1DvZWzjv/HRHf93hG781IgYhK2L5cchm9/zJiEDX/4t2pWHjwKu2UYBqsVlC8nzqOAStiuvReERhBrGS9eSYXjJ2/A7mjjvuiKPnNSS+nEh6ggn01OgeU/nwTPUoUAy0HaUl4O3ZpFyeBkz6Ga3f2/v52GPzYmQLkyHvDWazXghU6+Qhdu5KlVLUL2Jh2Vf9y/MZ9GKHtoi7GFcg5Px9+Enn3XZWraqW1FCB0RTE6ch1Utft9wBj79v6fJIh1teDEqTdm/d13o82Ztstu88s5EXoBVf8Qp/8Z38L236kCDemWExgu99xgZmPU0QgPGrEmtAM+vPR61koY9xuIxmAATYAKuQoANAK6y07xOJsAE7EJgyrhm0KV9ZeGPZ3Uy/AG+9a9k+OzLA0rCNyxvhgaE0p7020d1LEqCMKpLtuXNGSbzmjKuuRKPbo9HdHNoPQf1FtnRCb8o9cytZUeZVq+Ng/+bF6P8yR5l8Shl7KZ90hw6tqlEOod4Bn9YdRJmf5W5msCIjwLhjVera4YhWK5V6zZd5ibdOnO+I+L+rfdGTznEpIshQ4NIJeesPRbseXut967peS7IGqjwe4OJ/LbtSs4wFSrhc6e1hQZ1Sxu+7tblPC0bU+P/rb1HqOeN+h2ilPGkjsXtmAATYAKuQoANAK6y07xOJsAEbCaAP/4njG4CniULkcZCRXjhsqMZbsJllA/rSUTurniTjgYKSlIyy/h/GWWSsnBUPEIn7YaY2CuU5uAMBgBM+DfogwAoXIheh/zKtXuKUr12Y8KzddpqAKBkX5c5h6jEYanBud/Eau4F1SClpWjJ3AJblxMMGdpI8QAwcv1H2aMPXILl/z0Jp+Nvwb8HN4Q2LXzI4QJYCeCtfuszrfv1V6sDVnig7HVUzCUYPm7nM68TipEIY953RJyHZSuPK7IO/7AB1K8rvnFXBdXytsC/ocy9etQUGmuwLZ5NLMOpl0xwYN8AeOd14zAmIwMANbGnZfx/u1YVYOyIIChVgvb9pHw8flt/Bj4Jj6Q05TZMgAkwASbwNwE2APBRYAJMgAkQCVDL6+FweoqXLQYAo2RsOGe35/1g1OCG4F7YWIm1vJXr/mJVwIz39iwlpud6rYW5coWiMCe8DVT0KSLcBUdl/MYb0QUz20OdmqWEMqgNLLPBW3ay1QBA8fKQOYfWCqzWAikGGC23dJmzbGlAoCiC12/eh6+WHIaVq08/Exn36dt5naCqb3HSPundDsvskWU8PsVIhInzZs2PyXDrLuMpgQvTygGAa//msw6k6h4iow/OQdk7o4SE1DKKV6/dg/HhkbAn+qLd8yZY5xohHQpuxASYABNgAsAGAD4ETIAJMAECAZkf4DjcgcNXYdDobZni1WXjjy1F0yunpbYZPqABvPWPmsKa2mps78o1p4SuwDdvPQAsVxdYr4wS30559G4wtfrKKEeOyvj93j/rACZPpJb8s8wGb72m8aMawytd/SiYMrWhxP6jwWTWlNbgW7GocA6KNwHFa0QvCSBFiVSFtFTGRR4nqPx/viAWVv8Zn2mNMmUH9ZLpmTEAUNzmk86lwPS5+zVv3SlGFlys3q27TCUN9Hx4f9hmw1wZlGSheqE8MkY71QtDJD+GWmBVDDQ6NAwoQ/LyMMpRIHw5uAETYAJMwIUJsAHAhTefl84EmACdwPMdKsPooY2gWNECwk5GCfsoCpfRBHoJwlCRRvkotc1RwQqbHgVVfYsZJv6zjCGeGNJEydYuemRv5bLbACBr2ElPfww//nIKZn7xNObfXgYAVLIpsf8y7usYgtF36GbDLRMpZthZT9GiepzgGKoBoEv7ShAyLEg3AZ+RcQXHoRoAjJRDivu7Ck01IoiSZOp5hKjjUA0Ael4u1OSeeD6XrTwBcxZkzvdgeRAouUz0Qo5kQj/QGDh28m5DQ6NlngVqSAquxVEeQaJvHP+dCTABJpDTCbABIKfvIMvPBJhAlhBQYpa7VYO8efII58N453cHbtS9gaMm6tOaKCHpNpxJvA3lvT3AzS0flC5VCAoVyi8s+2c5FropDx+7E8LGNNF1e7dWxKgKiChMwXpN2W0AoCjAljKLyjGa9QBAo8zkmdGwdec5w/NF3QdM/Ie15Bd9f9RwvNlTW0OrpuUN2+h5Xpi5STeKoUdF8Oc1pyF89j5deaiu50beItQ9Um/jv/3pmGGICBobFiw9DIuXZ6x6oS4CjUzL5ncG30rFTH07ZG7cL1y6CyFhEXDo6DXduTDpJ54jby/jpJ96IRRUw49qDLx4KVU3v4Z1ckgZ44IoJ4oQNjdgAkyACbgoATYAuOjG87KZABOQI4B1v5sFlSN12rA1SfkRrvdg7fOXn/MjZXAnTSjZCBMAbtiSpPuj3DrzOQ5PvXm1jPmliJXdBgCqQo1roZRipCqXlmxQCdq0PQlGT9Q/M2p7qvGIEi5BLWenl5dA1gCwecdZwySaonwFVMUVWRllh6fukWoAuHb9PgzpX18ztwaG5azbnATjJu/WPe5U7yE8B2vWxcPE/+zNMJZM2JAoKz4aI2aEtYLGDb0Mvz9GBiTqvqvGwM5tKwF6Pmk9ly6nKjkCcO/xkQkrkck1QvkWcRsmwASYgKsQYAOAq+w0r5MJMAHTBGRu8IwSZ6kCUP/vMsMAACAASURBVBUC0wILOqKBooxnYd0f5SfjbsLoCbsg8VzKs5GoLsyyP8qz0wAgW8ee4lJPVS4tt4iirGN7GVZ6GfDVebGMW99edaCIh5vhaTEyelAVQZwAXekLFcynW0JTlLUex6CWkEPFc+7XsUrpQ62HukeqASCoQVndd8W6uoHWfKKcB2ofPS8QKmdRjhD8jk0c3QTatawgjLFPOJsCw0N3ZPgGqHJS+aGL/k+/nII3u1fXTDKKRobFPxxTkj1anssPe9eFggXzCT9/euFQwo7cgAkwASbg4gTYAODiB4CXzwSYgJiAjOJFrVVPvVEXSyfXAm8Zt/11Dho1KKuZz0BLeZLJWyDyfrCWVoatmrtgR0TGuuZyBP7XWiaenupST1XWVClQaftjQwKplJnM7aheIkZUAkd+FAgvdPIVJj3Es7Jn30UYOGqbJmKZta7dlAiB9Uprup1TXP+xZODgDwJI1Sr0EnDKKrBoAPh9wxno0Lqi5rsicv3H+aheFkZeIFSF2yjvAXpPjBrUEPxreQo9j7QUc8sDMGtyK2jT3Ef42qFhK/FsCgQHltVsq+XxYSY/g1AQbsAEmAATYAIZCLABgA8EE2ACTEBAQEbxot7mipKhOWpTUKk5feYm1KpeSlMR0HIhRo+FMcODhLfFOPbSn47DvIXaNee11iRjAKAaV6jsqLXMcTzMmzAkZLvmjajlfDJKMfZLvnAXQicZx2yr48uMrZUB/+2etaDnK9WgfLkiQiUQ57R2z7bmKiMPZnivVb2kZg179BoZ9UlGjxPLuXp0qwb9e9cl1Y/Hygez5h/QrCBgxgAg+65Yyo3K7Bvda4CHu3FZThFrqrFQ6/3wKuMOuE/tW1cQvr8oh8jog22o8uDZLlQoH3iWzFw9RK/iBdXYoVctgfruczsmwASYgCsTYAOAK+8+r50JMAESAUcYAHBizAWAmfXz5hUnFiQJSmiEP5zT0h9rxjPr/SinKnp6ZcOMxJJJcGZvAwA1oRzKTy1tSGWFY4oqCphVuC0rMfhVLg49X60GbZr5QNky7iTFH+cVZePHNjJrxbOhFW5g5FmByuuwDxtAu5Y+Qm8FlAc9CX5bfyZTDL01R6qSiRzxXcHQBevHqMQi3rZ/9F4AYOhAvnzid1t0405VuC09ZNq1qgAvP1cFghp4kQwQ6vpOxd+EMWG7IT7xlu5ru2Lhc1DNr4Twa4N7XrhQ/kwMjCpeUNeKoSnTP99vaOgRCsgNmAATYAIuSoANAC668bxsJsAE6ARkFB2qBwDOLhOTS5fWXEujH+XUEoBYCi100m7AWHnq06tHTRj8QX1wc8sr7GLPWz+ZvA4yng0yxiKtXAtGEGQU1xOnb4BnqUJKrgdZAxMq/18uPqwbQ6/KKPNe6K1Lq2Y97s17b9WBV17wI936q8r/rr0XYMynEbrVN1QZqByN9kIrMaLsbTuOr4YZfPp/UbrTUfNvoFHi3Pk7UKF8ESVUglCwJMOc6Inx6YwowwoC2IEqj96C9AyN2J5qXLB3OJDw48MNmAATYAK5iAAbAHLRZvJSmAATcAwBGUVHxgCgGgEwNrdrR1+SEuyYFQIY3WguntsR6vuXFk4tSjxnPQA1PlrtJ0pyJhTQooGjQg+oGduVtWDJu8/0S95Zr8ceiquIERpxPv86FtZuTBA1VTwA+rxVW9OtX9gZAKxv/1HxH9Q3ALp28tWMudcbE2/+qco/jmErR+t3RfVUaNPCR9NbQE9uivJvD4VbtBdo/NsfexmmztpnePOvjmOrAUCvqoRMUk4zxkYRB/47E2ACTMBVCLABwFV2mtfJBJiAaQKONACoQlFdX00vQtBRr3yYzI9yqps8iiKT1M1SdJk5jJYsc1MvU9pQxrCgFadvJLOtiqvR2OjuHn3gsuJWbeT+bTnGkH714d03akEe2avmvwexzDSPoQoTQhqDf01xkjpLGTDx3S9/xMF/Pt9PfjXm/actNAumlfTUGtSyGkSLJt5Kcr1KFYqS58eGaERYvPwYfPvjMWE/WxVuownQTX/Nn/Hwf/NihHJgAzzf0yY0hxLFCpLaWzcyMjRSjWc4ZnzibXit91pTMnAnJsAEmICrE2ADgKufAF4/E2ACQgLdnveDUYMbasbNW3c245oq446uzocK2/0Hj+D+g3S4cvWeEl+Nrr9mHqNSb9Qf5TK386g0YQI+vDmVfWTLDOqNL2MAkPXqoCpssmXMbL1x12KBt7+o8H+/8oRSqo/64N4tnNMBypfzoHbJ0M468z+1VJ7lIHgLjCXkZORGQ8OizztIeRhYzmmZ+R/f27nT2kKDumLvGHUM5H0m6TbMmBcDu6MukNg5wjiI3hd7Yy7B10uPCF3+LYX84G1/JSGjbFiJOoZRKU2ZqhwHj1yFPoM2kfhxIybABJgAE8hIgA0AfCKYABNgAgIC1Cz4OIxRKS69aTBZFxoYPNyNa7Kfv3gXRk/cBUeOX880lC23w1px2OoEWC+eUpebum5UwKaObwbVCUnEtHiZMbBojYPKdN9edUiKjKwBgKqwyYZMDB8QCL161DB9427JAQ1IOD/enq/6PU7qG6De1tet5SnVz7KxJVMZrwkcA5XXrX8lw2dfHgA0AlAfVNhnhLWCJo28qF0ytYtLuAXvDtyo5BmgvrfqIHjb/vv6MzB3YawwT4HlxIs/7wj1JYwMRovDRJp7oi/AT7+cUjw+ZB40hI74qAGpFKPWuKJSmjIlAPU8lmTWw22ZABNgAq5KgA0ArrrzvG4mwATIBGQUFLzhW7MuXpiJ3HLyKeOaQZf2lYVJu4x+9Jo1AGAm+mUrT8CcBQc1eYQMbQSvdasGeQVu3pQM/WbdvK0V1+X/PaGUejP7oCK4ZG4nqFalOGkIGQMAnpWwkCbgVVbs3SATxywrs9bC8Gxev3EfdkVegJVrTmkakkRA2rbwATREVPQx522ijm8ZBy7jjYEJ5DBMgZKjwHItyG/6xJbQtFE54XumxwC9XFb9FgdTZkUrTWRCg9B4N27ybjhw+KoIcYa/4zuDnhbFixWQ6vf/7d0JmB1Xfef9v7W2Wvve2ltrSy2p1ZJly5I3vGCDbTAYMHghk2Umw2QyQ5J5M4HMQIC8A2GYhDdvMjNJ3ixMYoyNweBggwHbYAyWZcnad7WWllr7vrfUknmfX0EpV1f33jqnqm5Vt/Q9z8Nj466qc+pTde9zz/+c8z/Fn5kdu07Yiy+12vM/2OEVNAmv47OlYbmGFi75KHWMz3eY7/KZ2HiciAACCFyFAgQArsKHyi0hgED6Aq7ZqVVz1A/dwta5BheiOuo+P54L6z98tN0+88UlQaewVPnyf7vVbl80JhI0ap28pox/7pMLgm3JYi4Zv9QGH9/ihoc7L9x561jnkXTXAEA4wnzjPLd7PNt+IQi8aDS2UtF1v/CpRXbzjaOcZiwUd/527Tlly1bsD7ZMKzV7JPLh/nLHCiXoe8+7JnltK1fq2sVLTnwCAFGjyKXqS2u3jeLPik8AoNLa93L+6vz/l9+bb82zh3t/ZmS8dftxe+W1Nnvx5dZYnX61S1sa/va/brLr54zwfvcK70vBp++/0hrsElKuuM6c0fkEAFw+tRyDAAIIlBYgAMCbgQACCDgI/MmnF9k9d4x3ONJvf/f/+aV3OI1KRnXU4wYAoqbS/vWf3Wk3zB0Red+VAgBpdv7VEK0f/+5LrfbpL7wR2a7CA+J2qFz3HP/cJ2+y++6e4NxRcukUJen8Hz7SHmzr9pPXd3s5FR+88IZR9h/+TZM1TBns3REtVXFxAMcnAKDraRT9t//gx07T6JP4Fbe9eP26TwBAz/qlV3faH3z2dadnkWS2zFurDtjH//AnTj6VGvOrj8ywxx9ucN6KsdK1Tp/pCGZu/POL28se5hpk9dmW0wmbgxBAAIFrTIAAwDX2wLldBBCIJ+C6Fj68uvZS13Zq2uqtXPnsJxYE2/91735dZKPKbZ0Vnqikeu+/f7JXB00/pL/ytQ32v/9hTdn6XRPalesk+3Rk1ElynR2gkeB/emaT/c+/XR1ppwPed9+kYM3/mFH+U9ddOuqf+r9usAfumei9lWOl2QWy++TvXm/zmkY4uxRjbNl2zD75ucXOmf0Lz5/fPMJ+4/GZNq9puPd9lXsopSxdZ8GE13QNAGn0+nc/1mxzZvmPoBe3v9QMHN/Ahes7q4DL7//2XKsfP8Dp3S4+yNWn3MUffnCqPfrBaTZuTP/Y713xtQtzJ5Sqd8LY/vb//sntTktLXL63YsFxEgIIIHCNCBAAuEYeNLeJAALJBHy2wwtr0rRfra//239ad1nlvtNqXaYP+4xGho1xmdruGgAoNcKpTrcyhrtk+z9ztsM6On7utdY53Lruf/396rKZzO+4daw9+oFp1tQ4LFEn9uDhs/a5L715xVIJjTBrGzgFcnr27Ob9kslt2cr99ukvLLlsmrY6Yb/22Awnu6hKd+89ZX/3xHrnbPkPPTA5CCZNmzwo1j1Vak+pHSfi7IKhTq5GupXFvjiZna736Aca7CMPTU1l9Fr3U2oGzk3z64J8D8OG9ol6BJf+rs7rj3/WZn/9lXVXBGX0Ofm1R2fYfe+sD3b1SFJCn7/82/KfjcLrq+6PPDTN7rljnNWN6Jtax191uORF8QkCEQBI8mZwLgIIIGBGAIC3AAEEEHAUcE3WV3g5/fhV53F764kge/n4cf1t9Mi+zh0rnf/a4t32O//ltYqtjBMAcNlKyzUAEP7Q37X7pLW2nbT6cQNszKi+TtPhw5HRMXV9nZIhFkOosyNjbYeo9e79anvaqLq+NnxYHxvQr1dqnZljx88F6/XDbeceuKfe3nf/JBtd1y9xHUput3rtIevfr2cw8jtwQO/E1yx+D/cdOG1L3tofdJyXrThwKeCgzpeCUguur7OGKYOCLO+uMzEcPzqXDtu1+5T9x0+8GrwjhcU110RxfQoC6b7a9py24yfO2cQJeu/6OW3Z6dP2cp+VJ//mXps+dbDPpYJj9c7vPXDGdu46aZpdoHZrS8Vevbp7X6vSCeosaxaItpzU+6WZRCoKkiycPypY3qMcA/Xj+qded9gul1wXPjutEABI9RXhYgggcA0KEAC4Bh86t4wAAvEEtH/9Z/5ggQ0dXBPvAjHOKjfyXHwp3+nIymj+jeda7E/+/K2KrfIJAMS4vcvW899753j7xO/Mt4H942c8j9MGzslO4NXXd9vvlghm/fpjjfabvzKzap3QJHdY6bPyh7873x56z+TIXTKS1N/Vz620fWl4bz7fX+c73ra/f2Kd/c0/Xj6zqqs70X4EEEAgKwECAFlJUw8CCFwVAn/0n2+099w70WlkO+kNu64ZVj3vfMc4+8Pfu8G58+ySlEvX/Ye/vNvmzByW9FZKnq+R+xdf2Wmf//LSSwnLvvhHi+zu28dXbQS6KjdS4qKaubFxy5FgNHpAlQIaPjkTsrrvSvVUSt6mNeBf+uzNNmXSoM7Q1MvaUCkJpM/U9U53Yxk1KCrRqJqh4M+vPz7Tejkso3HZcjSjW6MaBBBAoEsKEADoko+NRiOAQF4CSsz2hU8vtKlV7qj4JvLyzVHgMionY5/dD3yeSanOv87XVPTP/9dFwfKBrlzC5Hsf/9gcu/Wm0aneijr+q9Yfsv61PW3yxIGpXtvnYpp+r2SXgwb2djpNyxw+/2dL7Yc/3lXyeOWL+LVHZlR9FoD8OjouOtcT9VnJKiioz8y21hNWN6I2cY4ApwdW5qDzHRetZ4/uTkE615lGPkuYCAAkeXqciwACCJADgHcAAQQQ8BbQUgBl3XdJbud98V8mzdKo2X/69GteW3n5jNa7jMqp7b67H7jcr0aCn//Bdvvj/7G05OEffO+UYNs5rUWvZlFHcMeuE0E9w4akt6xj/8Ez9n//6dIgYaCSEGov9yGD0rm+OoE/+mmb/dEXl9jc2cODBITjx/avJlPJa4cJLqdMHOi8PWZUJnhV5LotZtwb1jNfueZgsAZe2xq6lKjPimYvfPEzNwdJE6tVCp/7Rz803R5/eLr1re1RrepKXld223eeCPJHvOdd9danJrp+15lGBAAyfZRUhgAC17gAMwCu8ReA20cAgXgC1eqk6ke2Ohyf+eLlWeFdWqmRyPe+a1LkyFypLc3KXV+dmy9//rYgSVgaRaN3T3x9o/31/1lb8XK/9euz7aMPT7fevdNNihZWqtHrV15rs89+aYl9+H1T7Td/ZVYqdR051m5/8Ter7bnvbbt0f7/3W3PtI++faj16+O8SUIh07txF+9YLW+2//8XyS/9ZwagsgwDFOy+4Tt122UpRN6UZNp//1C9m2KSdiFCd6J+9udc++cev2+/9u7lO22a6flb0HJQPYNTI9GeulAqY/dt/NSvTIMCp0x32/Pe321/+3Wqb2TDU/vgPb7IRw6J3P3AJ+ui5f/j9U+0//uYcp6CC2vKFLy+z773cmsZXEtdAAAEErjkBAgDX3CPnhhFAIC0Bbdelkeq0ZgLoh/53X9phX/rL5V4j/+H9KJP2H3z8+sg153v3n7ZPfO71slvnFfv8+3/dZB/9UIPzlOlSvuoAaoeA/+evVtqPf7bb6RFo9oG2RUt7Db2y+f/9V9cHWzSG5RMfv960bWGSLOylOv+6vkab//Rzt9qN80bG7tQePtJuf/OPa+2Z51qusFOn+ff/w7wgo3u3btc52foepOen7QTlFu6CoGtoyYaWiUR1fEtt/1euDbqfz3zixqCjmVYQoDh44vpZKbX9X7l2VyMYo5kW//DkBvs/T224olp9//y7X5sV5JmoVim31eaff+G2yKUtmv7/7He22ue/vCyyebctGmOf/v0bnGbKRC3JiKyMAxBAAIFrXIAAwDX+AnD7CCCQTEAdII3AzpyerLOiaeN//ZW1znu1l2v1X/3pHUFHs1zRj/IXfrDD/uhPljjfuDqwX/jUIrv5xlGxOphKZvijn+4OOv+6T5+y8IZRQZBF07WTdgbLdWbC9vz732gK9kL3nVrtEtxQkEg7SPgGAaLaXGj5q4/MsMc+2GBDBtcktgqvq3s7cPCMffP5rfbkNzeVDEy5bI+5YvVB+42Pv+z86PXO/affmmv3v7M+UVAmDFz81VfW2nd/uOOy+v/uz++yuU3Dy7bJddZC4QX0nLU86Kb5dda9e/xgjOre1HLU/ux/rbBlKw+UbaPq+52PNdvtN4+xmhRny+i927D5iP3D1zbYj15ru6L+hx6YbB//t3MqLtM5cOisferzb9jSFfudnnvUd5cu4rotqlOFZtajWzebOWakNY8fbcMH9A3+/89//nM70X7ONu09aG9s3Wlnzne4Xo7jEEAAgS4hQACgSzwmGokAAp1d4OEHp9qH3jclmMLs2lHVj9mjx9vtez9stf/9lTWxRv2LXaKmIofJ6ba1HvcijdMhaz930d5aeSAYvazUiXFpiJYDPHjfpGApgu8ot9qxau0h+8enN9ripXsrVucbcNCShld/1mZ/8f+tjgxuyPC3f6PJHrh3YmQSN70bekZffWaTV1BIdehdVB1xrEIcjdjrXfnOi9vt2ee3VjSLSoxZmBPB5VkXHqPn8euPzbCmxmHW0yFDfGHgYt+B0/atF7aVDVxE5fKI+1lRG7StnYIxygvg876Gif60RefXn9vizKVn8PjDDXbbotE2eGC8AFD4faTPrGaaRH1mP/uJBXbf3fUlAx0+O5iENxn1PHTczraT9t/+bJlzUKESoDr+dzVOsdpePcse1t5xwb6/drNt2FM+COP8kDgQAQQQ6CQCBAA6yYOgGQggcHUIzG8eYZqa2zRzWLBGVomywpFA/cA+d/6iHT9xztZvPGIvvbqrKutYNSvh3/zKTJvXNMJq+/QIRs1OnDpvb761P5hl4Nv5L3wyur8PPTgluL/Bg2oubdsV3puSfrVsO25vLNtnL77cGtkp9n3q2u1A2zBqxoV2CpBvYZ4AtaP93AXT1OkdO0/az5bssWdf2OodXFHyvofun2zTpw0ORjnD7cnUQdM9tu05ZYuX7gs6Sr6zGsLO2oLrR9rQIX0uXVv7mx891h68G8//cEfJkVcfL9Vz+82j7cZ5dTZ2dF8bNLAmGCUuHJkOn1t7+wXbd+CMbdtxPEhe6Lu+utQ7d+Zsh63dcMQp8BJ1XxrpftddE+z2RaNt3Nj+1q+252XPXc/lbPsFO3jorK3fdCRov+4jqijA8LFfnWUNUwYFMw0KPytPPLPReZlMuXr0DBQM0MwPva+1tT0v2+pOI+16n/QOKUil3BHrNh6JanbFv2trwrtuG2uNDUNsVF3f4DugpnePywKT8lJgTLs47N132tZvPmrfe2mHd92adaJ8KNqZQIEOvcNa6vPN72y1p57d7H0f4XvUPGu49a3tGbRZbVU79TxdAm1RlWqU/+6ZU23OuDq7ziFa23Hxov1wXYut3hX9PkXVzd8RQACBziBAAKAzPAXagAACCCCAAAIIIFBVAXX+393UYI2jRzh1/sPGnD3fYU+/udr2HT9Z1fZxcQQQQCALAQIAWShTBwIIIIAAAggggECuApryP79+jFfnP2xwy4HD9q231tnFt9/O9R6oHAEEEEgqQAAgqSDnI4AAAggggAACCHRqgUnDh9iD8xqtd48esdp57sIFe2bpGms74pc/JVZlnIQAAghUUYAAQBVxuTQCCCCAAAIIIIBAvgI1PXvaozfNsREDkm2ZuHLnXntxzb9sH5rvXVE7AgggEE+AAEA8N85CAAEEEEAAgS4i0L+mt80eW2eTRgyxYf36Wu8e3S9NAz9/4aKdbD9n63bvtzVt+4J/p1xdArdOq7dFUybEmvpfKLH/xCl7cvFK02wACgIIINBVBQgAdNUnR7sRQAABBBBAoKLAmMED7e7GKVY3sJ9T5097wG/ad8h+sHYz+79fJe/WwD419ujCZtM/k5Yz5zvsiddX2JHTZ5JeivMRQACB3AQIAORGT8UIINDZBAbV1lhD3XCbOFyjhLVW06unKWu0ijoGp8+dt7ajx23p9t22+2j11oF2u+46GzWov00fNcLGDx1kGr2s6dnD9N/DolHLM+fP255jJ4ORy9ZDR+0Cyak62ytV1faMHjTAFk4Zb+rk9umpbd6uu/Sebth70Ba3tObeiZ08YqjdOGmsjRzQ/9Ko+9s//7kdOXXG3tzeZmvb9pn+f9pFe7vfM2uaNdQNc+r4F9evz9ZzyzdY6+GjaTeN62Us4DL6r5H9byxdY7PGjrTbpk0s+85oS0AlAtx2MNlWjRkTUB0CCCBwmQABAF4IBBC4pgV69ehu8yaMCf7Xv6aXU2dBwYDdR0/Y86s22rEzZ1PzG9qv1m6eOsGmjhxmPbt397qufphq5PKV9S25d/q8Gs7BsQRub5hoCyaPvywoVHwhTWX/+pur7eDJ07HqSHKSAlbvndtoE4cNLvuZ0udodds++97qdNdUjxk8wB6c22gDEo74tndcsOdWrLftdPaSvAq5nlvbq5c9trDZ9N1arui789m31gXPWUHgR29qrvju6H1dtWtvrvdF5QgggEASAQIASfQ4FwEEuqyAOv4LJ0+w6+vHmP49Tkmrg6XEVPfMnGrquGgUN0nRzICX17fwAzUJYic/d+aYkXb/nOkVO//hLWzce9C+vXxdpnekWTPKtq5AVlQp7HxFHevyd32G3j9vpvWr6e1yeOQxJ86221NLVjPlO1Kqcx4wa2yd3dfUUPGzsuPQ0SC7f7i938M3Npl2DChXfrRhqy3Ztqtz3jCtQgABBBwECAA4IHEIAghcXQIzRo+wu2ZMTqWToKmjTy9ZHUzH9y0KPNzWMDGYfVA4vd/3OsXHa2R16fY2e2XD1qSX4vxOJqB35pEFzcESEZdyQEnL3lhl7R0dLoencoxPgEIV/nTLDvvp5h2J6x7St9Y+sqAp8ch/cUM27DkQzASgdC2B7t262YdumG31wwaXbbiWn3x39aZgKUpYlDNi/sSxZc9Ztr3NXlrf0rUwaC0CCCBQIEAAgNcBAQSuGQF1nu6dNc0aR49IPNIeoqmz/XpLq73m2YEZ3r+vvf/6maZOSzWKfti+tK7FlrfursbluWZOAspP8dD1M52XiGQdAHDpdBXTpdGh8pl14Pvo2P/dV6xzHK+ZVR9ZMMeUD6JcOX623b66eIWdOPsvOz/MGTfK3t3UQACgczxGWoEAAlUQIABQBVQuiQACnU9gUG2foMM9MuE+0KXu7PCpM/bVxSudZwFMGTHUHmieEST2q2ZRx0UJqzTFlXJ1CNwyrd5umVrvfDNZBwAU0NKa6769ezm3MY0AgO+sA+fG/fJA9n/3Fcv/+AWTxtkdMyZXbIiS+SlPRmEhAJD/s6MFCCBQXQECANX15eoIINAJBNJeF1x8S1o7qinCm/cdirzbxtEj7d7ZU613j+p2/sOG7Dx8LPiByw4BkY+mSxygEc1KU5qLbyLrAMC0umFBAj7NBHAtSZcA1PTsaY/eNMc04lutUmqkuFp1cd3kAnr/tBxk3JBBFS9Waj0/AYDk/lwBAQQ6twABgM79fGgdAggkFKh25z9snpJC6cdkpaLEUkqOllXnX225cPHtIAlcy4HDCSU5PW+BOB1dZTZ/umiEs5r34TtDwSd4Vq7dLonedG64e8fOI8ds1MD+Nm7ooEvbfEaZpNHOqDr4e3oCCgY9smCO9akw/b9cAsqoAAC7AKT3nLgSAgjkI0AAIB93akUAgQwEtM5eGZ37p5QRvFKT1cHWPtLlSh6d/7Atm/YdDJYCULq2gJaxfHTRXK/p9coB8YO1WzK78ffNm2nTRw13rk9b7T2zdHWwrWac4ppzQEk6n1+58bL92zVb4T3NM5zzKSSdqRDn/jgnnoDL9P9yszoIAMQz5ywEEOg6AgQAus6zoqUIIOAhkGXnX83ac+yEPbVklWkbvuIysE+NPbqw2fTPPArTl/NQT79O3wSA78rzBAAAIABJREFUaoE6/1klglSSTS1RGD1ogPPNJ303NcPnQzc0VcynoYSYL6zaaOt277+iXcoL0lDnFrDIY0tFZ0gOvEwgais/HbzryLFgi8dw+7/wApUCAJo1oGCqcgdQEEAAga4qQACgqz452o0AAmUFanv1sg8vaKpKwr9ylZZba13N7OSurwA/Wl2lOvdxs3+5p/l1113n1FB1fDXqvX7PlR1fpwt4HjSotsYeXzjXa3vNSoEzl+pdRnqL93kvvK5PzoKsl1O43D/HXCngmoiy3OyYSstYks5Y4XkhgAACnUGAAEBneAq0AQEEUhV458ypdn39GOdrnj533pbtaLO1bfvtZPu5YMnA/XOmp5JsTR2Ud0yf5LTtoDpsu44ctzVt+0ydDbVLRWu/Na1a1xrct4/zfRUemOVIcKwGclKkgEtnt/Aimo3yzWVrrPXwschrp3HAhKGD7APzZ5tmAriWqKUzUdf54A2zTbtqlCul9nkvPFadxccXza24VVx4fNYJFaPunb+XFlCi1Qeap1u3iEBZubX8dzdOsfkTx5a8+Kn2c/bE4hV27Ew7/AgggECXFSAA0GUfHQ1HAIFSAs3jR9k9s6ZF/vjTueogaV2vtiFTR6GwaDTz0ZuabYDjtP1SnYO6gf3twzc2VUxEpTqVnGzTvkP28vqWIABRrqhjpTXL6vC4jgKH10pjqzXeuHwF7pk11eZN8Ats/dPr6qyczaThUWunSzUiyXupBG/6jGq5T7kStcTA5RoEADJ5fVKrpFIHPqykXAJA/V3f2VpuU6rsP3HKnly80rTFKgUBBBDoqgIEALrqk6PdCCBwhYBG87T1k0unXT/k/nnFejt86kxZyUo/BItPKg4AaOr/Q/NnmZL/VSoaUfru6k3Oa0q1vOGRm+ZU7PSUqo/1y13/A+PzPupusx6x9g1QqI1JMqq7jN6XW+cdvg0+Oytk7dn139js78A1D4VmV5UKjmmHFuVrGVlmS8mkM1ayF6FGBBBA4EoBAgC8FQggcNUI3NfUYE3jRlW8H422b9h70F5cs6lkwr7Ck11GksLjizsHM8eMDJYRVJqGqun+z61YbwoC+BTNcrh31jSvWQCsX/YR7nzHRnVMSrU4qvOb5l267rteWGfS3BQuSRG1nEYJAMsVAgBpvgX5X8slKFQpODagT297bOHcsglb2Qki/2dMCxBAILkAAYDkhlwBAQQ6gYD2fVYG8toK+z6r879q1z57ad0Wu/D225Gt9gkAFHawXToVGknSDIRSuwZENcxlj+viaxAAiFLt3H/v27uXPbaw2dTBcS1ZjlZGdZxKtTlpQjWXpIhLtu2yH23YmkoAIMuAiusz5rjLBVzX/5f7Pqy0q4R2C1DAdvO+Q7AjgAACXVqAAECXfnw0HgEEQgGtjdYU5HLFt/Ov6/hMaS78QXnDxLF254zJZUfok3T+1a44na2okVDepM4tMKi2j3100VxTIMC1JFlf71pHeFycBIDlpmG71u2ScyBqiYFLsC5sD0E01yeT33F3zJgcJEuNKuU+G5WCSnpfv7p4pR05XX7ZWFS9/B0BBBDoDAIEADrDU6ANCCCQWCBqtH7L/kP23PL1TiP/YWN81lyHW0ppjb5Gaof2Kz1Sq9wDTy9ZbWfO/yLDf5zik7gsvH6WncE498Q5lQXidLCz3PkhKgBX6u6Srql32RUhKgDgs3UheTQ6/6dUs8Dqhw2ObGi596JS0DfplpWRjeIABBBAICMBAgAZQVMNAghUV6DSdmBxO90+AYCwg11p9F8Z/r/+5mo7ePJ0Iow4o8GaBq3p0JSuKaBkku+/fqb17O62xZ5mvCi5pGZ+ZFGU70Kjpz4laYcqKuintkQFAFzXjOtaBNF8nm72x7oukymXeyIqgSDPP/tnSo0IIFAdAQIA1XHlqgggkLHALdPq7Zap9VfUGrfT7Zt0TR2NDXsP2CMLmm3UoP5XtEPbDCoZ2brd+xPL+AYAsu4MJr5BLnCFgMt098KTKm1zljZvVMepXH1Jp9SnEQDwCaxkOaMi7Wd0LVyv0vr9wvs/e77DvrZkVbBLRmFRMEizt0ots2H9/7XwBnGPCFw7AgQArp1nzZ0icFUL1A3sH+zfrOnxYUnS6fZZGxz+OOzVo4dpJ4JSmf837DkQJJBKo7hkP8+rM5jG/XGNKwVcpru7dHKqYeszil5Yf9K8FOWCfoV1RCUBdF26QAewGm9Outd0TQB4/Gy7fXXxCjtx9vLdV6bVDbMH5zaadrQoLuXOSfcOuBoCCCCQjQABgGycqQUBBDIQ0I/5OxsnW49u3YK1/j/dvMPe2LozVs0+o+zK5P+t5euC5FOl1p/qx+OTi1ea/plGccl+XlhP0mRrabSZayQTcBntzuuZV+o4VbrrpFOqXWZFRAUZXJculBs1TvZUOTtNAdcEgOVyT1T6jG07eCRYvkVBAAEErgYBAgBXw1PkHhBA4JKARu5revYwbTHW3tERW8Znqz11sL+/drO9e3bDZTMQVLmm3/9447ZU19+7/tANb145EBSAOHfhQmwPTsxX4H3zZtr0UcOdG5E0wZ5zRWbm+z6G106al8IlEFZp6z6fpQvK/K4M8PqsUzqnQKU8MIUtLrX0pNK7oO/wVzZstaXb2zrnjdMqBBBAwFOAAIAnGIcjgMC1IeAzzV5J/dTR0AyE4rL32En72pKVplkCaRXXTNdhfVnuB5/WPXKdywV8ElLqzKwCAJou/ZEFTTZuyCDvRxaVoC/qgi6f0UpTt312AKgUSIhqJ3+vvoBPzpZwx5bCVlXKH3DmfIc9VSJnQPXvihoQQACB6ggQAKiOK1dFAIEuLuAyvTi8xX3HT1qP7t1sWL++l911khwE5fhcM10Xnv/TLTuC5RCUrivgG/RJmmDPVcqnE114zTQSU7os09Fn8PmVG239niuTb/osXSjVaXQ14rjqC/i8h6W+Dyvl2Nhx6Kg9s3SNKQ8EBQEEELgaBAgAXA1PkXtAAIHUBVwSjIWVnjjbbrW9egVBgMKy++gJe/rNVamO/rtmug7bQfKy1F+NzC/ok5AybFxWAQCfTnQhXBq7FLiO+m7ad9C+9da6K56ba16FSkGEzF8GKiwp4PO9WDzzRLNYPnTD7JL5W5j+zwuHAAJXowABgKvxqXJPCCCQWOCeWVNLTukvdWF1EIoz/+u/aR/2tSnvw+6y7rmwjZq++sTrK0xrmCldUyBOACCrEWvXTnSxfBoBAF3TJYmfEvg9/eZq00ydsPis/ycBYOf/3LgGovTeKRikpH5hUb4XzbCpLdhBJvwb0/87/7OnhQgg4C9AAMDfjDMQQOAaEPBdc11MUo21/64dnsK27Dl2Ili/mmYOgmvg8XeqW4yz7CNphn0XgCTr//U+fnPZGms9fMylqrLHzBpbV3brzcKTNu87FGzDGU7j9knyyWco0SPK5GTX7RxLvXc3TBxrd86YbNddd90VbS03eySTm6ISBBBAoEoCBACqBMtlEUCg6wrEGXEtvNtqTRv1GbUM2xO1DVrXfUrXTstd1roXa2SR92FI31p7bGGzKUDhW9LamlJrvx+9qdkG9Kmp2ATNyHlpXYtpZoRKpU5f8YWyCKb4+nH85QKuM1GK37tKQaxqzeLi2SGAAAJ5CxAAyPsJUD8CCHQ6gQF9ettjC+fawIhORbmGKyfAk2+stGNn2lO9N59EV2HFP1i75VKnJ9XGcLHMBOIEAJJm2He5ucbRI+2B5ulXLH9xOTetAIDqev/1M62hLnqLRG2D+dzy9cGsg3JrvovbTg4Nl6eZ/zGuWwAWb+dYKXfA4VO/2PrxzHm2fsz/CdMCBBBIU4AAQJqaXAsBBK4KAZ/pwaVueOXOvfbimk2pW0waPiTo7PTs3t3p2mlNs3aqjIOqJtBZAwAu6+/LoaQZAHDZDjBsh4IA2s9dU8ZLrfkubm+lbQSr9sC5sJeAz1KU4u0xb2+YaAunTChZX7W+x71ujoMRQACBKggQAKgCKpdEAIGuLeDToSi+U3UwtGVU25HjqSP47Eygyum8pP4Icrmgpto/vmiuU4dVDUxji72oG42Tl6DwmmkGANQBVGBsyoihUc32/jtrwL3JMj/BZ8nWriPH7Kklq4NcENq5RUtYhvarvaLN1fwezxyIChFAAIEiAQIAvBIIIIBAkcCccaPs3U0NsVyquWe06zTXsOGFP3Zj3QwndQoB34BUWhn2K928b5uKr5VmAEDXrh82OAgCaGvAtIoCKd9fu9k0EkzpXALq9GtG1OQRQ6xuYH8b3LeP01KUwu0xFTB637yZV2zfqjut5vd455KkNQggcC0KEAC4Fp8694wAAhUF7pgx2RZMGuetVK3kf2pIn149g2Rnw/v3dW5XFlvBaRRt6sihNmXkUBs5oL/V9u5pPbp1C9ooj3MXLtrBk6ds496Dtm73fmvvuODcfh3Yv6a3aebD5OFDgmRzytSt655oP2dLt7UF+Q2UrCtO0dT62xrqbfKIoUHHUdfVtl/LW/fY4pbWWNfVvc8cM9LmTxwbdEr0/9W+I6fO2Gubd5hGlH2Lb2c7iwCAa9K1cveadgBA9dzVOMXm148pmc3d11zHq41aA550C01tETpqUH9rGjfKxg4eaP1qel0WqLjw9tt25lyH7Tl23Na07bfWQ0dN/y3tovd94ZTxNmHoYFOek3Dr0vaODntrxx57bfN2ryp1T9fXj7X6oYMufTbV7qOnz9pPY77rlRpQ07OHzZ0w2uaOH2P9a37xXeBbCpOilssdQfI/X1WORwCBriZAAKCrPTHaiwACVRfQqND0UdFJxYobklaHodQNVkpWVer4ak8DV6f5lqn1Vjewn/MPcXUOVrT+oqPhsi2hOr4Pzm00/fAvd4+vt7QGHWvfUunasotzXY1I3tfUYP1qepdt76pd++yldVu8OnidLQCg3SgeWdAcdGrjlmoEABSM+vCCJhs5oF/cZl12nkaBtXXg2fMdsa6nHAO3Tptos8aOdM7boYr02Xhrx25bvLXV6XPi0rjbGibajZPGXQrOFZ+jwNcTr69wCnYo4eI7pk8KAlzlij5D6/ccMCWjTBrMUBBQ9TWMGl62/S4GOibc0UF5Xj6yYE7JZTUk/3PV5DgEEOiqAgQAuuqTo90IIFAVgThb7YUNqeZ64dm/3O/cddRLI+3PLF1tu4+eSNVJ62XfPbvBFJBwbUtxAzSi+o2layt2Nlw7mcVZvV1uVh2KR26aY1pbX6747v1+ff0Y08yRcPZDuesWb0fn0t7OFgAYO2RgkEU/yXT7agQAZKkZMg/f2BTMHEmrqDOrz5PWhatzGM44UadZSeXCcuT0Wdt1+Jh163Zd0PHXaHXU+1Cpjafaz9l3V2+ybQePJLqVW6fV26IpEyp+XhXk+NqSVZfdT3Glvp99Ob2wamMw8ydO0XdAGo6FdYfbY1ZK/qfZP69u8psNEef+OAcBBBDIS4AAQF7y1IsAAp1SIG5ys2pPG71n1tQgc7lridMxrnRtTRe+afJ4WzR1QqJOTViHEhR+Y+kaO3jydMlqXWc8xAl0uOwB75NAUc/l7plTnNYg62aLM5FHPdPOFgCo1HmKupfw79UKAOj6muL+4LwZQZK3rIu2AFUZEHML0eL2avRc0+nf2Loz1q1UGukuvGDU+z5j9Ai7d9a0srNxyjVOwYuvv7nau+2aXfKe5hkVg3TeFzULZiRs2X+4bPK/k+3n7Kklq4JADwUBBBC4WgUIAFytT5b7QgCBWAJxtwDUD/8n31hpx878ogOQZvHZ5iqsN+4P71Lt1kicfowraVbcUf9S11Ubn122tuQUYdcZD77r3V1nFrh2UDXi/OEbm8pO+y91377bM3amAICrX9T77+obdZ1yf1cA6f3zZno9l7h1Vfu8OLNGwja5BmsqJQxVgOvOxujZLaUcfINdukbz+FFBPgfX7U59/BUAuPjznwdLdcIcCIXns/WfjybHIoBAVxUgANBVnxztRgCBqghoHbeSQ/n++Eyzw118Y4Nqa+zxhXO9OjPhVNekSOrwvXduY1W2WKs0a8J1JwbfAIBrZ9q1g6ocBRod9Sm++Rlc2xy2wdfEp+1pTP9Xfa6+Pm278nPTJ/gsp5UTIElbkp6r5QfPLV/vtRzAJ1hTLmGo7+yW4vv0fc4KWCyYPN55No2Pqz4X316+3jQDSLtGFBfNJtKspLaj6W/h6tNOjkUAAQSqLUAAoNrCXB8BBLqUgH7warq9T6lm9n+1wzcooT2ulbxs875DPrdxxbFav/zgvEabOnJYoutUOrncyGO1AgDvmt0QjDBGFZeOS5LOsEYiV+1y217OdTlEFgGApNn/wza6+EY9I5e/6x2+ffqkxOvxXeqq9jGapv/k4pWmf7oU1/dGgbjnV2609XsuX6uvXQveOTPZSLyW+GhmlEsixbR3cSg2UgBAyRXn148tufVfNXO4uDwvjkEAAQSyEiAAkJU09SCAQJcQ8F1rr5tySaCV5Oa1JaESzLkWn4zela5Z7R/kleyqEQDQ1mePLZxrAx3WZ7t0UF2DCaWMfQIA2r7to4vmBlutuZRqzQDQmvrHFjabksElLS6+SesIz9cMGm2hmda6/LTaFec6q3ftDRIDuhTX741Su5co6KjgX5JEj2qjazLNao78h1b6XJw+12F6H0oFB559a51tT5hw0eW5cAwCCCCQtwABgLyfAPUjgECnEtDWUKWmh1ZqpOuP3Lg36rst4f4Tp4KRQk0bjlvS6gBE1V9uOnw1AgCzfrmTQqm1v8XtjOqg1vTsaY/eNMeUM8K3lBtxLXedzhIAaBw90h5onp7K9OwoX1/TSse7roNPs85qXctnmvoHb5jttHSn+PtLgR7tkqH8FknLxr0H7dvL11W8jGbk3DNrWqz3SjslKFGiPiNRRd81KqXymGjLx2eWrjHNnqIggAACV7sAAYCr/Qlzfwgg4CzQp5c6dc3eP3zDvaWdK/I4ME6bXH50V2qCOrcfWdBkdQPd9nnXD2tl1n5t8/Ygq7+mXWtdvGYQ1PTsEXm3pfIVpB0AUCJFbV3nGtyJ6qDGTRYpDN8kgJ0lAKD19NoDPo0S5ZtGHbqGZns8urDZadZHWnVWuo4+K/qM7D1+0tQfnTOuzjuxpkuiOp/dTAq/v9Je9hOViyTuto3a5eTFNZtt5+Fjdv+c6aakoXHLhYtvB0GKlgOH416C8xBAAIEuJUAAoEs9LhqLAALVFNC+8I8vmmu1vXo6V+M7mut84V8eGKej+aMNW23Jtl2+VV06XlOH3zF9klPHRLMMvrNyg7Xsv/LHszqL2j2gR/duFdtSKoCSdgDA1zGqg+qbl6EQIGrLtWIsn85ceK7PEgOXF8V1OzmXa+mYONs3ul678Difd1mfZRWXGSK+bVHHf/fRE/a9NZsubTEXJ9+I6nXZcSTu+v8ko/HFJlHfjQo2PDR/VpDjxLXomm9u22U/2bTdwuelXTiUKDNuYfQ/rhznIYBAVxUgANBVnxztRgCB1AXidOpKrZ9Ns2G+0661zvVbb63zyhZe2F6fdd5hVu2tZUbOXGcvJAkAuGbU950GHtVBdQ1QlHoXfHeMiLPcIO0AgIufnsXxs+dKrrEudqhWnoLCenxH/zfsORAEsxRwUQdaQQ+NUCt3QP+aX+Rf6NWjRzDDxafIZdWuffbSui2XbXkZN6FiVMdabXPdRrMwX4ivV5RB1GfId4cBBRu/v2bLFckKkwQAGP2Peor8HQEErkYBAgBX41PlnhBAIJZAnBG5aq//V/I/jWK6Fq2JfWLxCjt2xi1TePF1fdbJK6P2D9dtqdg0lx/nmq2gWQuFxaeDHdXZ9QlqhG2I6qD6tK8YyHeGhrZzU26K0YMGuL4GgWeSWSBxgkIamdbnYfqo6G0Ro3ydb7TCgbdOq7dFUyY4z2TRGvC2I9FbwPlsr6fmKeDz7LK1l3X+9d/jBgB07pq2ffbCqo1l7941mWlhvpD7mhpMmf/TKpqm/9XFK4MtH4tL/5reQZ4BzbpyKQp6vLSuxbRdYXFx+Y4pVwej/y76HIMAAlebAAGAq+2Jcj8IIBBbwPVHc2EF5fbPjt2IohN9f9wmCUj4rJN3mYasDOJaf11pH/ZyI/g+szGiAgA+QQ3XAICmHD90/Uzr2b2716P22TFCI/+9e3S3k+3ngvwFPtOc08xL4eqnbdSURV27I0SVtLaqLFePdipQ0EQdTZfiswWcz/aPet5Pv7na9h0/eUUzbplWb7dMrXdp3hXHVPqc63OsHB7jhgyKvHaYL2Ts4IGmpIHlcnaEeT50/J0zJlk/B1d1rp9asqpkG3yCM6p72Y7d9vL6lpLX8v2ODC/C6H/k68EBCCBwlQoQALhKHyy3hQAC/gK+OwC4TMX1b8W/nOE6hb6wjqiRwUrt8Vkn75KIzGXdeLlpwj4d7KgAwMM3NnmtM5ZR1Ai1j1WhebkRR007HzdkYNDJV2dsYG3NpanmmtVx4ORpr3tImggybLNrUCjs0Pfp2dPe3RQdAND1o55bks+Oz2i2T2Z9tcllOUTY9kqfE9dp+qUcys30Uf4CLV9QwkbNfIkqmimizrWOnzJiaMnD9T2nBJ+LW3YGf3ftcJcLjvouNVCiv6+/ufqKGRRhY13bU3xzSvqn5VJk/o96S/g7AghcbQIEAK62J8r9IIBALIE4nW2f0dw4jfLtZLquhy/XFtd9w7UW12W6tEtH6YC2LHxjlbV3dFzWLJ8AQKVM4y5BiFIeUSPUcd4X1bN+z4EguKBEk7qGpkBr1DUq8dyJs+dsQB+30WzVo5F4jTwnLeoUahvKqESOh0/9Yrr32CED7MG5jabAQVT5wdotJad0R50X9Xefd0fXWr1rr3139aaoywZ/91mOERVEck3UV6ph+gy+ua0teCf0LilPwYCa3sG7VGqbu1LXCPOFKPVhudkspUbfXTvc5Wah3DBxrN3ZOMWucxB3Cc74bpOqaqOejUPTOAQBBBDosgIEALrso6PhCCCQpkCcHQC0ndeTb6w0BQKqUabVDXPuTKn+qKRbUW10/SFdrtNeeH1N4X9wXqNpGUClsril1V7dtP2KQ3w6cZWmu7sEIcq1L2qEWlPdlTU9i3Ku44L1dthSMWyLyzOKarc68ZVGhgvPD59jWs8tqm3l/q4O+odvnBOMgruUSlP0S50/qLbGHl8412kKfKU18Lp2nOSOLvfkeowSAH518Qq7rWFi2e0dtXPB02+uCrauVPEJgJSaAaB36l/dPC9IsOhSlJjxuRXrKx4aJ5eCy3Vd2scxCCCAQFcUIADQFZ8abUYAgdQFfNach5VrCuk3lq5JvS3hBV1H5MPjfbeXK2y4T2ckanp5MAV53szITpI6IFojrM5qcfEZHS0XAIiT/K+wHVEBAJ+14ElfEgV3lH0+aiQ+rCdpMkhdx7UzX/gcfQJpUe9RHDOfbf80uv16S6u9tnmHc1U+3xMu3w9JAlTOjS5zoAIUP964ze5rml5y7X+p0XefLSkVIP3aG6vszPlfJAFU8ODeWdNs5piRTk13nWnkGwDwDfo4NZaDEEAAgS4kQACgCz0smooAAtUTiLMDQKWp52m01DcpYZIEgINq+9hHF80NtkCLKpXuW9nx72qcEvzYr1TU+Vq6vc1eKcr+H57j055ya41dk9eVa2dUAMCnsxllGvV3BXc0m6Jckrbi8zVi+81la6z18LGoS5f8u8/of2ECPU1Jf2zhXNM676iy68gxe2rJ6tTWYNcN7B+sT9fSCpeiDrA6qEqy6Fp8dn9wScTom6zQtZ0ux2kHgMOnTpu2Gi0u5T6fPp9LXfPo6bO2bs9+G9av1uqHDXF+f3Wua4Z+3wCAy3Nx8eMYBBBAoKsKEADoqk+OdiOAQKoCvp3tqDXiaTTOda1tWJfLiGO5drmO9ur8Uh1jbVF3V+PkYKs6lzXIyoquzl/x2v+wfT4djVLr3TVaruR/44dGZ0IvZ1Kpo6CRbmVa19rrLIqCO0qwN7hvH+fqkqyxb6gbbu9pnhE546A4k7rPTJKoKfLON2oWzI7wed5KbKdt9Nbt3u9TjdfWfVEBpLBin4z4Xo2NOFgBgD49e5R8h8sFR3w+l0naqgDE99duNiVRjCo+wVsF0p5cvNL0TwoCCCBwrQoQALhWnzz3jQAClwn47gCgac9PvL7C9EO5GsVlC73iepOMbLkGAAoDH+p0NYwabkrqpa3+XDr+arNGXJXVW1OEyxWftdalAgCuyesqPbtKnj5Z5pO+H+oMaar2lJFDnbZ2C+uLuyOEzzr6vcdO2teWrLy0Rlx1uwaukuasKHS9c8bk4D10fQe37D9kzy1fXzazfLln5jPa7BoAUNBEwSTNYMiy6DtMAYBis/B9W7Jt1xXNySoA4JNg1WdWxqubtl3azSBLa+pCAAEEOpMAAYDO9DRoCwII5CIQJ6N7tRMA+oykhmja0qvUj3YXVNcf0QoAbN53yIb0q7Xh/ftGZq8vrlud/28uW1tyX/TCY33uv9R+40pep1HsJKXc0gLXYEmSugvP1Ujt00tW2x0zJpm2jnMtOk+jnVpL7VNclzZoFF3Z89e27bvs8q6dZJ9R3krtd004GV5D+RG0Q0KlAFS5+lyDGzrfNQCgY9Wx/sD8WcFnKu8S7ugQrt0vbI9PDoAk9+Hz/eqTl0Hfj/qepCCAAALXsgABgGv56XPvCCAQCMQZ1Uprm7VyjyBOm3w6HMX1ugYAkrwy6pBq3+1jZ85GXkYBgMcWNjt1iIoz3sfd+q+4UaWesc/oeORNOhxw6NRpe3bZumCmic9UZ106zgi7OqDq5Parid5ysNxOAz7vUtJEgGqvpv73d2ivTBS0UN4Jze6IU6oVAFBbZK4tFMcNGRinaamco6CMfJSfo1xJI7gW1Vif71efgFySZVJRbebvCCCAQFcRIADQVZ4U7UQAgaoJ+PyADBuRZLq9y41cTQGAC2+/bSv5p/22AAAaO0lEQVRa99irG7c5T7lWErqP3bHAqWNX3BGNyqyukc2e3bsH/6tUSnVCXEfHXZ5xuWPUCTt65qwt277bVu7cE3RaVXx2Rgiv7ZOoUks6Hpo/yzSiGlXUppfWtZhmSRSXCUMH2Qfmz45MBKnzkuQB0C4PH17QFCw/cS1xp/6H169mAEB1xPncu967y3EntEb+jZV27Ez5NfLK4n//nOnes39c6o/z/epjliRRqk/7ORYBBBDozAIEADrz06FtCCCQiYDPiKUapA6apj5rjXW1is+P2rANSWYAxAmCRN27nLYfOmovr28xTSt2Ld2uuy7YSeD6+jFOpxRuf6jcAY/e1FwxOZ86reOGDIqcXVDcWfAZHd95+Jh9Z+WGoJ7JI4YE67tre/UMsqAXrrlWcOT8hQt2sv18sCxi096D1nb0+GVr6kOEONOvS63RL4cq8/n1Y5zW0Zcb/de1fXYCKLeMIOrBaybGe+c2mnI9uBZ1bpV4MkneDp9koXGW5PhMZw+/i85duGgXLl60w6fP2pFTZ2zSiCFOuzCUclPSvRfXbKpIqkDRg/MaberIYa703sf5BFh9PhdJtkr1vglOQAABBDqpAAGATvpgaBYCCGQn4LpmOWxRx8WL9uxb60wjxNUqcQIAPqO9xe1Wx+ODN8xOZVRPnVrlCfjZlh1eHX+1SZ2Ldzc1WOPoEU4dUZ1z+tx5+6fXVwRLC5QITgnhyiWDU3Kxby1fF2Rz11KBSqWwk6sZCZqePa0uutNTav/0tN6T982badNHuec2cM12r+UFd8+c4vT8Xa7pk1SzUjChlFuczr8+s99evt62Hjic6FHcMWOyaRaIS4mzvMHlu0j+z6/caOv3XLmDgU/ujOJ7UK6IZ5ausbYjxyNvL87si8iLFhzgEwDwuec4y2J82s2xCCCAQFcQIADQFZ4SbUQAgaoKqOPrM5JY2OGsVsPiBADidDjCTrc6t1MdOrfl7lej/UdOnw3WDqtjon3ofUvcNdDhjgz656M3zanYsVfCwH9escFp6nhhIjLXac9yeL2l1V7bvMP39p2Obx4/yu6dNc05OKKLhkkESyV10999k+hpdoN2cVCgp1y5ZVq93TK13umeZLZsx+5gpkhUifOO+Fw/qn6f2UK+gQ11qpX3Ymi/2orN0PfPVxevLDmTwaczXFyJPhsKACjRp0vRbJZ3zW6whrphTu+jFrJc53JhsyBHw0sO74Mu5xO8ymL2luMtchgCCCCQmwABgNzoqRgBBDqDgEYTNVqp/etdi+8Pe9frFh4XZ2cCl/W7xW3R/Wu/dwVAXLdQC6+hDuDuo8dtTdt+27zvYKxOf3itGaNH2DtnTjF1gnxLOCNDU4G1PZ+WEJQqhdPNXdZyh4EedRoeXdjsNK1a0/g1zby9o8P3NpyOH9K3Nugk6l5di9q/vHVP0MEO8wmE5zaOHmn3zp5q2nbSpbjObvBdUuKSnE/vyF0zJjslKCy8l6Tr/guv5ZPf4MLFt+3by9eZEs+5FNeObKWOetwAQJIdGZSAUct1tCRA/67vFBVdU++LElkqOKl313VZj2sAwDcJpNrFTgAubyPHIIDA1SxAAOBqfrrcGwIIRAr4rB8NL+aToTqyAWUO0JRz7Q2uNeSuxXekU7MMlNHbJ4la2Bb9qP/aG6uC6fdJitbF3zNrmvMoYqm6FADQevsFk8YHifLKlcLtzVwDABppvWnyOGsaNyryNjWFWrscqINWzaKs9y6J+grboHej9fAx++G6LcGyDI0y394wyaaOdA/8+LxfrqPZxW1U3oXFW3eaZhloFok6k9Pqhge5CfSe+gapomY/+D4n3+8Ll9kSaoM6x/q8D+hTU7FJUVn64wYA4gQPfe18Zk+U2tqzuL64yxBcru17bxyPAAIIdCUBAgBd6WnRVgQQSF0gzlT7cvvDp904Zdr22fdd9buMpGqEfP7EscEU7XC0Lk7bk4ysavrwzVPrTVPao7Lxu7Rtw54DwQhkj+7dyh6+uKXVXt20Pfi7SzI3dUBX7Nxj108YU/G6up46Zlr+oC3Uql1mja2rONOhWvX7dqY1PVzPN69ysv1csFRBSznSLD55GFyCJurIfuiG2TZqUP/IZkZ11DWTQ7NVfIN6m/YdDIJX1SyabfJAs9vuAVrO89SSVabZVqVKkkSESXaeqKYP10YAAQSyEiAAkJU09SCAQKcU8JnSG95AnOzecW7e5wdz4fXV6VBnbXHLTtt+6EgwkqpO/+C+fUzTqJvHjfKeRl2u/VoCoB0RXLP8a+T55qkTgs56Gh3/sF0KfJSb+q9j1BlUhyJsp0uyNTmquIw6V3vqf6G/y04Hcd63SudodsNzy9fbNo/El77LANJs86n2c0Gyx91HT6R52eBavp9LvUerdu0NgkPFuTHGDB5oD8yZHnw2XUphEKvc8S6zW4q/L76/drNpB4BqFt9tLFfv2ht8txQXBS0VXJoxarjTZ7P4fBIBVvMpc20EEOgKAgQAusJToo0IIFA1Ad9OihJkPbdifZDlvtolj45enHtSB2ff8VPBnvWaZq5RynCtuaYkD+tfazNGjfjlGuFesX60x2lX4TnF25tpvbVmAaRRXNfFp1FXeA2XAEZa9cVNbKiO2iMLmp1GttNqq64TJ1jhU3+c5Q26vt6TXUeOBUEJrV1X3hF9xl0CTDpfW9g9uXhl8M9KxTcAoJ0xvlZhtN3HptKxvssT9N5t2X/YXtnQYsfOtAezlRR8WThlvFM+jnJtSZLvIC0LroMAAgjkKUAAIE996kYAgdwFNMVeieNcf4RrBO+by9YEHd0sirLza9SeEl9AHZyn31xtGqUPi7bzk61yLSQp6kz8eOO2ILFYlkVbGCp5pXIoVLskWerhmtgurXuoduc/bGfUdpNp3U94HZelPeGxvsEh5V3Q7Jg4O3f43mecZU2+dbgcv6Ztn72waqPLoRyDAAIIXHUCBACuukfKDSGAgI+AT2IqXVdTi59YrD3nK4/C+bSh0rFjBw80bVOoNfNZFZ+p79Vsk9px+nyH9fPIeF+qPaWmEqsD/ciCOabdFpKUJJ3jJPXqXN+OXpz6fNf9F9cRd7Q8Tls1wq7ZOUrSWe2i0Wwl7asbGL1uP422+LxnPlswqm2uGffTuA/tNqIcCpVydaRRT9Q19F5rNoUCRhQEEEDgWhMgAHCtPXHuFwEELhPwDQDk8cPxnTOnOm+flfTxaqTxZ1t2BB0brdPPq2iLwZ9u3hEk17tjxuTYzShe+x9eKM42i8WN0FIHbfmnpGJ5lIF9apy3J4zTvqSd/7BOJQLUTg+VcjTEaV/hOXoW6vxXY81/ubZpJ4YH5zU6b6EY9x59n4NPjgJ93p9fudHW79kft3le52nGjRIe1g8b7HVe1MG6j+U7dlvjmJFOs2KyWvYQ1W7+jgACCOQhQAAgD3XqRACBTiPguwRA+1lrb+8sS9ztrnzbqO30friuxTRirjrfN6/Rxg9134bQt75yx6sz9/yqjcFWcL6JwwqvGTU93yebe3Fbs5pqHmU6c8xI07TqtDvX6nQ+s3RNMOMlaUmSsd2lbrVVGeyPnTnrcniqx1R7iUOcnQx8ZrdoG09tdZllEEudf20/qh0L0ijhTguvbtwWzJZyCS7oHCUY1FIACgIIIHCtCRAAuNaeOPeLAAKXCfgmAcxqB4Dix6SkYfpxq1HfapRSI6hZBwE06r+idY+9tnn7pfXISUYMo/Zgj5sHQKONL61rMW0H2RnKXY1TbH79GOc8FlFtltu3l6+3M+fPRx3q/He9vw/f2GT9a3o7nxN1oDpxSu748voW07uTV0nbP7wPJftTYKMwd4XLPfok29OuDtoqMety67R6WzRlQirvbOHyCJ8tMpW3Q9/nFAQQQOBaEyAAcK09ce4XAQQuExjQp7c9tnCuU8c672mjQ/rW2gdvmGX6Z1pFnahN+w7Zi2s2BVnKi4tGb2+fPilYgpD2KHNYl9qgqdvfW1N6O0HfII2u6zJyGidLvU8ytrSeUdR19Ize3dRgjaNHJOpQ6d7e2rHbNJJajQ61ZnO8f97MVLagLJwlEuWTxd9vmjzetPZezyKNsuvI8WBJQ9wZGLc3TLSFUyZUbIqet0bB1+YwCi6nu2dOtTnj6mK/s+EuAf+8Yv2l99Un5wQBgDTeVK6BAAJdUYAAQFd8arQZAQRSFdB01Ia64ZHXbDlwOBiR01aAeRV1Wu+dNS1xZ0/t17TfF1Ztst1Hj0fejvYr124JQ/r2if2DvbgS/YDX9G3tj65R50rFZ5RVI9fPLd9grYePRt6XzzpudYo1YqhOcmcrCs7c1jDRbpw0LlagxuddSHLvmgmgz1vcIJYy1b+xdact29GWSdZ6n3vVu6TPSL8Esxz0jr2+pTW4x3ArTZ82hMcO7Vcb7BJRacbFASXCe2OVtXd0xKki8TlJ3lnZvLltl/1k0/YrnFxyTmSd+yAxFhdAAAEEUhQgAJAiJpdCAIGuKeAyvd5lRDnLu9ce4ppGO2HYYK8Onzrd+46fsp9u2WFbDxz2brICAbdMneBdb2FFZ853WMv+w7Zk2047fMotgZ46C0oGGDXV/dCp0/bc8vV28ORp53vTOu47GydXHL3NqoPs3OgyB+r53D9HgRq3WSIaSX+9ZWeQ9yFJh9On3Qpi3Tptos2dMNp5xFwj4ct27A6WXWSxXZ3P/RQeq5Ft3ZdmBPT12L1C+Tc0E+eV9S2mz0capdJ73VlyWOg+fd5ZfX8dOX02mLlQKXAZFTDUDItnlq7u1O9SGu8A10AAAQRKCRAA4L1AAAEEzILM0frRPq1uuGlZgDqc+rF5tuOC7Th0xH6yaUcuScaiHo46U2pzQ90wGzmgf7BdoP5bWDSieOZch+0/cTLodG/ZfziVtd3q6GingIZRw23UoP7BzIBePXpc1qGT37kLF4MRRo30a5RfQYckWygq8KGp1ppOHiYRU2dG66SXbd8dXD9OR1YjphpBnzB0kGkNtUoa1416ftX6u57J9fVjg/tRRzRcvqHOs4JZclICNJ9ASdpt1buqJIazxtTZkH59Lj3P8L3RGnit796092Cu7Yx733oGysivmQF6Br17dL80eyb8XO45dtzWtO231kNHq7TsYqDd1Tg5+KzqHdDzbzt6PFjmoc9kZyoKBNwwcUwQECj3zq7atdc5aDh5xFC7eeoEU1JEfV/pvVJwZfWufbZ4ayud/8708GkL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fg/wcDSy7+Rv7yU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4" descr="data:image/png;base64,iVBORw0KGgoAAAANSUhEUgAABAAAAAQACAYAAAB/HSuDAAAgAElEQVR4XuzdCXRdV3no8c+DbMvybHkeZMvzqMHzEM9zKOlA6YPyaEIpJSuBkOalmBRCSUMSmkVCgJQxJdCUUkqhtI2dOJ7nUfI8W54HebZseZBs563vhCuurs45e597r6R7df7nLVb78Bn2/u0tVfvbe3+7Ue6YT78vXAgggAACCCCAAAIIIIAAAggg0KAFGhEAaNDtS+UQQAABBBBAAAEEEEAAAQQQcAQIANAR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ABBBBAAAEEEEAAAQQQCIEAAYAQNDJVRAABBBBAAAEEEEAAAQQQQIAAAH0AAQQQQAABBBBAAAEEEEAAgRAIEAAIQSNTRQQQQAABBBBAAAEEEEAAAQQIANAHEEAAAQQQQAABBBBAAAEEEAiBAAGAEDQyVUQAAQQQQAABBBBAAAEEEECAAAB9AAEEEEAAAQQQQAABBBBAAIEQCBAACEEjU0UEEEAAAQQQQAABBBBAAAEECADQBxBAAAEEEEAAAQQQQAABBBAIgQABgBA0MlVEAAEEEEAAAQQQQAABBBBAgAAAfQABBBBAAAEEEEAAAQQQQACBEAgQAAhBI1NFBBBAAAEEEEAAAQQQQAABBAgA0AcQQACBOhJo3qypDMztLrk5XaRN65aS0bSJ8+U7FZVy9vxV2b77qFy+eqOOSsNnEPhAoGVmcxk6sKf07pEtrbMypUmTxvL+++/L7TuVcvL0RSnafVRu3roDV5oIdM5uKyOH5EiXTm2lebOMqt8xpReuyY69x+TCpbI0qQnFRAABBBCoDQECALWhyjsRQACBKAEd6BeOyJXB/Xs4gyuvSwddB46ckU3Fh+TevfsYIlCrAi2aZ8jE0YMkp2cnadSokee3tC8W7z4qO/cdr9Xy8PLEBNq2aSlTxw+Tju1bebYnv2MSM+ZpBBBAoCEIEABoCK1IHRBAIGUFsju0kWkTh0mbVplWZdQ/0E+cvigrN+whCGAlxk3xCPTp1VkmjhooLVo0s3pc++WeAydl8/bDVvdzU90K9Mvp4gRzMjKaGj+sbVlyolTWbt7P7xijFjcggAACDU+AAEDDa1NqhAACKSLQo1sHmTZhuOjS/yCX/oGuS3WLdh0N8hj3ImAlMGRADxmbP8B3NYrbi+7ff1/WbNonR46fs/oON9WNwMDcbjK+cKA0/d2WIpuv6u+YrTuOyK79J2xu5x4EEEAAgQYkQACgATUmVUEAgdQR6Nmto0yfOMxqRs6t1Lr/+t2V2+XSleupUylKkvYCQwb0lHEFA6RxY+8l/36VvHb9pixeXkxOgBTpCYn8ntG8Du+s2C5Xy8pTpDYUAwEEEECgLgQIANSFMt9AAIFQCbRvmyVzpuZLVsvmCdVb8wGs27I/oXfwMAIRgUQGi5F36MyxbgPQ7QBc9Sug2zfmTs2Tju1bx10QXWm0bWdJ3M/zIAIIIIBA+gkQAEi/NqPECCCQwgKa5G/O1Dzp1rl9wqW8cfO2LF5WLNfLbyX8Ll4QbgHN9D9/RoG0bd0yYYiLl8ucVQCVd+8l/C5eEL/AuMIBMmxgr/hfIOLM/i9aXiy3b1ck9B4eRgABBBBIHwECAOnTVpQUAQTSQKBwRF/JG9rHN6u6bTXuv/++rNm4V44cL7V9hPsQcBXQ7Sh9e3dJik5FxV1ZsnqHnL94LSnv4yXBBbpkt5VZU/IC5xeJ/ZIGcZau3ilnz18JXgieQAABBBBISwECAGnZbBQaAQRSUUCX4s6dli96vFqyrn2HTsmGbQeT9TreE0KBPj07ydQJwwIn/fOj2rDtgOw7dDqEmqlR5WQGdGjL1GhTSoEAAgjUlQABgLqS5jsIINDgBWz+KNfEW3rE39Vr5TJ90nDjVoHT5y47yQC5EIhHIKNpEyco1Tm7re/jV67ekOXrdzv3zJw8Qtq1yfK9n8BUPK2RnGdsZv8rK+/Kqo175fbtSpk1ZaRvUJK2TE678BYEEEAgXQQIAKRLS1FOBBBIaYEeXTs4Aye/o7ju3r3nDLJOnbnk1KVLp3YyZ8pI35MCLl+94ey3vlNRmdL1p3CpKaBH/o0rHCiNG3ln/deg1LurdogGAfTq36erTB43xPeZ02cvy7urCEzVR6tPGjNYBvXr7vvpPQdPyqaiQ849MyaNkD69OnneT1vWRyvyTQQQQKD+BAgA1J89X0YAgQYi0KRxY5kxebj06p7tW6OjJ0plxfo9Vfc0b54hC2YUip4a4HURAGggnaQeqtG8WYaT+K9Du1aeX9es/poJvmjX0ap7NFHgg7NG+c4aM2ishwYVkdZZmTJ/ZoG0atnCswB6hOg7K4pFf3fopcGCiaMHeeYlOXfhqry7Yrvcu3+/firFVxFAAAEE6lSAAECdcvMxBBBoiAI2s/+6JHfJ6p1SeuFqNYK5U/OlR7cOBAAaYseo5zrZzP67nTRhEzggAFA/jTtsUC8Zm9/fN8nosZMXZPm6XVUFNP1+IshYP23JVxFAAIH6EiAAUF/yfBcBBBqMgGmJrVb0TOkVeW/VjhqzbBNGDZQhA3oSAGgwvSE1KqJ7/3X2P7tDG98CHThyRtZt2V/jHs0boANHr4sAQN23s640mj01T7p38T5i1O3kkNatMuVDs0ZJZotmroUmAFD3bckXEUAAgfoUIABQn/p8GwEE0l5Al1fPm17gu1xa/yhfu2mfHD52rkZ9TWd588d52neReqmAbkeZMWm4b+Z/r1UpWmDTyhQCAHXfrPq7Zv70AtGtQ17XrdsVsmhZkVy7frPqFgIAdd9WfBEBBBBIZQECAKncOpQNAQRSXsAmIdfVsnJZtLxYbt+uCBwAuHCpzNnPq+d1cyFgI2AzU6zv8VqVYhMAOHryvKxY98GpAVx1IzBicG8Zk9/f92Nu+/kJANRN+/AVBBBAIF0ECACkS0tRTgQQSDkBXVK7YGahaNI0v8trmbU+o0cB9u3V2fNxZlpTrtlTvkA2M8Wa/G/z9sOy58DJGvXR7QO6qqVTR+/tA9FZ5lMepAEUUIM6c6fnS9dO7Xxr49YupgAAv2MaQAehCggggEAAAQIAAbC4FQEEEIgWsDku7d69+7J83W45eeaiK55pqTUDLfpcUIFRI3Mlb2gf38diM8VH32yTBHDtlv1y8MiZoEXj/jgFbII6bvv/9XMEAOJE5zEEEECggQoQAGigDUu1EECg9gXmTM2Tnt06+n5I9+Lqnlzdmxt72Qy0Nmw7IPsOna79yvCFBiFg06e0on5Hv5kGjHfv3ZPla3fLqbOXGoRZOlTCdJSf1uHOnUpZHHX8X6Repvbcd+iUbNh2MB0YKCMCCCCAQBIECAAkAZFXIIBA+ARskv+pit9eadMf5rrvf+nqnXL2/JXwAVPjuARskv/pi4t3H3X+43aZjo27eeuOvL20SK6X34qrjDwUXMAm2HjlmuYaKXICAdFX5+y2MmdKnjRr1tT1w359IXhJeQIBBBBAINUFCACkegtRPgQQSEkBm/O4vZbkRiqU07OTTJs4THR/r9t1o/y2vL2sSMpv3k5JAwqVegI2SSkrKu7KktU75PzFa64VMCWbIzFl3bZ7VssW8uDMQmmV1cL3w157+f0COpoLYu3m/XLo6Nm6rRRfQwABBBCoNwECAPVGz4cRQCBdBWyzrOs+67eXbqt2JFd0nQuG9xX9j9elS6yXrNqRrkyUu44FWmhSyhkF0q5Nlu+XvWaKIw+ZElOSl6JuG9a0IiNSGq92Gdivu0weM9i10Kwyqtu25GsIIIBAKggQAEiFVqAMCCCQVgK2y//9Zkptsnpv2X5Ydu0/kVY2FLb+BGyX//ttSzGdbHHv/n1ZuX6PHD91of4qWktf1tMPBvTtJv37dpW2bbJE//966SD5Wlm57D98Wg4fPSe6sqcuL1OgMFIWr8SMenSgrupwu9jOUZctybcQQACB1BAgAJAa7UApEEAgjQRsEnJpdfxmSk1BBK+EXmnERFHrWGBc4QAZNrCX71d1yff6rQdEj6Z0u0xBBL+klnVc3aR+rl9OVxk/aqA099gnH/lY2Y1bTgDk4uWypH7f72Vzp+WLrgLwu+7evSfL1u6S0+cu17jNb0UH2znqrBn5EAIIIJAyAgQAUqYpKAgCCKSLgGmJtNbDtP/flEPgTOkVeW/VDtEZVy4ETAI6Wz1veoF06tjG91bT/n9TDgENHKzbst9UnLT6dz02ccTgHGncuJFVuctv3pElq7aLbqWo7ct2/7+eMvK/S7fJ9RvVEzOa+oXu/V+zaV9tV4P3I4AAAgikkAABgBRqDIqCAAKpL2BaIh2pgd/+f9Pyf52l3bz9sOw5cDL1QShhSgjYnBOvBfXb/2/q2/fu3Zfl63bLyTMXU6LOySiEzvw/MG6I9eA/8s1jJy/I8nW7klEE33d069xeZk0ZWbUdwevmy1dvyOLlxXKnovoJAK2zMuXBWYXSMrN5jUdNq0FqvXJ8AAEEEECgXgQIANQLOx9FAIF0FbBNyOW3tLZLp3YyR/+oz3A/luvGzduyeFkxx6ylayeph3Lbbkvx23EXjDwAACAASURBVP/fv09XmayD4UbuM+G67F0HmbonviFcOjs+f0aBZHfwXzXhVte62js/ZEAPmTBqkJHb6wSAnt06yozJw6Vpkw/yGURfptUgxo9yAwIIIIBAWgoQAEjLZqPQCCBQXwK2Cbn8ltaGcZl1fbVXWL5rsy1FLbwSS5pOtmiIq1Jsg3lufchvz30y+5yuTtDEhKZr36FTsmHbwRq3+f2+8lo1YPoW/44AAgggkN4CBADSu/0oPQII1LHAnKl5orNqpmvDtgOy79DpGrfpEW3zpue7LsnVm3XrwDsrikX/OOdCwEagebMMZyZbtwH4XXfv3ZPla3eLHi8Ze5kGw1fLymXR8mK5fbvCpkhpcY/f8XimCtRFAMC0fz+6jF6BHb/fV+z/N7Uy/44AAgg0TAECAA2zXakVAgjUgoBpj3Tkk35na2vCsbyhfTxLd7DkrKzdTFKuWmi+BvtK2/3/fsvWZ0waIX16dXI10tn/rTuONLgjKRMJANTF8nnbBIBeCUf9fl+ZkpQ22B8WKoYAAgggIAQA6AQIIICApYBtQq4b5bfl7WVFUn7zdrU3a0Ku+TMLpFXLFq5f1Nn/d1dul0tXrluWiNsQEGeJ+OSxg6WRx979iJFXXgpTTgo9+k/3/msAoSFdiQQA6uI4RNvfN16rEfxWdeipAYuWFYnWgwsBBBBAIFwCBADC1d7UFgEEEhCwTcjlNdAyndPeEI9YS4CbRy0FJowaKEMG9DTe7ZYAUPf+a5K4Xt2zXZ9viHv/IxW1HWC7wdTFz6ptYMfrCEC//f8cM2r8ceEGBBBAoMEKEABosE1LxRBAINkCtgm53PbWmvb+a+b/d1dsZ0Yu2Y3WwN9nOlIyuvpu+8RNe/8vXr7urEqJPV6uIbDGewpAXa3UGZPfX0YM7m2kdjva0S9/QEMO6hixuAEBBBBAgC0A9AEEEEDARiDRhFzTJw6Tvr27eM6yNsQ91jau3JOYgO0+8Xv378vK9Xvk+KkLVR/UPj13Wr50zm7rWoh79+7Lqg175FjUM4mVNvWe1oSe+rPpdSRnbInVZPP2Q64JPpNdu9lTRnquzIj+ltuKI7+8ECQaTXZL8T4EEEAgvQRYAZBe7UVpEUCgngR0//6Dswo9s/dHiuU20DLNsp6/eM2ZZW0o56vXUxOF8rO2y9jv3KmUxTGnS+iWlnGFA6WxR+6AoydKZcX6PQ3eVZfajx81UDQg4ndpDoSNRYfk2MnztW4SJOB4+uxleXfV9mplGjaol4zN7++aF4Ll/7XefHwAAQQQSGkBAgAp3TwUDgEEUkUg3oGWaZa1svKuLFu7S/SPci4EggrY7hOPTVrXKquFLJhRKPo/3a6wbUlp0TxDRg7JkZyenZwgX5MmjR0WDcpdKyuX/UfOyJFj50RXANTFZXviiJZl36FTsmHbwapi6baQ2VPzpHuX9jWKyvL/umg9voEAAgiktgABgNRuH0qHAAIpImCbMTx2oFU4oq9z7J9bhnb9Y3zvwVOyqfhQitSSYqSbgCmxZKQ+5y5cdXJM6AoVvfy2pNy//77TJ3VgyVU/Am1bt5QHZ40SDUyYrl37T4jmd4hcuvx/3vQC12c1sLN4WbFcL79lei3/jgACCCDQQAUIADTQhqVaCCCQXIF4Blod27d29lh7/RGvx/29u2qH3L5dkdzC8rbQCMydmi89unUw1jc6MWWfnp1k6oRhVbPcsQ+fOH1RVqzfXWez3cbCh/AG07ahaJK1W/bLwSNnqv4rTRyoCQTdrmMnL8jydbtCKEqVEUAAAQQiAgQA6AsIIICAhYDtQCty1JrN0n/dX33q7CWLr3MLAjUFmjfLkPkzCkRnfE1X8e6jov8xLf0vv3lHlqzaLppZnqv+BGy3dsTmHPHLHaDbF5av2y0nz1ysv4rxZQQQQACBehcgAFDvTUABEEAg1QWCDLQiy3HHFQyQoQN7ei7933PgpGyOWrab6gaUL/UEWrfKlA/NGiW6X9zv0q0mazfvl5ITpTJ94nDp3SPb9XZd+r9h2wHRM+656lfAbxY/umR3795zcoicPnfZ+a+7dGonc6aMdD3V4GpZuSxaXsyKo/ptWr6OAAII1LsAAYB6bwIKgAACqS5gO9DSeuhy3Io7lb5LrHXWX/9or6uEYqnuS/niE7BdJh4ZJOpKgdF5/VyDUloCzUexsej3yeTiKxVPJUPAdstR7OkOk8YMlkH9ursWYcfeY7JtZ0kyisc7EEAAAQTSWIAAQBo3HkVHIBUE9Aix/n27yuD+PaRN65bSLKOpUyyddbxTcddZ4r6p6KDzv6frZXsCgA60tu44IiOG5EhWy+au1WWJdbr2gtQrt+0y8Vu3K5zl/2Py+nmed08+ivptXz11ILt9a+nTq7Nkd2zjbOswHUuoJda2/d+l2+T6jVvSokUzWTCjQNq1yapRmdt3KuWdmGMg67fGfB0BBBBAoL4ECADUlzzfRaABCOjM+IxJw0WT3fldsVmqa7Pq+sdv396dnWXOrbIypVlGk6oZz4rKu1J2/aYcPnbOOdLLNijRL6eLPDB+qOd56ZH63L13Tyor73kuydYZ/1Ub9sixUxdqEGi5deaud89sycpsIY0bNxJdkl1+67bodoH9h07L/fffTyqdDjr0qLB+OV2lU8c2zgAietChR6BpgkLNIK/Lwi9eKkt6Gfwq1DorU/r16SI9unUUzYrevFnTqraMBJh0WbOey15y4nytLG3WBI7DB/d2+pOWJ/p4OP3u+q0HAq3k8GpnHcDtPXRKDhy2b+eC4X1F/2O6Iv1c/dwuHRy+u3K7aBAg9sru0MbZyqL9RLca6GkW2o/LbtyS4t0loknlkn1pH1TvXt2zXful/hyr1/FTF+RgyVm5eetOQkXonN1WRo3IlY4dWlcFMGu7jlpgDZ727N7ROSVEf4fqz3zQK/rUkf59usrkcUNcf0/ZJv9r2bKpfPShATJvZo707N5KMlt80GfKblTI3gOX5a1fHpANW84GLSb3I4AAAgikkAABgBRqDIqCQDoJ6GBx7tQ84+Bf61TbAQD9Q1qP6Rs5NEdatXQ/1zzWVgfrOrAu3nXUOKi13Y/r135eR/7pwHtsfn/RQYjbUYGRd168XCZLVu9MyiBXAzeaJbx39+xAgw6dbdRlxLURjIjUM5621GfVV/dB6/F118puJuVHSWfYx48a6DkTq31o+drdVokctX3HFw6Uju1b+bbzufNXZfn63Vbt/MC4IaJlTOTyOvJPB6baLzXw4tUv1VxPDFi5YU+gIIhXefVnoXB4rnTr0t66X2oZNBCggRgNZAS9hgzoKZqvw2vwXRt5ETSIpCumRg7JMeZvMNXn8tUbsnh5sejqo9lT85xATexlm/zv4Y8NkU98dJB0aOf9O7Si4p4sXX1KXnh1i9y8mb6rukyu/DsCCCDQkAUIADTk1qVuCNSigO0e1dgs1ckuki6ZHV84QFpmui+5Nw3KT5655MzK62y31zVh1EDRgUIiV+zRajobO3HMYNEj2fwG/tHfTHQPr85mTxw9SHICfNOtzjrrricYXLl6IxGSGs/27d1FxhX0j6stIy/Twc6egyelaGeJMbDjV3hdFaEDbL9ZWZu+HbSddUCr7Vy066jRVo+Y1DwA8V5uQSkNDk0ZN8QYkIp8U1elrN20z1lVE++VjH6pK1VWbNgjZ0uvWBfDdExn5EWaNf+91Tut3+t3YzL6ePT7L1wqc5b2d2jf2jP5nwYPNUjg9TtOZ/1f/MpEmTS2m1XgRRcibS4qlb//xiYpvZCcYFtScHkJAggggICVAAEAKyZuQgCBaAFdCj1/ZoHVbHttZZ7WZcITxwyS3N5drAfQXq2oM4gr1+8RHdC5XbZHAHq9P3Z/dft2rZytEzq7GuSKzPbdqQg+06mBkomjBjrL/JNx6bJynXU9eqI04dfpIHnS2CGS0yM74bbUwkRWA2hgx3abR3Ql/PZSR99XUXFXlqzeIecvXnM1qM12DnIyhVcDxQalenbr6Az+g/YRzfOxZNWOuPqBBlp0lYXX9oQgL9W2Xrlht5w++0FGfNPllzAv+ll937urtpte5/vvQQNBth+LlM2rLhqg0Rws+w6ddn2lDv6/+dwDMrZQf4/aflV/xj4IAjz17BpWAtizcScCCCCQEgIEAFKiGSgEAuklMGxQL2d5sGnmOshsZhAB29wDtu/UZb5rNu2TI8drzmJqUkM9a92U58DrW7FJ/3R58/QJwwIPsvT9usT57aXbRPf9Brl0a4QurY5nj7Hfdyor7zorAXQAGO+lbTlr8gjRwXKyr9gBru37/fZSR78jev917LsTaefoxG5eZdYg3IOzCuNeLREblBqY283ZotC0aRNbpqr7rlzT4+WKRDPS21661UO3oXgdlWn7ntj7dFXK4pXbjVsoNJ/BgpmFVkG4Q0fPOr8f4r3iDQTZfE8DABqI8wrImgKwz31pvCyYlRPX74bKyvvyL7/cL9/9cXJWR9jUl3sQQAABBBIXIACQuCFvQCBUAjrzrgNiTQ5mum7cvC2LlxXL9fJbplut/11nzWdNGWn1h7v1S0XEa5ls8+YZsmBGobRvWzOztun9uhx9Q9FBOfi7c9V7dOsg0yYMj3u2M/bMb9P39d81UKMBG1OwxuZdbvckcqqBms6ekietsuzyNgQto1feBdN7ZkwaIX16dTLd5uQc0OR5sVddtLP+HDw4a5To8vmgl86UL1+7S86e/2C5/JABPWRs/oCqBIdB32cTsIh+pw7+xxYMcL5bG/3SZquM7RGKWu5EcpgkEgiyaQfd7nKj/LZrQNYUgP3YHw+Ux/9qZFWiP5vvxd5z/uIt+coLG2VLceIrgeL5Ps8ggAACCAQXIAAQ3IwnEAi1gGbm1uXrkWzofhiaOX7dlv1J8wqSeDDoR70G1zpD/aFZowIn64pNrqaD3TlT8z2PB7Qpr+7hXbp6Z9XAzfSMKcGZ6Xnbf9cl8DoQ9sujEPuu2mzL6G/5re5wq19Wyxby4MxCq6CEHq2n/4m+ktHOpq0F+r0gA9jo8sWu2tBl/9MnDvM8HtCmD2gW/reXFlkH+jTpXrJn/qPL6bcyI3Kf7QkKOoheu3m/6CqAoFcybE3f1NwL2R1aux795xeAzenZWl7+2iTpn9vO9Anff9etAO8uPy7PPL8hoffwMAIIIIBA3QkQAKg7a76EQIMQsJ0djWe22g9IAw7TJw53jgerrcttQKfZ2+dMyZNmHkeouZUlduY5WYPdIDOtdTH4iNRd67t1xxFnptTmqou2jB0QahI0m+PiNEHitInDpEnjxr5VcUsAWJftbHs0ZXQlaiMope8PkpuiLoJSpuSM2rZzp+dL107mwW/QoFvEu7Zn/iPf0WCHBil1VUXspasDNhUdcu3Hjz4yQjTrf0aGfz+3+Xk+W1ouC59bL7v2xr8VyOY73IMAAgggkBwBAgDJceQtCIRCoEundp6ZpmMBbGbhgqDpUXyj8/rVypLhSDmOnjwvK9btrlaseGZao/eeJ3Owq0t9315WJOU3b/vS6UB0/rT8WtlX7/VhLZvuA9f/abqGDewlYwr6uw5aTM/G8++mpdDR79R96drXTFdsWySznW1+dvTYy8ljBpuKWfXvtRWU0g9EMtGbVoAkY3WEbYX9lu3r9gnd/695AEyX7c9c9Hv0/RpgsD2SNPpZPVqy7Potadc2y+rnQ5P8uQ3+NV+Ing6gwZnYSxP//fhbM2XwgJpHBpo83P5dcwG8+W/75Hs/2RXP4zyDAAIIIFDHAgQA6hiczyGQzgK2WbO1jucuXJV3V2z3zKwfxMH2uK7IO3Wwo4MSnZXW5ekZGU1kTP4AGdC3q28AwS3bd9CZ1tjkaskc7Oq7dSa7otL//O149v3r7LDmQVA3nVEMutJCzTdvPyx7Dpz0bdp4B0c6e3/+UplcvVbunKEedO+7KRmaFjrIzHDs/v/CEX0lb2ifpASobAbUtkvYI40RmxBRE/7pMvxkXDbH5KmtrqzQFRY2V+zPsD7TrWt70d9BNgNrt2Be5Lu2qzz0fpu2iK5PvIEgDZ5s331U9h46Jbp6x2YVip+j3/arjz40QD7/13nSMrOp5yt27Lkor/94p3xobl+ZPzPHuFJATwT47FMrbJqWexBAAAEE6lmAAEA9NwCfRyBdBDq0ayXzphdYD7yScXRWxEb3KOv52TaXDmSLdpfIzr3Hq91ukzTNrcxBZlp1tvC91TtEs6LrFTRwYaqfzUAraDvpQEuPQdRM4jprqNeEUQNFl2oHvUznjev7ggSR9H4d+G8qPlx13KBNO7qV2+a8+nj3/3fJbiuzpuTFndwxtrw27TyucIBocMnm0nZZsnpnVWb8Pj07ydQJw6zyeNi83yZJXpBv6s/wFg0mHawZTLL9mfL7/RMkeBL0BIB4An6lF646p2lEtqgE+Z3j1j5+s/96/wtfniBzZ+R4HvtXdr1CvvHaNlm87IPfoa+/PE3Gj9LgqXdvOHn6hnx+4So5fuq6TZfhHgQQQACBehQgAFCP+HwagXQSGDUy15nhtL1sljHbvCvIEny/rO82yfzcBg26HFyXhZsuzaz+7spiuXj5gz+AdSZw5uQRzmxesi6bgVaQAbZXsGTu1HzRTPZBL1PyuqDBCT3SbenaXXL9xu9PkQjSH2LL7zcrrPd269zeOWFCT7rwu6L3mGs7z5ma5zybrMumnR8YN0QG9O1m/GTZjVuyeLluG7nj3Jvs7SE2SfJ09n/21Dzp3sVspIGaLcXug/9IZedOy3eSIPpdfgEAm+cj796w7YDsO3Ta6Kw3tGuTJfOm51sfzah2B0vOysaig6InhkSuRAMAfrP/uvz/p6/Pln592nrWSWf/H3l8adW/6wqALz4xStq09t4ycaO8Ul58dWtV0MAKjJsQQAABBOpFgABAvbDzUQTSS0DPHPc6Z9qrJjYzrjYKtkkH9V16rNmSVTuq/TEd+YYOPudPLxA91s/rckuaZTvTGpugr19OV9FBWuPGPtNmNgC/u8dmoBW0nfYePOUMPmKveAMA+h6dufVKBhgkiKSzoe+u2iEaBIi+EgkAmIJSeizdhFGDjK0SnfVenxlXONBqv7bxxSJi0876Hts2ik3Ql8ytCloOmyR5QXKHnDp7SZat3eX6Mxzxs/mZ9FpFofv+df+/riQxXTZ1i37H5LFDZGCuOSgTeSZ2W0bkv08kAGCa/Z89rZc88zdjpK3HYF6z+v/m7SPy/De3VON547WZUjDSe/sGeQBMvYl/RwABBFJHgABA6rQFJUEgZQXiHTTobLgeD3en4oOl5UGvIDPGplMHBvXrLhNHD/Lco60BizUb98qR49XPs7YZbGi9ogMAzZtlyPwZBaLld7si+5s1T8KQ/j2sjmCzGYz079NVJmvQwW+t7u8KpINhr8z40ycNl769OgdtLud+r1l2nVVXk+wObYzv9TtVIJ5TGSIfNK1QsJ1Vj+wLz8ho6tTJazCp9dCZ6EtXr8vQAT2t2tlUxkhd4gkAmGaotbwnz1xyVgvoz4tN8MrmCEDbVSl6RKFuVdAl8X7X7CkjRY8j9bu8VlHYBAIj7w2SADDoNpDYXCHRdUkkAGA6evWxvxwpn/yzwZ57+u/cuSfff3O3/PQX+6rxPvlovnz8TwZJkybeAc3/WlQiz7282fjzzQ0IIIAAAvUrQACgfv35OgIpL9Aqq4UsmGF3LnpsZXRAoUnhNDlcPJft8nt995nSK/Kezv7f//1S2uhvmgZ3Xmdm2+6Hjx4I+Z1YoCa6pHhz8SHRoIPtcmSbwYjtaglTwj7bTPhubeqVqFCPRZv9wEhpalher+/0S9inqxwenFVovcw6uox+s+u6/3/utDzX89Rj6xnZF+4XGIu3nU2rFKoCABbL4PXe6Pbwm6GO3nevq2T0Z16z9psuU5K8IDPupp9hLYtuYVgwo8C3nbyCefp8kKSeQRKZBslTorP0GhjVtnG74g0A6O+gd1Zsd35+vK5Xv/6ATJ3Yw/PfvZbym1YO6As3bD0njz290tRl+HcEEEAAgXoWIABQzw3A5xFIdYF4Z/8j9dJZPU1wpUt7g1xB9g3rYEuT2Onsl9uls8+awLBTR+/ZZ6+Zs6Azrbon3G9WOHbZr20AwDQYCZLATlcrLFpWJDrYdLuCDJJin9cjCvcdPi3t22Q5M95tWmdKZovm0qxZE2kkdtsh/M4vt2lLv352+Ng556hCnQnW0yF09l5XbGi72V66zUFXOvgFxqodBRng3HlTO2sZTStMousR2QvvlzwvNndGkACAKUmebcZ92y1DNqtc/Pp3kASA+w6dkg3bam6Rie0nQVYq2RxJGe/Pn9/PTaTMv3xjnvTPbefZ1c9fvCVfeWGjbCmuvhIqp2dr+fZLU6VXD/dVTfpCTgKw/Q3CfQgggED9ChAAqF9/vo5ASgskMvsfXbEgZ8RHnkvmgNY0aNTZfz2y0G1AHDQA0L9vV9Fj+Bq5LMOP/U6QgZxpMGKbwE59TYPMIOekJ7sDRyfY83q37baMZJdN3xcpX5tWmTI6r59rO+sS+iWrtledBpHMdo43AOC3DD92q45NwsyIrSlJnu2A2xSU0u/pioQ5U/Mlq2Vz36Y9dvKCLF/nfia97fYW21wMWpAgK5VsfhfGk+fC5r1jCrrIPzwzXjpnZ3r6+WXz/8ErM2RMgffWoJLjZfKRhxfVxo8d70QAAQQQSKIAAYAkYvIqBBqaQDIHWl4Jr7zMgvwRbFqGrN/QY+3GFQyosa9Zs/ev3LDb2avtdgUJACxds1NmTBruus9dl1iv2bRPjhw/V/UZ2+XsNoMR2wR2+nGbLPO22wmS3edt9pQHSSqX7PLduVPprGgZP2qA6zJ0bWcdFEevRrEdUNu0czwBAF0d45XEU/v/0tU7pPTitSoq22CSTV4K258f08+wGs6aPELae+TViBRes+kvX7dbNAlg7GUKBEbfb1M3vV9XKs2dni9dO3nPqke/d8feY7JtZ4lvtwzyu09f5JczI/pDD87pIwufGC1ZLZt6ft9vEP/SsxNlzvTecT2b7J9D3ocAAgggEL8AAYD47XgSgQYtYHveti2CzdLX6HcF2QdrWoYceW+fXp2kYHiuZDbPcPbfnz1/VYp2lVQ7Zi62PrYDGM22frDkjIzVIIPL7L8OSJav3V0tR4FtQjubxHBBgjVrt+yXgx7bJSL1DzoIse0Hpvtis9a73a+DrhmThxsTwZm+Fc+/a4BCczgUjOjr2s5uJ1HYDqg1uLB4RbGogd8VZEWBBrYuXinzPMLTbdm47RJ0U16KIOX0O6JRj9KcPHawVd6H46cuyMr1e1xzgQTJR2CqW6R9giQVNGXoj/dnz+ZnRt/96CMj5OGPDfFMAKj37D90RT7+mXddu9+zT4+VP1yQSwAgnl8cPIMAAgikkAABgBRqDIqCQKoI2Jxh75xb3eiDGTDbK0g+gCADWpsZbdsyxhsA0MRblZX3XPMMuM2y6nf0HHcd2LhtF4guh01iONtAhem0hOjvBklsFq9v7HN+57dH3xs063qyyufXzl62tu185Vq5LFpeJBoISFYA4PylMmmW0cR1tYLXsnHbJJCmrSS2Kx+0rm6BCH1et9P07pFt/BnRd/ht5dF/160tD84aJS18jgKNuJvqFrnPtm31fs2DoseUmq4g5XRbWeT1/i8/NUb+6EHdtuJdAr99/AQATC3HvyOAAALpIUAAID3aiVIiUKcCwwb2kjEF/T2Pk4vM5t+6Xem6rN6vsH7HX1UbfAY4is5mRjteQNuBtQY3Gjdp7BoQOVhyVtZurn6slpbHdqB1+txlJ2u432VbziABAB2I6PLmVi1bxMsX+DnbAIC+WAeHwwb1shocBi6IxwM6i9u0aWNp2qRJjTuOnih1tgfEXrbBLK+z62PfF2Rm3atf+i0btzlmT8tkyksRJACgiRU1kKerZ7p36yD6O6h7l/bWbWsTXAyyqsV2VZHtKSHqFamjqS8GcdMjE99ZuV2cgKzhMp0AoI/7BQBMKwjIAWBqAf4dAQQQSA0BAgCp0Q6UAoGUEbBZ+h99hrzuqx86sKf1H+q2RwPaDmgVLhUCAF4N6Hfkl20dTSscggwIgwQAtE66TUHzGrTM9E+8lqwOHCQAoCtVxhcOlIG53az7X7LKGfser1Ueep/tSQ+mdo58M0h7e9U3+mc4+h7bd9vkKwgy4NYcIc2aNZVOHdoEOpFBy66D/1Ub94q+w+8KMltvO1i3bdu79+45W4BsTkMJcgqD17Gbbg7f/+Z0GVvYxdfILwCw8IlR8pGHvAPDnAJQW79deC8CCCCQXAECAMn15G0IpLWAnrE9d2qeaBDA69K985uKDjr7oPXSAYP+EZzdwfuZIIOlyL22g+NUDwB4ZSS3/SPfZqBlO2hTq6ABAH1GE69pEEBXBNT2FSQAoGXRGePCkbkyfFDvGgkea7us0e/3amfbfed+Z9fH1iNIe3sZeCWjs11+bpMkL0gAIN620mX/uuf/fFQSQ6932eYVsW2LIO2gpxz879JtvvlGIuUO8l6bpJmR9/7qzQWSm+N9FKrel8gWgA1bz8ljT6+Mtyl5DgEEEECgjgQIANQRNJ9BIB0EbGbz9Q9tXY6uA4DIZbNqILb+bknxou8JEgAwHUUWr73mN/jw3DHO8WPxXDozuWT1TtFlurGXbfIwmwSAQQYM8QQAtOx1MZjT7wQNAERcg/SXeNrS7xk/02QmeoyUQYMKfzRvrGjALp5LB82LlxXL9fJbNR7P6dlJpk0cZsztYZMkrzb7jAbGjp26IOu37BddfWFz2W7FsP0ZCbJU3zZRX9D+bPP7IfLO2g4A/NeiEnnu5c02TcE9CCCAAAL1KEAAoB7x+TQCqSTgdUxedBn9/jAuHNHXyTRuSmgXeZ/f4FjvCTKgM+1Fjte5R7eOMvuBkXHPLJ8pvSLvrdrhmpE8mQMtx2ta5c4EaAAAIABJREFUvjNIN12Rc+w1W3qQK8gxg/peHaDpwOzevXty+3als4qgcWOf7GO/K4xt8rXostuupoh+RgNY9+7ek/Jbd+TqtXLp2KG1a6I8GyO/dk5WRv3ocuiWh8ljh9gUzfUePaJw3Zb9rv9me6a96dg+fXmQAbJtZbRfXbpyQzYWHbSa9Y9+74IZhdK1s/m4PtvZ+iD1CxoAeGDcECdJqOmyXa0wpqCL/MMz46VzdqbvK/1WALz+8jSZMLqr6/OVlfflZ/++X15/Y6epyPw7AggggEA9CxAAqOcG4PMIpIKAznDPmZovWS3993nvPXjK+cPb7dI94vNnFARaJu43EJk3LV+6WwxotSzxDBpN7t26tJcZE4dJ8+bxzbLqH+ZrN+2Tw8fOJTTQst3jazu40cIU7z7q/CfINWdqnuhxbH6X12yk7TF4+m6bmeXYMtjONPsdNRck4BT9fVM7FwzvK/of02UzoNZ36M/qvGkFkpkZX780Bd5sB542CQtbZ2XKh+eOdrYJJXrpwF8DLdpvbZb7x35v1MhcGTlEA5TmktgGALTfzZ6SZxXYChoAsF2tYPvznIwAwA9emSFjCjq7At68dVde/k6R/HZxiRmYOxBAAAEE6lWAAEC98vNxBOpfwGbfv5byytUbsnjldrl9u8Kz0JqRXTOz264C8Brc6r7uD88ZIx3at7ICsj1f2+plIk5SOU0u17RpzUzvtu8wHd1nO9CyWRKvM5Efnj1adCbc5rI9jizyLt2uMG96gfH4NK9BTpCZUtvl19H1nDRmsAzq19236jqAXL/1gGjQye2KNwCgxwIuWl7s+XMx3fI0C5t21v35s6aMDBRki62rX7BMt7zoqQ9dO5lnyd2O7Yv9lgbw5lgOkN3aRNtM97jvO3xa9CQNv989Xo2f0bSJaP/o27uz9e8l2wBAkBMAggQAbAOykTrbBGMSDQC0bNlU3vreHOnT2z2HwMVLt+TZlzbJxq3uAU+b30vcgwACCCBQNwIEAOrGma8gkJICmkV9+sThzjnbfpfNEVv6vM74zZ9ZYH1snFcCK5tcBNHljRxLWLQr2Kx2bJ3VQ7+tg0nbIIaXm9/qhiADLdNxZLYBnOhyBg2Y2M5GetW5WUZTZ3WIX3LJ6PL52cV6t2uTJfOm5xtPKTDVOd4AgF9ZdfCpgZNOHf0Tr2mdTNtYdIWNDqZtg2JeA+rN2w/LngMnXbutbcJCfdiUJT/oIDZSID3XXgfLh4+dlZIT5+Ma9EfepfkXpowfKm1a+S97j8WwCQBokHDCqEHWJxbYBgBsfydHl9lmldCDc/rIwidGS1bLpr6/6722AIwf3VWeWzhOsju6Wx4uuSof/ct3UvL/zlEoBBBAAIHqAgQA6BEIhFhA9/uOzuvnO9i1PbYvwmg746n3x/6hncixbhpMeHfVDmelQjyXDhZ0Vj4Zme5Ns9hBkvb5BQDiGfxHbHRGde3mfUYqPYt95uQRkpHhP3DQc8iXr9stOhvpdtmueNBn/Y5OjH63BlI0YZ3mUzBdfvv09dl4AgDGdm6eIbo1wyaJpF8AIBmD/8jP26JlRaKrU9yuICs1/AIA8Q7+9feBJhjVwXIilwZeCkfkyuD+PawH6NHfM51woHkdJo4eZPyZiH6n9um3l27ztI/cGzT4Gfl5Mb3bNgCwY89FeeTxpTX4H5qfK09/rlBaZrr/Hli1/rQ8+XdrEmk2nkUAAQQQqCMBAgB1BM1nEEg1Ad3PPX3iMOMfsXq29or1u0UHeDZXkGRx0X8UN2/WVKZOGOYksot39l0H/0vX7rI6aitSFx1cjS8c4Awi4/1urItpti/IQMtryba+Y9bkEU5yvXgunWndVHzImXn2unQgp3ucW2W1MH7i4uUyWby8uNrpENEP2SbDizyjs5oa0PFb9q3bTXTbiandTPv09Zuzp4yUXt39V8LUZjufPnfZGfzGXslY9h95p2nrh20uBX2fV2BKA2l6ZKT+XMVz2bS713s1gDh0QE8ZObSP6O+TRC6vAEe824M0kOq3+kLLapOI1a1ONok9bQMAJcfL5CMPL6rxmScfzZeP/4mueKiZRIEEgIn0NJ5FAAEE6l6AAEDdm/NFBOpdQAd0OjNpGtjF88e4BhZmTB4uTZuY989HVgDo0uN4luq6Qers3fbdR2XvoVOeQQvNMaADFT21QJP92WSnD9JopiXsQQIAmkl/6eodUhp1znnf3l1kQuGAuI+Bi9RFgzrb9xyTXfuOiw6So68g37AZYGe1bCEPzjT3uegyaP9buWGPXCurPmPdonmGs69bt66YBv/6PlNwQu+x3eYQXT7TPvgg7ey26qFfTlcZP2pgwoNZLbPNADRIAECTNS5aXuQkbdRLf6aGDuolhcP7JpQ7Q99VduOWrN641zrZnwYbdDVT/77dkmKlZYjNeaKrCkaN7OesKoj394WuvNAgma5Wir1025HO/sebd8SU2DPRAMCrX39Apk7s4fpr8Nr1CnnhlS3y3kr3rSVBfncmeu+wwR1EVysU5nWWLp0yJbNFU6e9Kirvy/UbFbL/4BX59dtHZMUa78BnomXgeQQQQCDVBQgApHoLUT4EakHAJllf+c07smTVdrlyrbyqBPpHfv++XZ0/gtu3bVW1vFYH3RUVlXL12k25U1npzKbr8mzTpUuo9f3ZHVpbDeRM74v+d53hvn7jlrPkVmfkNY9Bdsc2zn5g3Teus4W1cdnMxgUZGGoZ1VeP7btzp1J69ciW1lktkuqlA5Jz5686TmrUuWObQDO4mpVdZ6+1nH6XTbK+2Oe1HXUAr0v4dRCm++mzO7SxHoTp82s27ZMjx/2TkwUNAKRbO2vfWbyi2Hd5fZAAgLaTBvD0ZAVtF3023ll/tz6jAQsNBBw8ckZ05YL+75FVSPq9tm1aOis2cnO6OD/TNoGgoD/v0fXTwKYGKhO9tB56BGPp+avOqzQQmT+8r3Tr3C6hOphWd9gGAE6eviGfX7hKjp+6XlVVTQD409dnS78+bV2rf+TYNfmLx96TmzfvJsoT1/NaPl2d8EcP5krXzlnGkx401nng8BX5zo92yoYtZ+P6Jg8hgAAC6SxAACCdW4+yIxCngGmfvi67XrFhj5wtvVL1Bd1vPmfKSGfwxeUtYHOMXdAAQCp7axBn+frdcurMJWMxbU8TML4owA06MFq2dpdxC8vAft1l8pjB1m9Ot3a2OWYwaADAGosba13AdOqIbQDg/MVb8pUXNsqW4tKqMk+Z2EOefXqMdGhXcyuQDqb/+50S+do/bq71Orp94A8X5Mqn/nyo9OjWyjjwj32+7HqF/OTn++SnvzDnQqmXyvFRBBBAoJYECADUEiyvRSCVBfwCAG4Z/3W2XBPBmc6BT+U611XZvPZyR39fj+uzTQ4XT7l11jveZcpBvqeztHsPnnJyCdhetvv2bd/nd5/bKhav+4PmKDDNuOp3gmTVT0Z9/d5hOmVAn9V8Aw/OGmU87jHesmp/qY2Z+njL05CeMyUuTCQA8OgjI+Thjw2RjIyaq6Zu3ror3/7BDvnlb+1/ByTDXWf9v/r0OJnxQE/XvAS239BtAboS4Ff/fdj2Ee5DAAEE0l6AAEDaNyEVQCC4gNcWAB38r9q4VzTxX/TVt1dnJ0FfXQwqY2ujgwZdYq5LZetj8BB00GLaixup39xp+c6y6WRfunf52KkLTn6D2m6voAkita6JnFwQxMr26MrIO7V/6TF7zSyTx9m0c5DjHoPUTe8N0i81R8OajXvlyPHfz+q6fa82A1MaGNMtOck4YjOoVeR+NTt7/mrCy+3j/X7Q5zTIpNsdunRqZ/Wo38kMpmP8Ih8ov3lXXnptq7y95FjVN/32/x87eV2efGZ1tS0DVoVN4KbcnLby9wvHyrBBHQPP+rt99vTZcnnm+fWya695FVMCxeZRBBBAIGUECACkTFNQEATqTsDtrGndB752835nv23sNWHUQCdDdV1fOpO9a/9xJ1HdtAnDrJO+Jaucuide8x60a5tl9UoddC5ZvVNKL3ywv9fvKhjeV/Q/ybx0H78ux9ctHPEcJxakLPEkiIy8P95j4mzLZ3PCQey7gszWm47/i353bbTz9fJbktGkiXUSyBs3b8viZcWiz5ku0/Yg0/Ox/66D7pITpc7vFr0mjx0sub271HkwT5Npbtx20Pn9Nn9Ggeh2lGRcWj8NuGkego7tWyfjlc47Ij9fujJFV83YBD/1CM73Vu90LcOYgi7yD8+Ml87Zmb5ljA0AaFK9b3x1knTvWvN3oC7/f3f5cXnm+Q1Jq7fpRTr4f/HZCTIg1y4oYnqf/nt91MOmXNyDAAII1JYAAYDakuW9CKS4gA5sNaGcLvstu3FTTp655LlPOp4z0hOtvv7Bvn7rATl64oNZSw1a1FUQQJONaYb3op0lzjF4PbrZzdSbzpqPNknmfngdhOjJA7oUP5IozS3Ik2ibRJ6/ePm6LF2z0zWbue03bI+htH1f5D6t/5Ydh52tCUGvOVPzrLa5XC0rl0XLi32PKIx8O5ntrO/UIM/arftlxsTh1oNY06kU0U6aWE+P8UtGkkxtC10psXPf8apP6HvrMgigPxuaQFN/l+hJC3rpKoQJowYlvEJGA027D5xwfk9ocspZU/KScgpB9NaV1lmZMn9mgbRqaT6KU4MGespARWXNZHy2AQA90u/Nf9sn3/vJLsfqL/7PEPnsw8OlefOap7rU9fJ/Xfb/zecekLGFGkAK+tPtf//Z0nJZ+ByrAJKrytsQQCBVBQgApGrLUC4EUkhgTH5/55iturjc/mCPfFeDFoUjc2X4oN4J//HuVhf9ti5V1oF05Og529UPOvuvyeY0CGB7JWM/vO793VR0SA6WnKnxWR1s6UqAZC27Vp+jJ847WcxNGf9tDHTZ/bSJw6wGNzbv05UPqzftc13FYvN8/z5dZfK4Ic6qD79rx95jsm1nic0rnXuSsRojOiilS/ptt5Do7P+7K7Y7p2HYXLptQdtET/JI5PJbUaTv1W1Io0bkxn3snU3ZtM56AoRuIYq+khEciw1Q6vt1tn7i6EGSkdHUpniu92hyyfdW76h2+ort6Rl+AQC/mfzogty79778/D8PyKvf2+78137L//cfuiKf/sKyOsv+/9W/HSt/MLdvrfzuv3v3vrz1Hwfk2z/cEXfb8SACCCCQLgIEANKlpSgnAvUoUBfZwXWAo4Pvol0lvkeVKYMOHB8YN8RZvZCMS2fy9Nvbdh6p8W2b5HA6MN5z4KRs3h4skVQiA5FIboS1W/ZXBSu8LAbmdnfOudf9xPFekSXUpuP0gr5fj46bOmGodO0U/zFoanHm3BVZtXFP1Sxv0HLo/c2bZRiXh+vA9p0V20VXAdhemvdAZ+y7do5v2bLbQNZma4H+TG3efkj2HTptW1TnvkTyNPgF8GILoUf56YA5kbZ3q5getacBmuMnz4sGS9yueNtE63fuwlVZtWGv6woYXdkyZdwQ6+0Z0WXTrUMr1u+p8V79PTd3er4xUKZHMq5Yt9uzrX/15gLJzTGf4vJfi0rkuZc3y4ihHeWlZydKty41l/+r66//54i88OpW1++Nzu8smqF/6KAOkt0xU3SAve/QFXnrlwfiOnrvofm58uSj+dKmdeJHMXoBbS4qlc8+tSLQzwo3I4AAAukoQAAgHVuNMiNQDwLTJw6Tvr27JOXL+kd0ReU9uVF+Sy5dvi5HT513ljZHlq/bfERnaXt27yj5w/o4e29t9shGv1fLoIO5fYdPy4HDp0UHuG6XDgp1tjW7g/v+Xrdlzjblj9yjg/KJYwZZ74vWcutMnwYb1Mz2at6sqYwYkuPkcggSCFCX/YdPy869x5Iy6+9VXh0cj80fIB3b63Fedut7IxYbiw7VmOW1dYm9T7d7TJsw3HUpdzy5BRJpZx3IFu066jqQNQ0K3Waog5gEDcz4BdFM323XJkvyhvWRnJ7Z0rRJfEEqXYGjCf50u0HsjL/X9/XnoHBErgzu38O45UH7mgZi9OfOdORli+YZTmBDV1HY9GVtqx17jsnegyc9AxamLTN37lTKe2t2+tb9l2/Mk/4We+c3bD0njz290jle7zOfHCbNmtVsk0tXbsvff2OTrNt0thqvDvw/91d5zsC/SZOaP8c3yivljbf2Bjp6T5f+f/cb0yR/eLapKzn7+Q+VXBUNYqxYc0omjesmn/jTQZLTq41x28DJ0zfk8wtX1WlCQ2OFuAEBBBCoBQECALWAyisRaIgCOoCcNnF4XJnrEx0kmzz1D/nePbKd/dsdO7SWFs2bOQO46D++dV+s/pGs56HrbP/Js5es9nDrt1u3yhRdhtslu60zUNDBTvmt23L85AXZfeBkQnvhI3XTQdDwQb2kW9f2kpXZomqZq35L9y5fuXZDNMlXyYnz1uV2c9PASbcu7SU3p4sz86qZ35tFLVnWpf26lF5nOXXv+MVLZZ6DElO7xPPvOvDUVRean0JNtGyR0wx0EKaDJZ19P3byfMIWXuXTmekxef2dvq7trf330tUbUry7RE6fvRxPtaqe8Wtn7aNat5OnL8qxkxeMSfuyO7Rx9tPrO9VIy6mJ/g6VnHW2hHgFtYJUQFfbDBvYS7p0auscaxj5mdJv3b5TIZeu3HDaQvfZJ7otRPtm+3atnJ9lDQhpkEOX08cGrNRJB/yXr5Y7CTf1Z1lPv4j30j43MLeb8zOR1bJF1fe0jhok1NMu9GchyKoPLYu+d+jAnk59ot/7wc90hZReuCaHjp2VM2cvW/2M6e8hDVj07NbBWa2il5qfLb3i5L2IbFvycvj+N6c7++dN1449F+WRx5fKG6/NlIKR7ltB1mw8I098aXW1V2m+gEc+PsQ4S196/qY8+9Im2VLsfypF5OX6zs980j0PQXQB1PWd5SfkhVe3VNuWoIkDX3l+svTu6Z+k8eKlW065Nm49ZyLi3xFAAIG0FiAAkNbNR+ERqFsBHQyNHtnPasZMSxZZLqsJuEx/nNZtTfgaAgggEC6B11+eJhNGdzVWuuR4mbzxL3vki0+Mch3MuyX/+8r/GyMfmtNXMjIaG99v2j4Q+wK/QETkXp351yX8Tz27xjUnwTNPjpY//oN+vvk93I5ANFaGGxBAAIE0FCAAkIaNRpERqG8BnV3XfeU6Y9YqK1OaZTSpmhnU2TmdNSs5XipHjpUaZzHruy58HwEEEAiDwLNPj3X25Zuu8xdvyYHDV2TyuO6uy+Zjk/8FGfxHvq3v+Phn3jUVRWZP6yXP/M0YaWvY+192vUK+8do2Wbzs9ydORL9ccwg8/blCaZnpnaCRAICxObgBAQQaiAABgAbSkFQDAQQQQAABBBDwElj4xCj5yEP9jadc6FGA9+6/Ly1cjv6LzZb/1w8Pl0c+NsQ1T4BfS9gut7ctc/HOC/KXTyzz/OSDc/rIwidGS1ZL7wCA5id48dWtnkEEehYCCCDQUAQIADSUlqQeCCCAAAIIIICAh8Cjj4yQhz82xGqZvhfi2dJyWfjcetm195KTYO/LT42RLp2Cn8ai2whe/k6R/Hax/3GaP/nuLMkb5p/8L/boQrey26wA0JUPX3lho3VuAjoaAgggkK4CBADSteUoNwIIIIAAAgggYClgMwj2e5Xu3X97yTH56kubnNs0p8D4UV2N2fXd3qmrDH727/vl9Td2en5y2OAO8o2vTpLuXWseQxj9kE0wwWYlge22BEtubkMAAQRSVoAAQMo2DQVDAAEEEEAAAQSSI2C7n97ra9FH/33sjwfK4381UjJbeC+pN5Vaj+p77uXNnrfNn5kjX3pytLTK+uDEA6/LNHOvxwj++FszZfCA9p7v0CSC//1OiXztH73LY6oP/44AAgikiwABgHRpKcqJAAIIIIBACAX0GLfxY7rKwH7tpEnjRlJy/JqsWnfG+Z9c9gJ6pN8LX54Q15J9HSAvXXVCvvi19aID6h++MkOGDupg/3GXO1etPy1P/t0az3fosYKffdh8/J8pAPD4p0fK//3oYN+tD6YkgglVlIcRQACBFBMgAJBiDUJxEEAAAQQQCLuADjI/9fGhMn9WjnTtnFVjmbnu+96196K8+v3tzn50LjuBX725QHJz2tjdHHXXtesV8tK3tsq7y0/IIx8fIp/5pHlgbvqIHtv32adWeN5mm7PALwCgeQr09INOHTN9i2NKImiqC/+OAAIIpJMAAYB0ai3KigACCCCAQAMXWDC7jzPz26NbK+P+8hOnrsvXX9kamsRtmnBvwpiuMnJYtmQ0bSyVd+/Lzj0XZcOWc1J64aaxZ/zglRkypqCz8b7oG3T2f82G0/KF383Wv/HaTNHVBIleJcfL5CMPL/J8TZBjC92S943O7yxf+sJo6WsIeFy/USGv/WCH/Pp/jyRaJZ5HAAEE0kKAAEBaNBOFRAABBBBAoOELfOTD/eWxT480nvsekYgdnDZEId0C8YmPDpLxo7tK5+xMady4UY1q3r5zT7ZuL5Uf/WyP74qIl56dKHOm9w7EFL08Xvflf/GJUdKmdbNA73C7OVkBgMtXb8tzL2+R1etPV31GZ/6ffrxQevds7VvO+/ffl0VLj8uzL26sdp+uQNFjAyeP6yYVlfflrV/ul7f+40DCdeYFCCCAQCoIEABIhVagDAgggAACCIRcYExBF3lu4Tjp0jnYsXLRyekaEqHO9n/hs/kydVIPadG8iVXVdLD+k5/vk5/+Yp/r/U8+mi8f/5NB0qRJzSCC1wfWbDwjT3xptfPPmkNg7owc48oMm8LqioVnnt8guvze7bJdAXDr9l359g93yL//5pDzmk/86SD51J8PlXZtmxuLcajkqnzpuQ018kk4pwZ8uH9VsCV6C4TxpdyAAAIIpLgAAYAUbyCKhwACCCCAQBgE4h1c3rlzT77/5m7PQW862v3pQ/2dffYdO7QIXPyKinvyL/9xQF7/cc0j9mwT60U+Gj3wzenZWl59YYr06eU/q25bYFPyvsf+cqR88s/8k/fptzQfxM//84D8/FcH5ctPjXFWStgEOHT7yMvfLZJ1m85WK/KIoR1FV0p061L9+EFT0kLbenMfAgggUN8CBADquwX4PgIIIIAAAiEXsD3z3Y1JtwH85u0j8vw3tzQIRZ19/sMFudKsmd2sv1uldSXAq9/bLr9dXFLtn4McBRi7veLD8/rK058rlKyW7sfynT57Q5auOikfmttXOrY3By5MAYDPfHKYfOoTw6RZRmNju+q3tVw2s/76Mq/Bv/7b5z+T56wiaNq0+nfPnCuXL35tnezZf9lYHm5AAAEEUlmAAEAqtw5lQwABBBBAIAQCD87p4+y5zmoZ37nypjPl04XwawvHyYJZfaxmsE112r77ojz+xZVy8+bdqluDBFo0Od4/fqdI3l5yzHneWRb/UH9p3Kjm9oHoRHqvfv0BmTqxh6l4Un7zrrz02taq98c+kGif8AoW6bL/r7+yxTVXgq5yePlrk6R/brsaj98or5QXX90qi5cdN9aNGxBAAIFUFiAAkMqtQ9kQQAABBBAIgUAig73Kyvvy5r/tk+/9ZFdaS33l/42RD83p63tefZAK3rx1V779gx3yy99+sDc+cv3ku7Mkb1i28VWxe+v9novOE2CbZ8AUANCTBnRbiOZCSMalCf/0tARdKeJ1YoLf0YMNcatJMlx5BwIIpJ8AAYD0azNKjAACCCCAQIMSmDKxhzz79Bjp0M68dDy24g0hCaDu+f/cX+VJqyz35fXxNrbbvnXbkwDuv/++/Oq3h+Wl17Y5x/55DcZjAw1/9kcDnGX0mS38V3OYAgBa55//cK4MHtA+3upXPaez95ok8PU3auZFiNykpy288vxkz5MDGkqgKWFMXoAAAmkvQAAg7ZuQCiCAAAIIIJDeAnrs2k9fny39+rQNVJGGcAygJp174csTpUe36knnAkF43HzsRJl84tEl1bYB2CbX01duKT4vf/03y+Wh+bnO/v+WmTUH9UeOXZO/eOy9qm/oUYFfenK0MZhhM6P+1b8dKx+elxv3qQPaPw4cviKv/FOxbN1+3pf0+b+bIPNm9nbd4qAP2gQsktFmvAMBBBCobQECALUtzPsRQAABBBBAwCgQe/Sa8QEROXn6hnz5hQ2u+7ltnve7R4MSD87uIxPHdpM+vds4ie002dx3f7yzRub4RL71ja9OlFlTe1sNcjXjve5hP3qiTEYO7Sjdu7byfe7y1dvy3MtbZPX601VFDLLdQn0/v3CV/PEf9HM9PlAH2P/9Tol87R83V71fj3P8h2fGS+fsTF8Wmxl129UEbh/Sur/1ywPO9hDTpUf+fe6vRkrrVs08bzUdW2j6Bv+OAAIIpIoAAYBUaQnKgQACCCCAQIgFdAn2i89OkAEuCdjcWPwyuSfCqHvOdTCo2xLcluRv2HpOHnt6ZSKfqHp27ozesvALo6Vta++BZ+RmHdD+4M3d8h+/Pez8V17H1UUXzG3WOsje+kjiu6mTesic6b1r1Dk2T4DeYPt+DQD87N/3+y7L16R8335pqvTq0craW49BXLH2tHzr+9s99/pHv0xXN3zuMyON2082F5XKZ59aYV0ObkQAAQRSVYAAQKq2DOVCAAEEEEAgZAKTxnWTpx4rFB34uSSbdzR0UKoz2t/50U6rAV4QwgWz+ziDf7/Ec8kcCH7r6w/IAxN6GGf/tc7f+dGOqsF/pE6mjPtes+y2e+t1xcHP//OAjByW7Zo40OtovF+9uUByc9oY6W1Ob/jJd2ZJ3nBz0sLIx3Rrwb/9+qB8+4c7fL+vKzwe/8uR8gfzco2nT2hQ4Yc/2yP//K97jXXiBgQQQCDVBQgApHoLUT4EEEAAAQRCJKADs099fKhMm9zTWUbeqFEjuVFeIcdOXJd1m87Ir98+Um1Pe7JoNPjw5afGGLPOJysAYLtUXusXnWU/ur7PPj1W/nBBrieBJuh7+TtF8tvFJdXu0eMG/2BuXys6DbaVgTCNAAAgAElEQVT07tna2QYRe+3Yc1EeeXxpjf/eNgCwZMUJWfjcet9y/OsP5siQgR2syhq5SQMXWrY33torG7acrfasHoX4px8eIJMndJP2bVsYgy/68P5DV+TTX1hWK/0uUMW4GQEEEEiCAAGAJCDyCgQQQAABBBBIbwHNcj93Ro5xQGgzaLWR0Ez5n/jTQdK0aWPf272O89OHTAGAa9cr5IVXtsh7K09W+8ZnPjlMPvWJYdIsw//b+lDp+ZtOGTt2qHlCw/+8e1S++tKmGuX/wSszZExBZyODKZjyxx/qJ0/8dZ7v3ny/j2iOAvW7ePmWNG3SSDp2yJTmzZoY2zj6nbrN4bs/2umsKuBCAAEEGoIAAYCG0IrUAQEEEEAAAQTiFtBZ4W98dZJ07+qfid9m37ptIb7/zekytrCL8fbYLPvRD5gCAF7PBjl2UY8DbKT/r1H1olZU3pd/fmuPszQ+9rKtW8nxMvnIw4tcDXQlyHe/MU3yAyz/N2IGvKEhnDIRsMrcjgACIRAgABCCRqaKCCCAAAIIIOAtMHtaL3nmb8YYk/El6yg424CDlnjV+tPy5N+tcS2835F+OnD/9f8ckRde3Vrj2XiPXYx+USRB4OJlx2u8/6VnJ7omDYy90S+z/uOfHin/96ODJcNilUJt9W09ceFLz22QkuPXausTvBcBBBCocwECAHVOzgcRQAABBBBAIJUE/uL/DJHPPjxcmjdv4lusi5duybMvbZKNW88lVHzbo/h0Bvo3bx+R57+5xfV7H57XV57+XKFktcyo8e+mwavtIN2roucv3pKvvLBRthSX1rjFtDIh8oAm7Pv+m7vlp7+oflSf5mPQd3Tq6H+UYEKNYHj4bGm5EzxZt6l6DoHa/CbvRgABBOpCgABAXSjzDQQQQAABBBBIWYEnH813Pec+tsB+g94glXv0kRHy8MeGGGe3vbL4R39LE/otmNVHmjT5YI3+/fvvO0nr9Bi8rdvPexYrSB4At5f4Ld/3W5kQ+y4NIDz55TVVCfZ08P/044VO4sH6uo4eL5MXv7XV16++ysZ3EUAAgUQFCAAkKsjzCCCAAAIIIFBrArpc/cHZfWT+zBzpm9OmKiHcyTM35Ec/2yOL3juW8LdtZ8OTFQCwnSG3CQBo5fVEgamTesjlK7dl07Zzsmf/ZaNJkDwAbi/bUnxe/vpvlrt+x3ZFRSRgsWHLOVm66qQU5nWS6ZN7Squsmisaoj+kQY7GjWOSEhhrbL5B36v10pMTWPZv9uIOBBBITwECAOnZbpQaAQQQQACBBi+gR9x96s+HSo9urVwztx87eV2efGa1HD91PSEL26z1Xln1g37cNuBgGwAI+v3I/b/48TwZ2K9dXI9v2HpOHnt6peuzGqz50pOjjQP5eD6suQ3WbjzrZPPXkwaSEQjQrRYaPPnXXx2QN/+t+naEeMrIMwgggEAqCxAASOXWoWwIIIAAAgiEVOCh+bmiS/PbtG7mKeCXiM6WTVcYvPW9Oa7n3Me+4+7d+/LWfxyQb/9wh+3rXe+zzZJf2wGAX/1kvuT2aRtXXf5rUYk89/Jm12cLRnYSPVaxS6eWcb3b7yE92eCLf7/emaHXbRSf+Ogg6dCu5hGFNh/Wgf+58+Xym7dL5Of/eaBqG4LNs9yDAAIIpKsAAYB0bTnKjQACCCCAQJoJ6IBw3swc6ZSdKYuXHvNdqv7ai1PkgfHdfWuYjAHy+NFd5bmF4yTbMuHc6bPl8szz62XX3ktx69sGAPQDfgPtuAsgIrk5beXHr82Qdm2bx/UaU7l+/sO5MnhA+7je7fXQ9RsV8p0f7ZRf/ffhqls0gPOpjw91+lXXzi2NKwJ0mb9u5SjacV70BAOS/CW1iXgZAgikgQABgDRoJIqIAAIIIIBAOgvowP8Ln8139qm3+F2mfc0A/y+/3C//9M+7alQtyDF5poGoye3P/miAfP4zeZLZoqnpVuffddZ4z4FL8vcvbY57n/irX39Apk7sYfU9v6X2Vi/wuOmrfztW9BSBRo2C76W3Cbx88P5c160b8ZRbV1/84jeH5JV/KvZ8XPvZ9Ad6OoEH/d87tG8u2s80X8SVq3ekeOcF2bD1LDP98TQAzyCAQIMRIADQYJqSiiCAAAIIIJBaAjo7++jDI0SPvXObaS67XiGvfm+7/HZxSbWCB0lQt2TFCVn43Pq4K257AkD0BzQIoMfsff2VLXGtBLBNAqjfPHaiTD7x6JKkDlrnzugtC78wWtr6bK/wA7UJAGgegC8+Mcp3C4dto6n35qJSeerZ358WYPss9yGAAAIIVBcgAECPQAABBBBAAIGkC3z0oQHO/myvBH6RD67ZeEae+NLqat/XgMHCJ0ZLVkvzrLwODD/71Iq4y2+bkM/tA6UXbsoP3tztLNMPcgUJOiQr8WCkfLr0/8VnJ8iA3PiS/+l7bAIAet8br80UzQeQyKWD/63bS+XZFzeJenMhgAACCCQmQAAgMT+eRgABBBBA4P+zdx5QUV1bH//bUAF7AxFFBBFBEAV775pikpeYZkwx0SQmMZrns8TYYozGF41GU0ximinPJOYzxd4bKthFQQVBRayIUqSab+1rxgzDvfecOzPAMO6zVtb6vse5p/zOnXH2Pnv/911PgG76KV+/fVsPhATVRUMPtzuh/iI45y9kYvz0nYX0AIw4AKjm/RMj1oqm0fy7rbnqFGJOEQwLPzskfUtvqEzeX3/h55WnMHvBPqv3aP7gjIkdMKhPE2GuvN5ksg6Ah+5thtEjQ++UbjS6AdPN/7Q5bPwbZcf9mQATYAJaBNgBwO8GE2ACTIAJMAEmIE3AZOxT7fkAv1po1NBNMfCsLceWdTNfqbtungZgxAGQkHQDDz+zSnr95h2NaA3oTUCG6v7Dl/Du/H1SugBGUhxoXnJyPP/6RmkHg9ZaRz0fgqceCYCLSwWreJkeknUAUH9rHQ65uQX4c30i3v/ogM37tmmz/DATYAJMwMkIsAPAyQ6Ut8MEmAATYAJMwF4EKFy8Q4QHyFBu2rg6PBu42mTsq61LzZg04gCwJUfe3vXqz5xLx9xF+4XK8kZKDxKzm9n5WPTZYfyw4oTVR2sv458WYMQBQHt9961O6NzOU8pJRCr9J+LTFLX/yKgUq/fLDzIBJsAEmIA6AXYA8JvBBJgAE2ACTIAJKGXhyNiPCKsPv6Y1ULd2VVT+W7G/OPHY6gCgkm5vzdqNqAMXDS9z1PAQDHu0BSpVKm/4Wa0HLl+9iQWfHsKq9Ym6YxqpBEADHYtLxYixm6y6DZ8wui0eGORr882/aUO5ebewdFkMlnwTI8WNnACvDA/BoL4+mqKAFAlCpRWXrzyJzdvPSY3LnZgAE2ACTMA4AXYAGGfGTzABJsAEmAATcAoCdNN+b7+maNG8Fqq7u9itZJsROJlZeUoKwG9rTt95zEgEgC0OAKNGuOy+qF79J18e1b2xf+nZVnjm8UBp5wPdjK/akIQp7+6WXYZSCm/yGxHoGOEhdfsuO3BmVj5mL4jGn+v0nRyW45Ej4J6+PghpWReNvNyRmpqNy6k3EbX/EjZuOys7PfdjAkyACTABGwiwA8AGePwoE2ACTIAJMIGySoCU6B97sLm0AVpc+1S72TYSmn/l6k1Mmb0Hu6MvGFoiGaNfL+6LZj41DD0n25mcABTG/vNvp1QfIQ2F96Z1Ro3qLrJDgvLiqeKAjCDgU0NaKFUY6tWpKjU+6RiUKyfVFWrCjXJPci8mwASYABMobQLsACjtE+D5mQATYAJWEqCQ7dat6iI4sA7Onc/Ann0XCimpWzksP3YXEGjVsg6o/J1nA7dS3a2WkUzG8duTOqB+XbHxau1ttEiILzunAORcEJUx1AOYmpaNd+ZFa4a0b1jxAGrXqmLoDMhQP5mQhuX/dxIr/ogv9CxpNfTv1QS9uzWCR303aYOeoguuXM1G/Xpi3jShWulGQ5vgzkyACTABJlBqBNgBUGroeWImwASYgHUEKJf3iYcD4NukeqGwXjIMEpKu47uf4gzXJbduJfyUIxIg45kM/CqVK2DNxjOqqvRGytAV1x6pfN63y2Px0dIjRaYoCQfAayNCMfSRAFSsqJ7/fzY5A2Pe3I4nH2muhK1bq5yvlbtPJfL+/UoYqlSuaDViysUnDQVqFSqUQ2WXCtJGv2lSU6m9g0cv49nHA4X7vJ6ei9kfRGPtpjNWr5sfZAJMgAkwgdIjwA6A0mPPMzMBJsAEDBGgG/9xr7ZBeOv6yo99rUaGFamFL1xyyND43LnsEiCDf+gjLZRcb3e3Snc2kpySiUkzdyniaubNaP65vcnQrf2y5bH49OujqkMbKc+nVkZQZr1fLOiNsJB6ml337r+IF9/YrPz9kcF+GPlMMGrXNHZbT8+qiRw2aVQNc6Z1RvNmNWWWWqx9KJpg4oxIFBTcwtzpneHnq70mSkH49qc4LP78cLGuiQdnAkyACTCB4iPADoDiY8sjMwEmwATsRoCM/omvh6Npk+pSY/IPdSlMTtFp5NPBePKRgEKGv2lj5Az65Kuj+PrH44X2OmJYEJ4bGgQXO6rfy8K8eDlLyY0XqeT//NUgJcpF1IyUpDON1bm9J6aNb486GuH3BQV/4ftf4jD/44N3pjf6GTRfd+zJa3hixNo7/9OMiR0wqE8TuwrziTip/f1UQhrefj/qjoOInBxaUQAZmXn4368nsfgLNv6tYc3PMAEmwAQchQA7ABzlJHgdTIAJMAENAnTz/+6UjvDXuZlTe/RGeq5iwKxcncBsnZTAw/f74dUXQlDNXV1IjsK7f/0zHjPfjypEoG8Pb0waG4Ea1eQF6CwRkpOJ6t67ulZCQw+xlgCthcLh3/twX5GIBLXj+X5Jf7TwryU8OWscAFQW75HB/prh8hTmPmteFNZvKaxMT5EWb70RoXtLrrZg0gKYMTcK23YlQ3Rmwg3boQOdxcEjlxV9AkobMm9UNeDefrdTHqgf6TTs2XcRy36KlTo3OyyPh2ACTIAJMIFiJMAOgGKEy0MzASbABOxBYPHcHujQ1sNwbi/NbUvtcHusnccoXgKfvN8T7do00J1k665kJZfdvJEC/ucf9JYysE3PmYzB4yeuYdP2szgZn4YJr4crjimRejyJzO3cm4KJb++SrmMvszdam5aTQwsK7X35FwN1nRbxidfx9Kj1qmul6IFxr7RB40bVpA+XcvWXLovBuZRMjB4ZKq3MLz2BgY4U3bBp+zlMn7tH8yyIUbuwBjhzLkNVQ8LAdNyVCTABJsAEHIwAOwAc7EB4OUyACTABcwJ6IbkypOiWdsk3MVj63TGZ7tynlAhQlEeAX03c+usvHDxyBRQmL2qyefLmuezmYz77RCBGDAtG5coVNKciY/Hs+QzltpjqtO/ck6L0NRIOTzf0qzYkYu6i/dLGP80xfUJ73Ne/qQiD8ncqjTdj7l6pvkMG+ytaGlo6GuRQ+G1NAqa/pz3e4IG+oDKK1Q1EUJByPp2ZNToCUhuT6ESRCF99fxzLfoqT6M1dmAATYAJMwBkJsAPAGU+V98QEmIBTECCjcN7MLoZuGtU2fuDwZQwfvdEpmDjTJuh8qU571w4NlVJwplt0qrFOxmfUgYu62xWVsTM9THneQ4avUR3rrX9TuHdTVDLTAiBRvfjT15Vb4jUbk4o4I+gGfNKYcKkSgkbq1lsukELRH7ynmTC6gJ7TcnKobfq7T/shsHltTbaZWXmY++F+/LbmtC5/clDc088H5UXhDwZfWkrdcXOtpCv0aXBIkCMn+uAlfLT0MIfxG4XH/ZkAE2ACTkaAHQBOdqC8HSbABJyHwNiXw/DYg/6aZcpkd6qVzyz7PPezP4F/jwrD/QN9VYX7KArg55WnMHvBPt2JyficMDocbq76ZeQSkm7g4WdWaY7Vs2sjxQlBLWr/RazemKTZl4x/Mswb1HMVQtEr8yd8GICRSgWHYq7g2Vc2CIel9b8/o4tuqTviNezldcJoBdIDmD2lk5QjRLiwvzuYdDtq1aysOIdsjRYgw//4iVR8/OVRREbdjt7gxgSYABNgAnc3AXYA3N3nz7tnAkzAQQlQmbD5s7rBx1s9z5jClK+m3kRO7i0ll1nvElJN0dxBt31XLIsE6P51n5/uDa9MSLusA4AiCsZP34mY2FSb+Bq9+be1XJzs/mhTiWduYOhLYqN90Xs90CnCQ5cD1bcnrQJRIyfIpLHhd5wnov6iv5NOws+//eP4ofHJCdKji5ehVAP6brh2PRv7Dl7CTytPKTf/3JgAE2ACTIAJmAiwA4DfBSbABJiAAxJ47smWoFJtpMSt1kh9fezkHbhwORPzZ3ZFRJi+EJyREGkHxOE0SxKVnzNtVOa8ZA3kS1du4q1Zu4UpBXqQjVSisFcJyg7hHpgxoT3q1qkqPH+ZPZJTbdmn/ZTweq1GzrKZ7+/FytWFw/8pd5/y/kOD6yrRD/YO0Sejnc78jSnbVSMPBvZugj7dveHbtIZSurBixfJwcSkPirK4dQtIu56Ny1duYt/hy9iy45zNzh4hcO7ABJgAE2ACZZYAOwDK7NHxwpkAE3BmAnoK6BQivuL3eMyaH60gIONg/Oi2ureEZ5Mz8NqErUg6l+7M2Bx+byQc98S/AoT53Y7kACDjf9qEdggKqCPMx6db7FUbkjDl3d02nwUp0S/7uB98GlcXjkW6BZS3r1fy8t23OqF/r8a6Y6Vdz0GvB36904fC/F9+LkQRPdQSDRQuTtBBrySfrWPz80yACTABJsAELAmwA4DfCSbABJiAgxGg2/y3J3VA/brqN59qImVfLuqD0KC6mjthHQDHOOT573RF905ewsXY0wFg69nPfLMjBvRuLBS7s6fxbwL06bxeiAirL+Ql0k0gZ8Lanwbr3v7TJCR6OGlmpDKfkZQH4QI1OhCzyKgLmPl+lFTlB2vn4eeYABNgAkyACZgIsAOA3wUmwASYgIMREImfqd3mi26Wb2bnY+GSQ/jfrycdbLeOvxwKtb9/gC8Cm9dSDEjSW6Ab532HLmHBJ4cM1UmXrW1vTwdAZlY+Zi+Ixp/rEg3DHvV8CJ56JEBXNM806In4NIyfttOuUSYfze0BSgWQaXpCgPNmdkWPzvqOF+I0dORaZf3kMFg0pwdaB2s71WTWpNcnIzMPv61OwH8XH7B1KH6eCTABJsAEmIA0AXYASKPijkyACTCBkiEguiVWM3QoDWDimHBVVXlaNdVi/+qH4/j4yyMlswknmIXCvqkSQ4BfLc3Q95MJaZg4I1LaCfDzV4Pg20Qc0i7jAHj0QX+8NiIUVavoVwGw1gFAN+BTxrVDPYkc/IuXs5Rb7J177Ks0/8tXA9G0SQ2pt4kU9Ocs2FekigGF8VMkQZXK6noapsHXbzmriCVSGzLYH6+NDIVrVX22Uguz6MQl+ayhxs8wASbABJiAvQiwA8BeJHkcJsAErCJA4loD+/igJd2uulVC6rUc7I6+oFp/3KoJythDdPP49eK+aOajbfRs3ZWMMW9uL7Qz4jhnamelIoBWk1GWL2O4im25jwz2w8hngoVl2Cj0nG7Wp87eI7UWezoARJEipgVZ4wCg91BGXNLkXPp2eSwWfX5YioFsp2efCMSLz7RCpUrlZR9RhA7HTP5HSI/0C976d4Qi3qfX6Db+qRfX3YleoEoNDw/2E6Y9SC8MQHZOAQ4dvYJv/hfLJfmMgOO+TIAJMAEmYFcC7ACwK04ejAkwAVkCDwzyxRMPByi3oeXLlyvyGP0g/2PtaSz64rCwHrfsnGWhX7dOXpgyLkLX8NQy5Jd/MQB+vjXZAWDjQT/9WCCGD22pGU1hObyRMnuyDgCZuvayDoDcvFtYuiwGS76JkSYjOzYNeCwuFSPGbrLr55SiDya/EaEo7htplFNPqRk//HICjRq6Y8gD/vDydNcVLyQRvt/WJGD6e3vvTEWRD/QdZWuj9SSeTVeU+akkH0VKcGMCTIAJMAEmUJoE2AFQmvR5biZwFxKgH/T0w57yekWq2nejOjYZny8+E4zKGuHKemJnovxyjgAQf+Aevt8Pr74QgmruLuLOf/cwoq8g6wBISLqBh59ZpbsG2Vtqo+kfVC5v7vTOus4k08Ko5B85FpZ+d0yal6hjSeTfm6/hytWbeGDYn4UcGFSC87mhQXAxEH1gua/iEEUUseO/MwEmwASYABMQEWAHgIgQ/50JMAG7ETBSTsw0KTkBKM960tvyedZ2W3ApDCQy6vSMOXYA3D4wMiA7hnuiSpUKyM4uQGR0itTttLW3zvSO/vpnvJIDL2r2dADI3lIbdQCInFDme7R3eUk6u/dndEW7Ng2EJQdFrGX+nl9wC3M/PICfVhYWxyTdgNlTOsGzgXZKjd749E7s3ncB46bukHr3ZNbKfZgAE2ACTIAJ2IMAOwDsQZHHYAJMQEjAlh/29GN6e2QyXrfIexdOWgY7iAQA2QGgfahPDWmB+wc2hY939ULRJalp2fjq++NY9lOc5sNGct7VBomMvoBR47YI3zh7OgBE74ppMaISeZaLlh2Xnos6cAkjx24S7lumA53B9PHt0bNLI9W0IJkxjPSh75X1W85gwoxdqo8ZqYBgPgCJ/G3afg7T5+5h49/IgXBfJsAEmAATKBEC7AAoEcw8CRNgAlP/0w739W9q9Q/7nBwKNT6KL78/7tQwv1/SHy38a2nu0VoHgNFb4LIEWUatnxTi5398ECtXJ6hujdT+H3vQHxUrygvOmQ8Ue/IanhixVohN1gFw6cpNvDVrtyJqp9VEER/mz8mmf1D4/8LZ3eHt5S7cC3X4fe1paQFEvQEpNWja+PYldvNPa5HRLqB0pXv7+UiVQSSHQnJKhpIOQby5MQEmwASYABNwRALsAHDEU+E1MQEnI9C/V2NMeD0cNarJ51WrITiVkIZxU+1bZ9yRUNMN6LKP+8GnsXaZOD1D/stFfRAapK52biRP3ZGYiNYyqK8PRo8MlSpVd+DwZQwfvbHIkBFhDfD2pA6oX7eqaDrNv8uGwtvTASA7Fi1a1gHQt4e3cgtfRVBa0ARCNvJBD2zHCE+8MSoMTRtXL5Gwf1qLkbKF9/TzwZMPB6B5s5qqDsysm/lKmtLva05jxR/xVr9D/CATYAJMgAkwgZIgwA6AkqDMczCBu5zAgne7oWuHhjZTKA7BMZsXZccBZAxRPQeAnkF4PT0Xs+ZFgWqdO0sbPNAXr44IEZbqM+1Xi8GsyR3Rv1cTm4xPmRt7WocowsO0VlHpvrCQeqB1y6rk791/ES++sVl49GTsTvtPe6FAp2mg+MTreHrUeqtC3cnh9crwENzbv6l0xQW6ZS9XtGiIcF/mHSgl5MMlhzWjQbQGIw2T4MDaaNmittLleNw1nDqdhpjYVEPzc2cmwASYABNgAqVJgB0ApUmf52YCdwGBgb2bYPzotqhu4+2/CZXWLa4zoJQpAajlABA5D2RvqEuTY+9u3ohoUx9VKldUQt//XJeouRxrBPsoN/v7X+KUVABTo3Eo9LxOrSo2bV3WwSIbti9yANBN/aSxEdJRNbIOAErVuX+Ar7SRTU65L384jk+/OmqIH5XYe+7JlsISfeaDkvGfePaGEu3h7lbJ0HymztYa/1ZNxg8xASbABJgAE3BAAuwAcMBD4SUxAWciILpdpR/18afTcCMjD60C66CSoOzW1WvZmDZnD3buSXEmTMpe6PZ1wuhwuLlW1NyblgOAHC0Tx4RrGkayBmBJQyW19aGPtEDHCI9Ca9c7Z1vKxK3bXFj0bdKYcDx0XzOUt/FaWWSwm7guntsDHcM9hJhFmg1GlPppMmmNgi8HwtenhnB95h3I+bHkq6P4YcUJ3ecoWoHy6Sltg9JcjCJPTsnEpJm7QI6ypx4JkMrLNy2IvmfOJqfjg08OYsvOZEP7485MgAkwASbABJyJADsAnOk0eS9MwMEIyAiKmef1ywix5ebdwtJlMUrtcWdrtjgARg0PwbBHW6g6UNRuvh2B3b9HheH+gb6qTgs9A1jmPdHa36GYK3j2lQ3Kn+n9nD+rG3y8q9mMg0QqP/nqKL7+UV+kUrZ0n+jMROUiLTeUkHQDDz+zSnefD93bTMnFryqZ/28+GK2X8uA3bD2LI8euKhEcFJXSxLsaWgfXRcsWddDQww0uAgef1gLTM3Lx4WeH8fNvp5QuI58OxpOPBEhFAlCUwuYdyYrxT7n/3JgAE2ACTIAJ3M0E2AFwN58+750JFDOBRx/0x2sjQjUNivz8W0pptoVLDikroZvdzz/orauCT/0sb3GLeRslNvxLz7bCM48H6kZBaNWcp5rl/Xo2Vl0rhT3PmBuFbbsc5+ZTpsSamnCdKNVBdFjmhvCQwf54bWQoXKtqR1yIxjP9XXRjb+o35qXWeOJfAVI59nrCfbKRBKZ5yfCdNDMSlEKj1myJqpBlZG2/jMw8fLHsWBHnCkWPvDAsCG1C6hc5w1u3/kLqtWzs2JOCZcvjkJB03drp+TkmwASYABNgAk5FgB0ATnWcvBkm4FgERPnEaoYpOQyGPhKgW45NNpzZsWiIVyPjAKBRLA1D0U22o+kmyBrxagawKKVERNncELZ1LPO5ZB0AI4YF4bmhQVI34VoK+zLVIiw5iJxAzz4RiBHDglG5cgURwhL9O6VWLFsei0+/1tcYoHeqfr3bVRyyswsQGZ1ilTBhiW6OJ2MCTIAJMAEmUAoE2AFQCtB5SiZwtxAQKZ4nnrmBoS+tK/RDXcY4PH8hE+On73Q69W1ZB4Bl7fX7BzTFuFfbwM21qDCaZZSFI7x7srfglg4Aewj2mdT6Y+Ku4uvFfdFMI9+dNAhILLBTO08M6N1YSiNAptSeSKvB/Hy0HF1GBQBpTL0ykKRuP29mFzRuZHsqhD3fL62bf3vOwWMxASbABJgAE7jbCLAD4G47cd4vEyghAjKGvJYwnV49e1q+6DazhLZo92lkHQCW3PRuslMuZmLCjF1KXrajNNnwdcqP168AACAASURBVMt92kOwj4zKd+dHI7/glqaKPjlNfvz1JOZ9dAB6zhVLnjIOACPl+7QqN8g6UMzXd+uvv7Di93jMmh9d5DWY+WZHaSdHSb1DFKlBOf+r1mtXgiiptfA8TIAJMAEmwASciQA7AJzpNHkvTMCBCIjy/2mpljfZpuVPfiMCD97TTFMlXFZx3YFwSC3FGgcA5UFT/r9nA7cic+gZfVILKqZOsqXwzB0AojQH2aWa3p3mzWpq5uInnk3HmEnbkHQuXRGye3tSB9Svezu8XK/JOADo+eVfDICfb03RcNAqLShykGkNfOZcOsZO3lEoH370yFA8/lBzQ4r6woXb0IE0Lg4cuYwFnx50KKeVDVviR5kAE2ACTIAJOBQBdgA41HHwYpiA8xAQqZRridkRAVGJM1nF9bJGU9YBYC5kp6eZ4Ii3/0YMYHMHgIxDSea8TQ6APt290b2Tl5TT5OevBsG3SXXh8Ft3JWPMm9uF/ea/01V1bssH1XQFKIVg/Oi2qF7NRTiPZQcSxouMuoCZ70cpf3r9xdbo1bWRsPSm4YmsfIAie0iw76sf9CspWDk8P8YEmAATYAJMgAkAYAcAvwZMgAkUCwGRkaMnmibKk5YVXCuWjRXjoLIOAFNoOC1Fq4wdGXtUMm32gn2qKyYhuY7hnqASadt3ny/GXRUdWtagNncAiN4n2Q2YykiSA0DtFv5Gei7mLNiH1RuT7gz56bxeiAirL5xCK6XF8kEK4acSduXLlROOSWczeuK2O/3UoifImfYX/pIajwaikn00dfny4vlz8wqUcStWLC9cq7UdyCmzdec5JeSfy/RZS5GfYwJMgAkwASYgR4AdAHKcuBcTYAIGCYgEAPWMeFHY9d3uADAJ2XXt2BCPPeivapyphXuTiF7vbt5o3arenZrsZDxGRqXglfFbDZ6w9d2NOgAo/H/h7O7w9nJXnZScHTm5BahSuaJm2ojpQXp3fv79FPp290bdOkXD+kl47/nXNxYSprQmZUGPznNPtsTLz7WSMsDTM3IVw5icOVqlE0ngj/6rXbOK9Yei8iRxXbUhCUeOXVEqBNSpbb/x6b27dj0bW3cmY8nXMWz42/XkeDAmwASYABNgAtoE2AHAbwcTYAJ2JyAy2GhCvTz+u9UBMHigr6LmL6pLT0J2n3x1FMMebaGam04pEku+OQq6kaab7nZtGqCJd3XNcdVuve3+UpgNaNQBoCfERxEM3/4Uhz/WnNaMhjDfCzkA6HafuFhyJqP0tzUJmP7e3kLbnzKuHR4Y5CtEYp6aodd5+vj2uLd/U6GzwjRGdk4BMjPzUKtmZVWnAX2WTiakoXVwXeEajXSgMSfOiFQ0AxrUc8WrL4SgWycvuLsVrTYhMy7xzbqZh2Nx17B2UxJW/BEv8xj3YQJMgAkwASbABOxIgB0AdoTJQzEBJnCbQIdwD8yY0F71htXESM8BIHIgOGsEwD39fDBhdDjcXCvqvkp023vufAb8mtZUNSKJLancV3d3kTIySSzw55Xa6QL2fq+NOgD09CQOHr2CV8ZvUW7sSQyxX8/Gusuld4ccI+QUqVSpcFi7lraEPR0A9hIzNN8kiQVShACJ+YmcR7JnSWPO/iAaazedKfQIpY48dE8z9O7uDR/vaqjm7qIZyUCpBplZeUhOycDxE9ewecc57NyTIrsE7scEmAATYAJMgAkUAwF2ABQDVB6SCdztBGQMWT0HABkZyz7uB5/G6sJrejXNyzJ7kfZBce5NVsHeHmuQDamncPwnRqyFVtlAuv1f8k0Mln53TFnWqOEhSlSEpWFvuWa6qVcT9bty9SamzN6D3dEXCj0iW3bPlJoRdeCiJqaxL4dppm1Yy5bmpagFuqFv4V/L2mHuPGeKqlj8+WGpsYJa1C70Wb1V8BfiTqUVqjYgNRB3YgJMgAkwASbABIqdADsAih0xT8AE7j4CIhV/ImJLCoCzlgEUpT4U15ukV5GhOOaUdQCQoT7s5XWaziDLKgeyKRTXb+SgRvXKRbamFcIvK85IKvYz5kZh265kVWxUsnHW5E7w8ixastEWzqZ1y65Tby6KkPhj3Wm8/d/blQK4MQEmwASYABNgAs5FgB0AznWevBsm4BAEZAwRWxwAWje1DrF5GxYRFlIPsyZ3VPKtS7KR0NyCTw+VWE621o2+5Z7JsP3vov2a6SSWqvsyqSd6XCOjL2DUuC1FuowYFoTnhgbBxSJlwLKjKDJl5psdMaB3Y2m1ftl3wLRuipxZMq8XWgbUln20UD+6+adIEK3KEVYNyg8xASbABJgAE2ACDkWAHQAOdRy8GCbgHAT0crZNO9RzAJDQ2JRxEZqq5ucvZGL89J2IiU11DmBmu5DNj7fXxun2f3tkMl6XqF9vrzllc+optP2HX07ghWFBRXLbKb/8+1/iMP/jg3eWJUod0Vu/XhSETEoLja22JtOcD9/vp4ToU868PZulfkP/Xo0x4fVw1KhmbB4Sgvzy++P4+sfj9lwej8UEmAATYAJMgAk4GAF2ADjYgfBymIAzEJAx8PQcACKDy5Qb7gysyGjt3dUbPTp7oWWL2qhXp6pUeTh77J2MXrpFnzZnT4mWYZv8RgQevKeZUKCQQuo3bDmr9LXM6ydxubkf7sdva04XQvHloj4IDTKuhq8nLNm3hzcmjY2QMqoPHL6M4aM3FlqTb5MaeHdKR/j71rTHsRUag8T6Zs2LwvotZ+/87yOfDsbQIS2EYpImp0X0wUv4aOlhHDl21e7r4wGZABNgAkyACTABxyLADgDHOg9eDRNwCgK2OgBEIddbdyVjTAneWBfHoTw1pAXuH9gU3l7VhKHlxTF/2vUcxXj+4JN/btCLYx61MWVSROi5rJv52HfoErp2aFhkmIuXszBpZiTI4DZv89/piu6dvAxvxZaUFPPJKA1g0WeH8cOKE8r/THn/b46NUIz/cuUML0v4gJrDgR56ZLAfRgwLRp3aVVTHoNKCh45ewfKVJ7F5+znhPNyBCTABJsAEmAATcA4C7ABwjnPkXTABhyIgY4TpGVx6N8R6YdYOBUFjMXTjP3d6F3Ro61EsBqEeA7rxv3ApE+s2n8WPK06U6K2/+bpkxfroVv70mRto3qzozblWFIiM80mNkZ6An9HUAnq3Dx657Zho3aqe1E28Ne+upbPBcgzSkiBHAJU8rFy5gvLn1Gs5SpWDNRuTSu38rdkrP8MEmAATYAJMgAnYhwA7AOzDkUdhAkzAjICMyrueA0BPJI5uhSn0e+XqhDLJfMhgf7w2MtRu9dpFEEjY7VxKJvYfuqQwcwTdBJHGg/meKDe9uko+u1YUiGx0gSU3UQk/a1MLROdDf6c9Vq1SUVi+0Hwscubs3qcuWigzJ/dhAkyACTABJsAE7k4C7AC4O8+dd80EipWAjANAL+d6+RcD4KeRL13WBQBlBBJtORyKkLh0JQtHj1/Flh3JWL0xyZbhiuVZqhs/Z2pnNPSwrhyenmCfbHSB5ca0SgCa+s2e0gn9eja2Ow/TLX5gQG0M6tNEWv+BUiBmvh+FnXtS7L4mHpAJMAEmwASYABNwXgLsAHDes+WdMYFSI2CLA0BUyu1QzBU8+8qGUtub5cQRYQ3QvbMXvBu6w6OBq6IET2HrJKhGudVkqJk3ezsAyBi+dj0bcafSsD3yvOqcDgPLbCHfL+mPFv61rFqanvPISHSB+eQiB4C1kQV6G7x16y+s2pCEKe/uVrq99e8I3NuvqTAS4MKlLLy3cB+27Ey2ih8/xASYABNgAkyACdy9BNgBcPeePe+cCRQbAVscAI8+6I/XRoQqIdGWzbLkWbFtQDBwz66NQGXdggJqK2XdtMTdSGgt+uBFfPZNzB2F9acfC8SLzwTfycm2ZQ+UDjHvowNY8Ue8LcOUyrO23KjrpYE0aVQNC2d3h7eXu6F9iRxLndt7Ytr49qhTS11Uz9Bkf3c+FpeKEWM3ISsr/87jDwzyxTOPByrikJbvFTk+9h++zIr91sDmZ5gAE2ACTIAJMAGFADsA+EVgAkzA7gRkHAA06f+tSsCMuXsLza8nAEi50nMW7Cu1sPaOEZ5KLXcSpStfXl7S3bzGOkUMvD2pA+rXrWoz97IsiDjmpdZ44l8BqFBBnqMJmJ5+BPWxJl+fyiG++MZm3TORfa9lDvZ00g28+0E0qASfWiOHQ9eODdHMpwZu3MhFfOJ1rNl4BglJ12WG5z5MgAkwASbABJgAE1AlwA4AfjGYABOwOwFZQ0nNAaBnvJER9PSo9YVuTO2+eJUBSQV+0pgI9OnWCC4ut9XUjTYS4/v2pzgs/vwwPninK7p29LJLFYCyWhLx/gFNMe7VNnBzrWQUJUSCfdZEF8g4AOwl4JhyMROz5kdz/r7hk+cHmAATYAJMgAkwAVsJsAPAVoL8PBNgAkUIyJQBpIcsjVe923HKdf9tTQKmv1c4YqC48VMd9/+82hYtA2rbbLCnZ+Tiw88OY/+hy5j6n3YIDqyjjGmZx9/I0w2PPthc6nY88cwNDH1pXYk7RWzlbosQoMgBMGp4CIY92kKYS2++BxkHAPWnChXWlnCkc6YbfIpi0br5t5UrP88EmAATYAJMgAkwAT0C7ADg94MJMAG7E5CtxW5pdD33ZEuMGBakesuemZWnlP/7bc1pu69Xa0AKwx73Shs0blTNbnOeiE/D+Gk7kXQuHWQE165ZBdt3ny80vhEl++vpuZg1Lwrrt5y12xpLaiBrQvVpbWeTM/DahK0KQ7U2sHcTTBwTDnc3+egCWQcAvROUptKgnqshTBQBsnlHMj745GARYUhDA3FnJsAEmAATYAJMgAnYQIAdADbA40eZABNQJyDrAIg9eQ1PjFh7Z5AF73ZD1w4NVQct6fB/3yY18O6UjvDXKEdo7dmTIbjkmxgs/e6Y5hBhIfUwa3JHKSOThOG++V8sFn9x2Nolldpz1lZEECn2WyMEKOsAIFg9OnvhP6+1hUd9sROAdBqOn0jFx18eRWQUl+wrtZeNJ2YCTIAJMAEmwAQUAuwA4BeBCTABuxOQdQCYG3IUak+5254NitaGJ/X/Fb/HK3nTJdEo5//9GV3Rrk0Dm8P+1dZ74PBlDB+9UXcrRsrklVUdACORDuawRA4A6iubhmIa14gDgJ6hCIDXX2ytCPW5Vi1csYLK+1Gawv5DlxShS1vC/ckRNXRIANq3bYA6tavCpVJ5JWUk62Yejh5PVZw/7FgoiW8F+83BZ2o/lnojMeeS4cyzODeBmtXd0CqwMbw8aqNqFap6VA4FBbdwNS0DB2NO49z5q84NwEl3xw4AJz1Y3hYTKE0CsjXTzXO59cL/ZcLcKXKgfbgHalRzwanTpJieZHWo9SvPh+CpIcZyyI3wTk3Lxoy5Udi2S7uO+/QJ7XFf/6ZSw4pC4qUGKYVO1uoAyDgAjJZbNOoAMMdF71716i7K/5SdXYDI6BSbNRlMDoaeXbx0hSepIsKy5bH49OujpXCCPKURAnymRmhZ35c5W8+On2QCJgI1qruiS0QL1K9bQzH61dpff/2FhDMXsWNvrOIU4FZ2CLADoOycFa+UCZQZArIOAHNDWK9ygNaNOd3wDH+qpZI2YJnvnZGZh+9+ijNsGBkp00c3sddv5CDuVBqysvIQ2qouatWoIowayM27haXLYpRUAK1mxIAtDX0Ee72MRm/qaV4ZBwClAcyd3hl+kikcjhRFMaivD156Nhhenu5SmHNyKK3kKL78/rhUf+5U8gT4TEuGOXMuGc48i3MTCArwRttWvqhYUa7q0ekzF7F5l/bvGeemVTZ3xw6AsnluvGom4NAEZEO7TfXc067nYNr49qhTq0qRfWnlzA99JAAUNVCzRmVNFjez87Hos8P4YcUJaV5zpnZCn+6NhUY85d6v2pCIuYv237ntpZunGRPbI7y1OHVArQSi+SI7hHtgxoT2qFunqnDtlCLx88pTmL1gn7Cvo3WQdRaZr1vGAUD9Zcd2JH6PP9QcI54JViJZjLTklExMmrkLR45xOKYRbiXRl8+0JCgDzLlkOPMszkugfLlyiGjth5bNG2ne+qvtntLetu85jvikC84Lx8l2xg4AJztQ3g4TcAQC9/TzwYTR4XBzLZwbbbk2MqK/+uE4atWsjIfuawb6x8eyJZ5Nx5hJ2+4ovlN+PinzD+rjI1XmjYQGn399o1RINim8azkizNdF/9it2pCEKe/uLrJeUqAfP7otqgsMuMjoCxg1bovucRnRAbAUVHSE90BmDUYiLkzjyToAZLUcbqTnKqX5Vm9MkllysfV5+H4/vPpCCKq5GzP+aUHkxPhzXSKmzt5TbOvjgY0T4DM1zsyaJ5izNdT4GSZQmED7MH/Dxr9phNS0DKzedAA5uXmMtQwQYAdAGTgkXiITKGsEZG+vyWj59Y94tG3dAD7eRUvtWYr/kUE3aUwEBvRqjPLl1XPSLFkZCY+fNCZc0xFhPq7IqSBjuMvknE/9TzvcP8BXGI1Aa5PRFXDU90iv+oPammUdAPSsqJqDnjOnJHlZW17QfI3nL2Ri/PSdiIlNLcml81waBPhMS+bVYM4lw5lncW4Cgf6NQA4A2d9WljTo99r23ccQn3TRuUE5ye7YAeAkB8nbYAKORMDIre7JhDQ0bVwdFSuWL7KFq9eyMW3OHuzcc7t82oyJHTCoTxND/0DJhneTc+HzD3qjhX8tXZT5+bew7Kc4LFxySLOfnp6B6SEZB8CQwf54bWRoEZV5tYmp3Nz3v8Rh/scHHelVkFrLow/647URoahaRT9ixDSYEQcAPRPeuj7GvhyGAL9ad5wppN+Qei0b3/0cp0ShlGYTOSlk10ZaAJ98dRRf/1i6+5FdrzP34zMtmdNlziXDmWdxbgKNPOugZ6cgVKok92+wFo3TZy9h804WpC0Lbws7AMrCKfEamUAZJPDzV4Pg26S6TSvfvvs8Rk/cpozxyGAKjw4tIvYnM4FMuH3fHt6YNDZCmHttXrlAa24ZB8Dva08Lw7VJyG7+rG6q0RFqc5fVNABZ54tpz9buk24KqWwftaj9l7Bx21mZ16fY+8jqTsgsROa9khmH+9hGgM/UNn6yTzNnWVLcjwmoE3CtWhkDe4WhRjVXmxFdu56JVZv2IyeH0wBshlnMA7ADoJgB8/BM4G4lIBMGr8cm62Y+Fn56CMtXnlTCuOfN7ILGjYqmCcjwPZWQhiHD1+h2HTU8BMMeFZf+ExmfZMx+vbgvmvnU0JzPyG39rMkd0b9XE6k0AFtz2R+6txn8fWsqhrEttetlzsSyD0UAkLCjWiSIZV8Zh441ayiNZ0i47JUXQjSjHyhS4dDRy/ho6RG8MCxIKDAZdeASRo7dVBpb4Tn/JsBnWjKvAnMuGc48i3MT6NIuEM19PTU3mXUzB1siY5CXV4A+XUPg5qotvJydk4c/N+zD9fQs54bmBLtjB4ATHCJvgQk4IgGZW3C9dZuX/ps+oT1IWFBNJFBm7xcvZ2HSzEjQmFpt9pRO6NezsXC4dZvPYMKMXZr9ZEQAr6fnYta8KKzfIr6BXvphH7QOritcF3UgY3HD1jMYP117fVoDEWMSVqxQoRzSM3Lx4WeH8fNvp6TmtUcninaYM60zmjerqTucEeeJPdZVnGPIOLbOnEvH2Mk7kJB0HTJRKkbTI4pzf3fj2HymJXPqzLlkOPMszk3Ap1E9dO8YhAoViqZg0s4LCm5ha2QMEs/d/u0UFtxU+U+r5ecXYOOOI0i+wDo0jv7msAPA0U+I18cEyiiBKePa4YFBvlat3ryuec+ujfDm2HDUrlm0RKDs4Feu3sSU2XuwO1q7RM2n83ohIqy+cEhR+b4P3umKrh29dG/sRSKCpkWMfCYYzz4eCBcXuVq89ByJAb4zLxqbt58T7sXUQU1B27L6gvRgNnSUUfK+eClLOcuoA2VfaGjC6LagPWuJLpmqZHz85RGFKkWXLPu4H3waa6fWJJ65gaEvrZOqemHDUfGjGgT4TEvm1WDOJcOZZ3FeApUqVkD/Hq1Rv652tOLZ81ewacdRFNy6pYAgrYBeXYJRsYL6b5L8ggKl/7kULkfr6G8OOwAc/YR4fUygjBKQDalX2565gWyPHM/MrHzMXhCtlEnTarKaBXoOgGefCMSIYcGoXFnbYJcRETQZezKihJb7oSiA7ZHJeP3N7VJvjpaCdmkJyr38XCs8NaSFKkOKnFj8eclGJkhBtKKTjFAmpa6Mm7rzTglMmubLRX0QGqQdESKjUWHFcvkRCQJ8phKQ7NCFOdsBIg9x1xMI9PdC+zbNNSMr1W7za9d0x8CeYahcuZImvx1RsTgRf/6u5+voANgB4OgnxOtjAmWUwNOPBeLFZ/SNYbWt5eYWYMk3MVj63TGQcTptfHvUqWX97T/NITJmg1rUxpypndHQw01IW8sBIFuKyjykW2+yl55thWceD0SlSuqheXrP3szOx6LPDuOHFSd090NrHvdKG01tBVG6gxCWlR0ocuSJfzVHY+/qqFC+HK6lZWPHnhQsWx6nhMI7QxNpO2g5ikSpNTLpLs7AzxH3wGdaMqfCnEuGM8/ivASqVHHBoF5hqFld+zfP+YvXsH7roTu3/0SjmntV3NunLapWcVGF89dff2HH3licPH27chM3xyXADgDHPRteGRMo0wQoF37imHDDqv3mt/+TxoTjofuaWZ37bwJoGUptCVbmRsn0jJoDoEdnL4wf3RYN6umr6JJz48sfjuPTr/TL5Mjkt4peDkoF+HDJYaxcnaDalQT3nnuyJWrW0Bb0kSlVKFoH/70oAZn3LeVipqI1ceRY4VBKkQOANQBK543jMy0Z7sy5ZDjzLM5NQHT7T+WTd+w5jlOJhdMmRQ4A1gAoO+8NOwDKzlnxSplAmSIQFlIPdFMjMorNN2VuqBstgacHRyQcJ/Oj0jS+pVFM5QkpV1+kUWAkNH/qf9rhvv5NNXPDZV8ESn0gRf9vfoxVbs4ph/yevj64f4AvWvjXUgT/9Bo7AGRJG+sn49gyL4FpPjo7AIyxLqnefKYlQ5o5lwxnnsV5CVDuP5X9q1tbW0smIysbqzceQHrmzUIg2AHgPO8FOwCc5yx5J0zA4QjI5tWbFm6e8/zog/6g0nBVq1S0y770cveNpACYbljJsfH6i63Rq2sjqTD9kwlpmDgjUhjCPnigL8a81BrVq6mH2NkFhuQgpZUCILm8MtlNxrFlngZjucnlXwyAn692pQQuA1jyrwWfackwZ84lw5lncW4C3g3rolfnYE3lf9p94tnL2LTztvisefOsXwt9uoWAnAhqjcsAlp13hx0AZeeseKVMoMwREN1Wmm/I0ugRleUjQThqNSQNZZF6v6yzgkLrf/4tHoP6NIGXp7uu2r9pf7LGP4X+vzulI/x1DDyKJCinf3Fvl/dEzwi1ywR36SCUdjFiWJBuZQctIT8ygBbO7g5vL3dNelt3JWOMQACSSmre268pWvjXRDV3FyXShN4r0o44dz5DEcv8dnmsU50QOexIpLNdWw941ne9IzJJ0UFpN3IQfeASvv8lrkjKhQwERzhTmXWWRB/mXBKUeY7iIEBlhps2ro/mvg1Rp3Y1uFS6fflApfDoJvxEQgriTiUjL7+gOKYvsTF7dW4FH+96mvNRHv+u6DjEqQj5NWlUDz06BaFCeXVtoozMbPy5cT8ys7JLbD88kXUE2AFgHTd+igkwAQkCRkoBmuf+U6j614v7opmPenkak5BeRJv60lECIsNItgygxLbvdCGjKibuKqbN3iu8+ac9vz+jK9q1aaBr4JORVq5cOVTRqTRgZI1afUujDKA91u3oY3yxoDcoPUavHYq5gmdf2VCkS98e3pg0NkLT6UV5mz+vPIXZC/apDt+qZR2MHtkaYa3q6b5j9N7GnbqGeR8dQPTBS46OVLi+558KAmleiKJqKGVm5ap4/HfxAeGY5h1K80wNLbSYOzPnYgbMwxcbAY/6NdGtQ0u4u+oLDmdn52LXvhNIPFs2vxdJxX9AzzBU0VHxz8nJw+rNB5CallGEd1hwU9B/Wu3y1RtYs/lAmXeSFNuL5kADswPAgQ6Dl8IEnI0A3XQ+NzQILhJK9pHRFzBq3BYFgZ6hY64TYERnQJTPLoo4MHo2t279hcioC5j5fhRImV3UZkzsoEQVaNWENz1PueHXb+RK9RXNqfX39IxcfPiZc5Tbs5ZBcTzXrZMXpoyL0NWL0DPiRZ8ncg4tXHII//v1ZJHliyo+qO1XNnKlOFjZa8y3/h2hRDvIVtOgyJdvf4pTyk3KtNI8U5n1lVQf5lxSpHkeexNo7uuJDm2ao6JGWLvlfHl5+di8K6ZM1rpv1aIxIlr76SLUM+L7dgsBpRBoNVL/377nuL2PiMcrBgLsACgGqDwkE2ACtwkYqQSQeOYGhr60DllZ+UoO/BP/ClAVqbO8mRblRJvOQuQAGDU8BMMebSFtKOidsdGbxOkT2mNQHx+hKB+lPcz+IBrkBJCJFrDmPTRqAFkzx936zITRbfHwYD/dqhaZWXmY++F+/LbmdBFMIieVVglAii5ZMq8XWgbUNoSenBErfo/HrPnRhp5zlM4U8j9imPFSpFoVGNT2VVpn6iiMaR3M2ZFOg9dihECDujXQp1soKrsY0xq6knoDqzeVrZtuytun2/96dbTF/4hdzImz2LO/qBOZSv8N6t0GNaqpVzviEoBG3rzS78sOgNI/A14BE3BaAkbE9ci4nTUvCuu3nMX8d7qieyevIlzUDBJZnQGROJoovFrmkCh0+mxyOj745CC27EwWPkKG2aTXw9G/VxOh8U97X7PxDCa/E6mMK6MXIFyARQfKh161IRFTZ+8x+ij3lyDw/ZL+SvUFvXY2OQOvTdiKpHPphbrJCKBppQ7I5KhrrYmEOYcMXyOxO8fqQp+tzz/oLeStturcvFtYuiwGS76JEW6qtM5UuLAS6sCcSwg0T1MsBET58FqTkg7Ahm2Hqrq3qQAAIABJREFUkXLpWrGsqzgGrV+3Bvp1C4WLjrOj4NYtbNkVg6Rzl4ssQSQeqJc6UBz74TFtI8AOANv48dNMgAkICHy5qA9Cg7RDxkyPm//o1rrVv5GeizkL9mH1xqQ7s9LtOZXMEzVRfXSR7oBo/IzMPPyx9jQWfXFYiWIQNRLLmvxGBDpGeAjD/mksk+4BlfMzNcrpfuuNCF1VeNE6TH/PySnAr3/G470P98s+wv0MEJB1MGk5qoYM9sdrI0PhWlX9pkqv1KWsk0xtO1qChAa2Xipd7x/QFONebQM310pWzS8SDaVBS/NMrdpUMTzEnIsBKg9ZIgToJptutOlm25q2IyoWJ1SE8qwZqySeEeXv0xr0VPw7R7RAQLOGmku9cDkNazcfBDkRuDk+AXYAOP4Z8QqZQJkmIApbNt8clZ375fd4vD2pA+rXrVpk3/GJ1/H0qPWFDGxZoUGRA4AmmzW5o3Ibb0RlnwwvEkr7aOlhaQXxHp29lBKC3l7VpObSy8mnSICJY9qiTUh9qbEsoVLUQnJKBpZ+dwxk9HArHgJ6aS2mGeksyAlDuhGWTfQ5unotG9Pm7MHOPSlFnpWtcKG287LqAHjp2VZ45vFAq1N6ZBwApXmmxfOWGh+VORtnxk84BgEvj9ro3aWVdO6/5arLkgOAVPv792wNj3raJWRpf1evpSupDbl5hS8xZML/9x48hZi4s45xuLwKIQF2AAgRcQcmwARsIWAkt54qAXz3cxwmjA6Hm2vRm061uvSy42vlR5vvjW6z3hwbIW00UFj+lh3JmDJ7t/StPxn+Pbt46ZaBM19Tfv4t/PjrSUWRXa+RsTN0SICuwJz582Rspl7LxsrVCVj6/TGp9dvyHtztz8rcwmuJ+FGkBzkAPBu4aWIkXYjRE7ep/t0WB8D5C5kYP30nYmJTy9QR2mKYiqopmECU5pk6ymEwZ0c5CV6HUQK2OADoO2L77mOIT7podNpS6S8b7aAl4ufn44Eu7QM19WsysrKxeuMBpVwit7JBgB0AZeOceJVMoMwSkA2TpQ1euXoT67eexcP3+RUxwrXycmV/gMrcZAYF1MEXC3tJG+e0ZlPJNFLNj4wqevtKfUgLYcgD/oqugagUmflBUyWBnXtTMPHtXVIGOqUxUKj4gN5N0LhRtSKlAonhtbRsHItNxYatZwulUpTZF6wMLFy2WgW9/1Nm78Hu6AuFdqUIzd3vp5kqknUzHws/PYTlK4sKN9FAtjgAtHQFHB277PeC2j70qimY+pf2mToKf+bsKCfB6zBKwBYHQFnLd/dv6oku7VooJYT1WuS+OBw/WVi/iMQD+/doDdIQ0Gpx8eexMyrW6BFw/1IkwA6AUoTPUzOBu4EAiZctnN0d3l7uwu1SHjoZHBFhDYqEs5uLBJoP9PRjgXjxGbHSNynzz14QjT/XJWqugwytRwb7Cf+RVBuAjPXLV28i5UImklMyFUPfq6G7kspAechG0gpMjgWqXPDGlO1Sxr/WpohllcoVlMoB3EqHwKMP+uO1EaGoWkVfadq8EoZppZTiMW9mF8Who9WOxaVixNhNmu/J4rk90DHcw/DmKfpk2U9xSmnBstaMVCCx3JtlpRG1vZf2mTrKeTBnRzkJXodRAtXcquKePm3gWrWy0Udx/uI1rN96qMzku3dtHwhyAui1/IICbNpxtEh5Q59G9dC9YxAqVCiv+nhObj42bDuEi1f+0ScyDJQfKHEC7AAoceQ8IRO4+wjIhMqaqFy/kYMa1Yv+g6yljn5PPx/NlAFz0uRc+OSro/j6R/UatWQoa2kPlPSJUVRBTNxVTJu9F+aifyW9Dp7PPgSm/qcd7h/gK3QCqZWqFN3+0231os8O44cVJzQXa20VADXhSfsQKf5RrFWnl025Ke0zLX6CcjMwZzlO3MsxCVhTBaCg4Ba2RsYgUUUp3xF3WdmlEgb2CkPtmvqXMDezc/HHhn1Iz/gnjF/m9v9EQgp27FX/XeWIPHhNtwmwA4DfBCbABIqdgEytbNEitNTRZW+g9FTSae4P3umKrh29hEaaaJ22/p2M/4NHLuOdedFs/NsK00Gel6mEoSYA2Lm9J0jksl6dooKYpq2pOQ0st01G2vszuqJdm6KRNVqIKOJm8eeH8fNvpxyEovFlUNrEqy+EoJq7nMo3ncHufRcwbuoOYdRNaZ+pcRrF9wRzLj62PHLxEqhVww39ureGm6tcFADVuiehOxK8KyuNDP+BPcNQubJ+RRQ1AcCg5t6ICPPTzP3PupmDNZsPIu1GZlnBwev8mwA7APhVYAJMoNgJ2Foqihb4+9rTqvXpjdzcawmlPftEIEYME6cRFDcoozn/xb0eHt92ArK54pYaFzJGO6WczJi7V1X533LllEpAt9bBgXV0nVymqhAULbNqvXa6jO1kSmaEkU8H48lHAuDupv/jNzeX6nqfw6z5UULj31HOtGQIys3CnOU4cS/HI+DZoBa6d2gpTAXIyy/A/sMJiDlRtpTuZfP/z56/gvXbDt85IJFzhIQQow6cKnM8HO8NLJ0VsQOgdLjzrEzgriJgRAdADYze7T0J7M2Z2hkNPbQV0k1jplzMxIQZuwqV66OSfONHt0WDeq6leiaUokAl4N77cH+proMnty+BwQN9lXr0rlX18/8zMvPw7vzoO8KMo54PwVOPBGgKUubl3cK3y2Ox6PN/frDJrPypIS1AaTNenu7Kmkibgox+SiU4dz4DazYmKWKCWVmFy0DJjO2ofaiKwhP/CkB4WH0lGsCl0u1cVvpeSbuRg/2HLuGnlaeUcp4yzdHOVGbNJdGHOZcEZZ6jOAhQqHuAnxea+3rCzbUK6P+//R1xS1G2P5mQghMJ50H57mWtdWzbHIH+jYTLPhJ7BlF/RzZQvn/PTsFo7FVX87lzKVexcccRhRG3skeAHQBl78x4xUygTBIwogNguUFR/r6syjkZOubCelQ6b9ijLVCzhlz4X3GApzWdTU7HB58cxJadhdV3i2M+HrNkCcjUiqcVmVepIAOTntOqGGH5Hpfsjng2PtOSeQeYc8lw5lmcl0CF8uXRv2dreNSrKdzkjqhYnIi/LRbcrrUfggK8NQWRM7NysG7rQVy7zqH/QrAO2oEdAA56MLwsJuBsBGR/zKntW6Tgb9S5QA6FvwBUdqkgzPmnvsdPpsLftxbcXPVvcY2eWdr1HKUqwcdfHXGqG1ejHJy5//x3uirlH0UtIekGHn5mFegW9a03IuDnq/2D7WRCGibOiGSNCBHUYvo7n2kxgbUYljmXDGeexXkJUDTDPb3bwN2tiu4m8/MLlNv85Aupyq0/pURUqqT+eycvLx+bd8UUqRbgvBSdc2fsAHDOc+VdMQGHIyAr1qe2cK366Ka+0ye0x339m9p9zyZRsFHjtqBjhKciKBbgV0voNNBbCI154VIm1m0+ix9XnMDFy1l2XzcP6DgEvl/SHy38awkXRJEp7y3cj3endIS/jvFP78vM96Ok8v6Fk3IHqwjwmVqFzfBDzNkwMn6ACRQiUL9uDfTrFgoXF/3LC1MFgBrVXNGzU5Cm8U86RXsOnMTxk+eYdBknwA6AMn6AvHwmUFYI2KIDYB4erbbfUcNDlFD+Sn/n9tqLycVLWZgyew+iDly8MyTlTz/2YHP4+9bQzM+2nJ/+0STBtsMxV/DbmtNsvNnrgBx8HFmxONrG6o1J8PZyR1CAtkhfekYuPvysbCvzO/iRCZfHZypEZJcOzNkuGHmQu5yArAAghfIfOHoando2R5Uq6lVTqALCsRPnFAcAt7JPgB0AZf8MeQdMoMwQkA3ptNzQ2eQMvDZhK5LOpavutW8Pb0waG4Ea1eTKfckAExlbpNLeu6s32rauD98m1VG58m3RIFNLvZaDpHM3cODwZVD1AWcSVZPhx30AI1Ev9L65u7loRpeI3kfmXTIE+EyZc8kQ4FmYgO0EIlr7oVWLxsKBqMIBGfguGmH/bPwLEZa5DuwAKHNHxgtmAmWXgLU6AKb8aK2dkzH++Qe9pUKtZejRjf2qDUmY8u5ume7chwmoEhgxLAjPDQ26ozpvLabr6blY/Dnf/FvLz57P8Znak6b2WMy5ZDjzLM5NoG+3EHg31Fbyl9k9Gf8xcWex9+8KATLPcB/HJ8AOAMc/I14hE3AaAtbe1IscAATotRGhGPpIACpWvF3iy9pGxv/OvSmY+PYu1Vt7cjY8dE8zdG7fEH6+NeDuWunO7T/l9+fkFuDCpSzs3X8By389ZbVQG5UlHPF0EMJbN0D9ulXvzGFKJ/jky6NYuTpBepvhrevjgUG+oNDaOrWrKkapqfxb/OnroLrvkVEp0uNpdaSyjKTHENSiDrw83eDqWqmQAUyiilR67VhsKv5Yn4jN20sml5Bubvt090Zzv5qoVbMKqlSugPLlyynbyLqZr5S/o9x6o+3fo8JwT/+mqO6ufXtvdExr+9N5Xkm9iY++OFLk3aD3iUoLdozwQM3qlVGhwu2903lQFYrvfzmB/1sl9z717NpIKVFIQoVurpXulBK8kZGLnbvPK2kK1mhb0Bofe6i5ck716v7zjtoyLr3zQx7wR+NG1VC1yu2yh/QZooiKnXtSVNdaVs5U7z0hlgN6N0GHcA/4NK6GGtUrFxI9pRKIxICiqjZuPYsVf8bbFKV0t3K2PAMqn9awQS00a+KBenUoMoy+/27nX9N7l3LpGrbuPobs7FxrP+ZWPUdl7UjcjYxBWheFeZtK3dGAuXn5SM+4iaRzl3EiIQVZN3Osmsf0UPly5eDX1AN+TT1Ru6Z7IQbXrmdgy64YXE+X17+p7FIRzXw84OfjgRrV3ZS1k2GanZOHs8lXEH04Xvm/rWk1qruibUgzRSmf5ilXrpxyVpk3sxXDN/ZkMqjmvb0asaezaNywLurUckeVyi6g94Ya7Sk3rwDEKPHsJcQnXtAtPUjr7RgegCZe9e6MYa91WjNOfkEBjsaexf4jcv+WmOaoVdMdPo3qoaFHbZAOgekcTJ+b7JxcXLx8HScTU3A+JdXm86jmXhWhgU3g6VELblWr3PktkJObh+Mnkw2vv27t6mjZvJHy2a9ahX4LlFPKI9I5Hj6ehMSzl63BWazPsAOgWPHy4EyACZgTsFYHQMYB4NukBubN7KL80Le26Rn/pM7+9GOB6NTOUzEeZVp2TgFWb0jE+x8dMPTjmsrAvfJ8COrU1lbujTpwCSPHbhIug8QLX3o2GIHNa98x+tQeokoLy5bH4tOvjwrHVOtA9eUHD/KFj3e1O/+Yigai31Rxp64pRpg9nA+W89E7MfyplujaoSHc3SrpLoecAAs/PYTlK+XzG8e+HIbHHvS32ekk4mT077Enr+GJEWvvPEYcROKCN9JzMf/jg0Kn0svPtQKdtWXKi2kyOtPtkcl4/c3thpb9yGA/jBgWrPvOn066gXc/iEb0wUtSY5PDgxwVLi7qn1dzkU/TgGXlTLUA0Oed9FBCg+tKf0/RWKlp2Vi2PA5f/XBciq15p7uRsyUkMnLJiPTyqC38/ouLP4+dUbGGOVvzABn7bYJ94dmglnBd/3yG/1IcAbui46wyqsmA6921FWpWd9NcMonIRe47IdxSlcqV0L6NP3wa1dc1cMmhsjkyBikXrwnHNO/QyLOOruidPW+/GzWsgzbBTVGnVjXN8nqWiycjMvbUbYOUwvTNGzkN+nUPhWd9scisISg2ds7Nzce6bYdw6cp13ZHIiRPo30gxnF2rypdiJufUngOncPrMP9pMRpbcppWvkhZhcrpYPkuOpD837JNyUPl410N4qB+qu1fVXIKjpk+wA8DIW8N9nY5AgzqueHygP7q1bYhGDdzhWuX2bVbBrb+UW8qdB1Pw+YpjiD+r/0XmdGA0NtSngzfu6+6DsBb1ULPa7VtE+hGdeTMPJ5LS8PVvsdiw+6wujsVze6BjuIchZDIOABpw5DPBePbxQGlxPvNF5OXdwqoNiZi7aH8hY51u/CeNiUCfbo2sGtdUs33anD1St6L9ezXGhNfDhXoGh2Ku4NlXNmhypBvA119sjZ5dvKTXnZySiUkzd+HIsavS52OP6gi2Oh8sF2vae/fOXoaMoK27kjFG0nAlZ9b8Wd0Uh4ejNbp9nzQzUtGfoDZnaif06d5Yt3oFvae//hmvGwVBTrDZUzrBs4H2D3uaj4zJGXOjsG1XshQait55/KHmmk4F80GoWsKLb2wWjktRCm+ODUftmvrlr8xZlaUz1XrnjXzeLccQRT+pQb/bOFsyoNvjTuEByu0x3frJtIzMbPy5cT8ys7JlulvVhwxnWleTRvWk11XEELLCqKZyc4N6icvOnTydgu179J1NQc290SbEt1Ckgh4MMjjXbjlYxFDWeoaMzoG9wpQbZ7129Vo6Vm86oERJWNPoHekS0QKkyC/7jljOQ9ESG7YdLmSUUjRHr87BDnHzb75eMnh37I0FnbFWa9q4AdqH+Rky/C3nSDhzUZmHnCSyrU2rpght6aN7Djk5eVi9+QBS0zI0h6UIgm7tA6XPlL5b6X2PT7ogu9Ri78cOgGJHzBM4IgG3qpUw+slQxZil0F29du1GDj77JUYxbu/WFhHcAGOeCkVwszq6t8h5+bfw+9bTmP3FfsUpoNas0QGQdQDQfDMmdsCgPk0M3HYAySkZWPrdsSIh0D06eylGtLcXeeytP321m0at0b5Y0FsJ0xc1PWOVwv3Hj24Luvk1sm5ygtAN4MdfHhFND3KMvPZCKChaQes2WDiIWQcKRf92eSw+WiqeW29cmZtkredvZueDGFBYuylEns6OQtC3R57H7AXRd5xD1qazGGFibV/zqhmd23ti2vj2qFNL3xCmuSgFYMbcvZrTUgTMi88EC8+bzpJSSr7+UXybLLo9tlxMZlYe5n64X6mmoddmTe6I/r2aCN9/c1Zl5Uwt903h9+T8JMeXrc30XTVu6g6pqKW7ibM5WwpxJ+OUjFStm0Sts6Bw8qysHKXUmkulCneMETJkLl65rkQHUDi+tY3SDzq0ba6EUdvacnLzsSXyKJJTUqWG6hzRAgHNGgr7kuI8/afW6GaYxmnauL4hg9m8lr1wAQCCArzRrrWfcA4yBMkBQOHhRhq9I60Cm6B1kI/hd0RtHnIcrd92CKTYTy0suKnynyO2HVGxOBF/vsjSyDHVvUMQGnpQOWUbflT9nS5xJvkKtkTGSDkBKEpnQM8w0Br0mshBR1EjZPxrVUvQGvtcylWs23rIYY6LHQAOcxS8kJIiENq8Lia90BZBzbTLbRX50XkzD1+tjMVH/7PNOCmpPdpznuEPtsTzD7UUOkpMc1L0xB9bEzFpYaTqMqz5kW3EAUCTTn4jAvf289G9+aYfuhcuZeLXPxPw/S9xRX7skrHz7BOBqG6nygJkFC355ii+/F7bKKI8dTLcRXNS/i6tmUK2LRsZfJPGhAtvabXeEZERSM+RoUFGZbs2DYQGlpF3kUolkgFKudlGGzkkxr3SBoP6+Ni9HCSthd6XDVvPYPz0XcrSqBzkhNHhcHO1/Ue20b2K+p9KSMOQ4WuUbrION713yjQffa4evKeZ8MxlHUn0rk4Z1w716miHT1rulYynn1eewuwF+zQxGEk1Mq8wUlbO1HzjRqInRO+N6e90fuSMW/T5Yd1H7ibO5iDo5phqpTeoV1MWqaF+5y9ew/qth1BwS/5mkyYgg5NU3ymk2lbjynzB18gA3nJQqFtQza0qBvYOg7urvrOR9kUaAJRmYNnIqOrVKRge9a1jq2V4Ws5ToXx59O/ZWoncELULl9OwdvNBQ+dBTozuHYPg3ZB+Z9pm6Jqvj4zIjTuOKAYvpUaQA8rRGqUqULQC6V2YN0p96N2lFShKxF6N/j2IOnAKMSf0I09pvrYhvsrtv6hdvnoDazYfUI0kae7riQ5tmqNiRbk0UPO5rHUkidZr7d/ZAWAtOX6uTBLo1a4RJj3fFp719ENY1TaXej0b0z+JEoa4l0kwGouePCIcD/VphsqVjH3Z5eQV4IsVx7D4x6IOEyM/Gk3Lks13N98G3YLTbXCb0PqKUB+JA1JOfuq1bBw5dkWpu65laI58OhhDh7Swu3FHudnPv75R82aNDPeH7mum/JDTa5SvTregliKAZFCRkWbLTaAoxJrGnjGxvSJOaMffNXe2SyUTR0/cZuhjVFwOCctFlAVjkRwVazclKSkA1D55v6fiqBG13LxbWLosBku+idHsSsY63TaLmqwDQHZtlvNFRl/AqHFbNJdx/4CmGPdqGyWSQ9TMnSWO6gCwPFPTnkaPvJ06oaVxINq73t9TLmZiwgz9dKC7hbM5p+IwYizPgXKc/9ywH+mZ8lEA9G9GuzB/BPp72dXgNK3t0LFE7DusL+xGAn1d2gcK//3SyrEm479ftxCQoJq1jQzBPfvFOi4U9j+odxtFsE3Uzp6/gvXb9J1h5mOQ8d+jExn/tqnvq62LDN4de47jVOIFh3UApN3IxKpNBwo5jOhz06drCNxc5XP9Redi+ntGVjZWbzyg+3mhM6F0D5l3S0ufgj5b7Vr7Wx3NcTM7F39s2GdTdI8sE5l+7ACQocR9nIJA1zYNMf3ldqC8f2vb7sMXMHyqWHjN2vEd6TlKkXh6cAvDxr9pD+cuZuA/83bh0IkrRbZFecT9eopr05oeXLf5jPJjtCTaw/f74dUXQlBNkBpizVpE4cvfL+kvVcrw/IVMjJ++EzGx/4RlkvFPN+C2iCDSnn5fexpTZ+9R3R7dsr8/o6vdb/7NJzOaP05pDtMmtENQgHxEjzVnR8+YczdSD97a+ax57uKlLEyZvQdRBy6CKjLMmdoZDT3EDs+MzDy8Oz9acYxpNXs6AGSjXdTWInJSTRjdFg8P9hMaIjS2uTOhLJypiYfR1Amj75JMRMjdwNmcGwnp9ewYZDj01yh7awyF9mH+dr/5N1835aCv2rgftDat1rNzMJp61xduV+2GldIoenYKVtTxbWl6qQXm4zZr0gBdO7SU+o44EnsGUZIl8Oy1Dz0GpogESkEhMTtHapTrHrkvDiR0aWq1arihX/fWxWL8m+ag86Fz0mqkv9CvWyhcBGkx5GDZvvsY4pMKCwyKxCJlzkCUWiAzhj37sAPAnjR5LIcl0My7Bv47tjOa+4jDvfQ2kZWdj3nfHMAPq8UeZoeFIbGwR/v7Kzn/1dzE3nGt4fILbuHrlbGY923RMHXZXGIa20g+scTWdLvY4wZdbwK98OVunbwwZVyEULSMxrc0gGRU3mXYiMKrjeoryMxp2UfG8DA9U9zRCJZrM09FcUTBOBK0o4oKq9YnKkt/9EF/pTwmlb8TNUvhQLX+9nQAyOaOq61D5AD4clEfhAaJDQlL4cOycKbEozidlOa8RUKjzs7ZnEVx3mBavuNGIwBISZ0cAKaypqLPujV/1wvbp/HoJp1u1EWCetRXTQDQXg4M2RSAru0D4d/UU4hCRtDOfBB77UNvYSaROjfXKg4lAkhpCeSAobJ3pkZRHf27hyqVD4qzidI0yFFC6TGipiYAaC8HBqcAiOjz35mAnQmQ4N+C8V3RIcTDLiHLq3ck4d/v77TzKh1nOHtESph2czzhGp6evKGIIKCRm0kK0R03dadSr7o4G91uL5rTA62DxYaDLevQEu8bMSwIzw0Ngkul2/WAtZqakT7zzY4Y0Lux1G2G/g8LbfG2kjI6aH2iEG/qY200Ahl9165nY3fUBVC6Ad18Tx3XDnUl8tAtU1GKK1XEyPtF+6G0lvVbzuDrH2MLVZqY+p92uH+Ar9T3nmXpQLU12MsBQGf39eK+aOZTw8hW7/TVE8CMCGuAtyd1QP26Yl0BNeeio5+pvZx9MuD1nELOztmcj7UGAAnoker3qdMpinAbCc6RsS5qRgwFa9cmWoPa3/VuwqkUXZ9uIULFfrUbVns5MEROCtOeKrtUUsLBSRRO1GRL2tE49rglFq2H/m5ySpAKfpd2LeDbmNLx7KczILMG8z55eflISr6C6EPxIOeVeSsJhwjNJ3Ka9e0WIpWSYRmdYk8Hhp62gFHm9ujPEQD2oMhjODQBW0PZLTd3JiUdL83cgsTzxWuQlhbUz6b2RMdQTymjQbTG6xm5mP7xXqzdVTQ0S+YGMD0jV7nR/Pm3U6KpbP670frfZHidTEjDL7+fwp/rE9G+rQdefT4EPo318xe1bi9l0yIs0wjsGQp8PT0Xs+ZFYf2WwoI6dDM6Z1pnNG8mF0FDbM5fyMD//ZmAP9bdvo3+133NMOQBf6HAIfWVMUZfoRrvQ1oYEvxLu56D7385UUj00cgtuVp6BBlk5HyxLI1HYfehrepKOWWo7OIZgw4uqrJxLDYVR4+nIiFJvUyp7A0tMZcpgWgvB4A1QqCmD7goSsXIeWq97458puTUua9/U+nbXnJwbd5xDsv/76SSMkRpDsOfCkLTxtWF3/FafOgsnJ2z6X2jkG4SLiPjTrap1W43IjpHivtrtxaNnLOcn8akXHMq9SfTyHAkI4QMNVONdk+PWorivki4j8Y/ffYSNu88qjqV7A2rZf5/g7o10KdbqF0qFsga62T4D+wZhsoCNXjaqGzYNjkV+vdojbq15W666SxIwX7/0dMgkUV6z8iQJx0HmeoN5qkOJL5I51ix/D+XB+XKl1OcTXr16U0HSeUoj504J6Wkb374V9MycCM9SzMtpGGDWspnh6pdyDQSDzxyPAmx8ecV/QAyvtu28gUJ74kcHHpnb0t0Cgn+kaimPZrs59oec8mMwQ4AGUrcp8wSaN+qAWa91hEeda3P+7fcvJ5RW2ZB/b1wUvt/6dFWqOJiTPRPa99UFnDp/x3Hwu+Klj4RlSezd214vbOh+uazJneCl6c4V5rGyc0tUEqmWSqRjxoegmGP6hulWg4Aa/L/6RZuxoT2aFDfPu+3mrYA7deIc4RyANdsOoNZ86OKiB2SYNkrL4QIQ9JFVR+o9CCp24uqJZiNcDZGAAAgAElEQVTOnBwSx+JS8d6H+0DGtnmTzWM2kppA48say9RXpvKC0e8WI1E2snuT3ZNIBJDOj0T6XKvK/TA037soJUj2PGlMc1FHGb6y+y+uM+3ZtRHeHBsulSZEa6DoqbffjyryzpODY97MLkK9EPoOptKXf/7txLPmc1MWOZvvk27tqVycyAAxPUOGy7Y9x0Fq7ebNiBEiK2Tn06ieojQvU4aQvpcpT1pNLZ3Cs8l4FZVH0zNgrMn/J2E2mpfys+3RRLfApjmM5P+LQstNY5IDJDyUKqSIb+Lpxnzr7mOKA8CyyZ6p6B0xEuVgJOJE9pzonezXPRQUGSLTUq9lYN22Q0UiCOjZLu0CFSeAXtMrASmb/2+Z7iF7FjL7oz6iM5Mdx1792AFgL5I8jkMSeP/fXdC/U2Pdmw4qW7d57zks/P4wXnsiBD3bNUKF8tpf4qSWveTno/h4ubon3CFBSCyKdBI+nNgNTTz1PdiXUm9i0Q+3FXFfeTwE9Wvrh9qu3JyASQt3q65A7faafqiciE9Tbv4jo4yXg5PYapEu0ye0V8q6idT36UFa36oNSZjybtE9vfRsKzzzeKDurbSaAyAspB4oIkJGvd88DP2Dd7qia0dSfbZm10WfUbt5N5IXTbezazaeweR31EtAUuj3so/7CaMk9BwANMaSeb3QMqC21KbJ+D945DLemRetelO+eG4PdAz3EI51MzsfC5ccwv9+ldP/KG1j0YiRrVVVwhKK7J4sc+stx5H5nGgdyKUrN/HWrN2KyKFa+3ReL0SEiYXI6Fmj1UVk909jF4dTRyZqysQkPvE6xk/bpRkdQt95FEmg1/QcAM7M2cTE6O10ZlYONmw/jKvXikYHyhohNDeJqB0/max7NnT737d7KOiWVdRkSqWRIe7lof+dquUAcKlUUQmpl8nzNs//N2I0i/ZIfyfuqzcdQG5evm73jm2bS6Vi0CBaivDmE9BN9aBeYahZXXyBQIbqpl1Hce58YQeRaTyKShjUqw0otUOviYzJ0nYAUAWEXp2DpZxTojKTFH3Tq0swKlbQvpjScwCQ1gOlSoicM+b5/1Tqk95pGU0LmXdT9nMtO5Y9+rEDwB4UeQyHJDCoSxNMHhmBGjpq7vRDlZT9R8/ZruSphzavi//+uzMa6pQJpNuyb/+IxdyvDjjkvq1d1H+ebYMn72mOihW0c9DTs/LwwbcH8eOa20bQlBcj8Eg/fbXtvUcu4tkpGzWXRYZ3n+7eqFHNBcdOXMPqDYmF1O2t3Y/sc3T7T+H3liHcWs8fPHoFr4zfolrKT6bmupphIGusmRtWsrfpshyon1q1heeebAnSJ5ApNSYyOmgOmdJv5qXZLNdvJBqBnqU0jYkzIlUNIVmHBI1z5epNRV1/d/QFKaSyKR2ikHapyVQ6ybyLpsdkBACVz7tkGUDqq2cA2+IA0BOmM1JiVOSkUONemmdq5HuKwv4//OwQflqpnTolcwZalSGcmbPp3I3eYNKt7uZdMUVu/k3jyd465xcUYNOOo5rjmMZrUK+mUjJPJrzavHa81veJTE15rXJ4ZCTd06etMILA/IaVjOUBPVuDDC17NZlyfUZSMWQFAGXLH9I+KdR+9/4Tulvu3701vDz1nTGiygRGIk6KIze9V+dW8PEWp6aIHCIEqpp7Vdzbp61uyUZKH9iw7TBSLl0rwlbW4UM6Has27Qc5AoxG/ojeYVl9CtE49vw7OwDsSZPHcigCH03uge5tG+quKfV6NqZ/EoUNu//JeV40sZsSBaDXftkQjymL1UulORQEycWQ4+O9sZ3QqIG2KA79YN4anYxRs7beGfWebj54a2QEqunU244/ex33v/an5EpKvhuppA99JAAVK+qL79HKSJNgwaeHsOKPeNWFioxbrfBlWWPN9PxPv50U3oLTj/dtu5LR0NNdUUQXRQlQ2PY3/4vF4i8K1zv+YkFvUISCqFFaBNWQX/rdMd2uy78YAD9ffS0BLRFAo6kaZNjOfD8KO/eoR5IYqbyQeOYGhr60TtXxo7Zh0btgekYULi/irvV3WWOVnpfRXKB+MikupvXoOQBkHV6WexOlKhg5T1EqgaOdqZHvKRK3HD1xm+6rM/mNCDx4D4Usa3fTcgw5M2cTjWZNPEBK8TLK+hQVtufASeW2WKuRArlMyTbLHHmt8ShvP6CZ/u8bepYcE+u2HcbFy2m674OMSJqW0UkaBKRFQMa1XjPP0xaFdd/IuIkT8efh19RD6mad5pUpAWjEMJbRFDASiSFTr14mmkLGMSFjNJvOyt656aSxMKBnmNAhRPMnnr2MTTuP6L43MgKTWukfRhw+Jo0L0frp807invn5t5TPoMx3hMy7ZO2/9dY+xw4Aa8nxcw5NgAzTyS+Eo7rg9p/E6d74745Cexn3TBieurcFKlTQ/mXkbA6AySPCMaS/v27qw42MXMz8LBp/brst6katbcv6mDu2ExrU0c5Bd3TRRCNCaQcOX8bw0erRDDK3YikXMzFhxq4iObmyxlpqWjZmzI1CUEBt3VSDy1dvKo4KKgcnc9NHZ6kWBm7kh37i2XSMmbRNt1qDSPeB1qF3Iz5pTDgeuq+ZVKoGGdbfLo/Fos8LOzTMP+xGhMxEpecsvxBL2wEgqylB61aL/FD7gpd9l+hZPQeAtSKAV69lY9qcPUUcOqSF0a5tA/Tt0RjeDd2Fzi5an+mzRE4y2VaaZyr7PUWf44WfHsLylfqpKjKOPS3HkJEyrmWNM70LlJtO4b91a+sLupreG5kbdplbXRrP/BZS6700YsSev3gN67ceAt1AajWZEHat+ug0pqwA4PX0LKzauF8RptMT/jPPBw/090LHtgHCj6jsDauRVAzTem9m52rOb0RQMC7+PHZGxeruRWR80sMyxmRpOgBk3wcSy9y08ygockOvkQYH3cjrhfBrRTEY+ayYHEh6zilzZ59sugbtTVZMUvii27EDOwDsCJOHchwCMrf/agYt7eDVx0Mw/KGWqKRzI+xMDgCfhtWwaFJ3NPXS/7Gzdd95vDxzS5FD/m3hPSD9AK128WoWJi6IxJ4j6jm7pfnWyBikpvWJbmpFRg1FUKzdlIRJM4vmx8vm09It9L+n7MTsKR01b9EtKyfIGm1q+b6ykQn043DF7/GYNT9a9zhlDHjLKgemAY1oEdAzJPo3Yuwm3Rt7WcE4a8LFS9NYNCIAqBX5oXaQsu8SPatXVUDGWaY2P1VKSLmYhdq1KispKXVqVVEEJfWctVovpNGIDhqntM7UiCOOjPbnX9+o+95TJYDxo9vqimjSO//bmgRMf29vEYSynxt6sCxxNm3USP4ylfrbsO0QLl5Rr8RBYxoxFJIvpGLtFv0KALI37vS9vGPPcZxK1E9bkglhJyOYjHcyii2bbIi1Iqi35SC6tQ9E08YNVD+apKOwbutBxRFCTdaYVKvfrjaBbCoGPStzFrLrk43EaBvii9CWPrr/jsqI9pWWA8DIjfuV1BuKZgOF72s1WWecliaCbHqKyYFEhrqWICZFXlAKB0X7UDPiXCiONAtbfzuzA8BWgvy8wxHo08EbU1+MQO0aVXTXtu/YJQx7c0ORPnebA2DsU63x9OAWurn/OXkF+Ph/R/HZLzFFeJVlB4CRmyyR+JjIAXDxUpaSQ64mXvbzV4Pg20R820SiZXv2XdDMySfvNJVMNK9OIPtjXS0CYP47XdG9k5fwM65ltJs/+PD9fnj1hRBU04nKof5aBowRLQIS7Fv02WH8sEI/11JWALCshYuL3kXzc9HK87bVASCKmDAiaCd8Aa3ooJVmojdUaTkAZL+n9Ix2076oAsC7UzrCX5CGcyM9F3MW7MPqjUlFkMh+L9CDZYmzaaOy+cvU/0RCCnbsPa77BsoaITSIjOhcWHBT0H+ipme0m54lsbl+3VvDzVU/F18vVFs2uoEEAMmA0jKw1FIpZLQJaC8ykRPUT5Yd9RXl2VMf2eoHMkY7id317BQk1HU4dCwR+w4n6B5/aTkA3Fyr4J7ebeDupv/7mxYvEjKkPu3D/JUyfHq3/3rOFRK2pFKEFSvqV7YyOZCodKJWas2V1HTFgZWTm6ewN8JYRp9C9Hm299/ZAWBvojxeqROYO7YzBnZpohsGml9wC1+vjMW8b4t62kUOACpt98WKY/jwbyX8Ut+wDQtwq1oJX8/sg0BffSXh08k38MqsrUg8X1TduCw7AIyImonypElQ7v0ZXdGuTYMi7x7V0178+WHFOLdsFL789qQOqF9Xv5oCPbd+yxl4ebprKuCr3XrLpheoKfhvWPEAatcS/0OuVT7QtNdBfX0wemQo6tXR3yPl1C37KU5R27ds/8/edYBldZ3/Nw5EEBeogICggsgGxb1Qo9GksUkz2uw0zWyaNGnSNjbNahLbJrHNNE2aZu80afKPJhr3wMkSVERQFAFFFBwg4Mj/+V1zzcfHvfe8536XoZzTJ0/65DvjPb9z7uW+6/dyQpb1MRwvqAwBoFU9dLPHr7WURcjDVRjRl0sAKDuvyADA8UJ78GqzHGonogMTttaZct9TIkMVlH+UEUyK7yNMk7BKd+Kml5xrOOOMOSHY+uXienW5HnvMy6kAwFW4RV5HKDBTx8VTr57m3D+QySpUW4ZtHmUIu/v5mCpYu/ceoOXpWxqlK3D3ylWwuAo7J89eZu96frnZiwmpCWDNF5EigiPi22VZBIOCVZNRTp3kAOAq3FYpJfq+EmIGUErcQGGOvVWaS9SgYBqXGi38UwLP/+oN+TRh1FDDM8CzvmR1LmEtvcmkk3CMSUIhHe6gDAAOA6qma10EOCz+2kevRVh6ezIA/GJGJN1/QzL5eJvX48ZH3Derd9ODc9cYHu65bADgftBj45w8aZTxg5d7zIgg6ty5o/bhtK2gSiPXMytpyPXW4hzSN5RrhHxG9dPhsfvHvGz68pvGngGZPYJkDaz5ByqPEwj3evbgMTRbGUdAHIdc+26+nYUvB5R//MNja5rwCMikalgZEVwFkAmrlq0XL6MsiojthKAZdOCmbmCoyLDlOj0qdvzx3uHk62P+vtD7i0rsyVZzsIOD2RiRomw2jvssOX2m3HWtDFWTxvan396RRKH9/YTKv9m7BLjIpG80N86itCw7d4aTb6zPy8mvR1+u15lTAcAppRPeZpRGEymckN9IMdcx4Hp8oVAjxxoKWTefpkZlKLbwrrqWUOQQ4p1932QXah57qyYTnu50nr0VQWHUwGBCpAPC3a0aMNyyvYQ2ZJtX99DHyxgAtNSMZdmWPBHcZ4mrcFvhCxzGpA6hgWFwpljXODZSzF1l5T57MKgAh5hIYwJwo+oNnPKEuiyrN+ZrpJZtqSkDQFs6DSWLxwhwwtmxCEr/3fLoUsP1QIh39UWRpkRjKBf45Gub6KvluzyWt7Un4HAl1NadpLnvZNGH3xiTSokMAKUVNXT/M6spr9C47m1rYsANvbfryeLsjatU4WO3tPwYhYc1TRWAfItX7KE/PJ7eZEmu8sCR1ayPkbcX+7r+qmgt1FhUgQDzWikdMrnnZkRx7rLLeMmtSs95qixivNM14zk13nW5OYYtvS/3rqL/zt1H6IqbFhjCg6iXJ/44kvr1NScP9eQ+isbaIabDnDLPkpNnyn1PGaUpwZCHuz5uZBCrlCfCsP9v4S7D3H9gMGp4oHZ2AYJoHvRtbpyb4708bWIi4cNe1KCMQRGDQiZqXK8zpwKAjGJnFGKN8SBUC+uPyjDWyhX2BeZ6KIdGuf/4nSsPyr2VlB3USsMZrWsoq29XunhqitBIwTGcQFYZLgYOASDX2421jRTAPv7dtRB3/JtzFu4h6Fb3jnsuZ57TY1ouvh7aLrrPVr9zUzaQnvL14gw6euz42ek6XHCBZiBKig0XnjkGcQwiXHkqDh4hr84dDStOIDoA5QHxb9fGNXbg7iN6AJwSbakpA0BbOg0li8cIvPPUVI2Z3qrBO/Pu1/n0zFtZht2evmcUzUobaDrFgarjNPv5tZSew6sH7vGmmmkCbrSEVfg/RBMZANpqGUBZorS3PtxG8960Lldj56huuyGWfnldLHl1ti6hhHuLiAKQn7k3fGg/NXcTLVvVtAyVjNJiR36M0ZVIREBcOWswpY0L0QwVjO9LbUmUEHz30+1amoRR46YxYCxXWeeUQdNlkVGS9TEyMjupLGJ97pnLeqoRtv/QfcNZ0RxWBoC/PTqGpk4MY98Pu/fSbJydiA7M1VpnyjUAuO7r8ksG0fTJAygx1p+l+J/5oCaCMe93j6wyJRGUMQLZxVnGgOXksyND6sUlnZPxYnPy2GUUO4TcwysOxSo4qDfFRoVScL9eLGUT9wHe1WXpWwhVDswap0QbxkJJR3SWd5emkWBmChZXwTYrAecuswx2HK84Vz7XCgUdO3ag8NC+2ln490LFErERBvtwJ0cUvRNl7nJrGABcDSyIQkHeffTg/hqxHrftKa2kZel52neRWeOUt8RY3CEYiNxLWcLIAM6FzNymDj+ucYFj2OPu2cl+ygDgJJpqrlZFYPqYMHr0zhHUQ0AydvhYAz0+bwOhBKBRe/OJKTQi3pihFv2hEF/94EJCJMC53LjREgj/f+A54/D/kfH9aM69oy3LAG7deYiu/N23bQ4qmdz75gg11QGR8W4bgWhVXUBWabF7SEgb8O7SiYIDfaUZ2aH8g6wPZQvNmkzOsRlzufvc3MoLskoy1hmdGkRPzh5FvXryUihE+fKy5/LJGxeZVolwnQtkieBb+PgL65Jx+hiZZ8aM/X3WjIGEFIXufvwPPdn9i/pzjUSu88CT/vfHxhKMXJzm1JnKYH7wUB1VVNbSgNDuhmlCVnLjPbIpez89Mme9xgth1rgGS4xvCZydNADI5PRylSY/phcbeHFY57lKJ+aDguTl1Yn69O5OUDxlGpT/Feu2anNYNRl5jP9+mStY3BKASBuAB7vhxElLWbnGCkwCwsJV663JHbkeYBgAkEbR08+XevbwFea0u28Cyv/iVZsbpUdYbRRnnRI/kGKjQqhDB/G5G3njZe6Ka18uZ0NNbZ1WOaNfQA/N2881hOhrgfMBfBFWFQTQlyuP2X7NjFPozzUucKJJ7OLtyThlAPAEPTW2TSHwyB2pdOW0wcIa4YV7DtM1f1xkqMCjJN68hydRWJCf6d425O6nmx8xrgXfpgARCMOJlqhrOEWvfJRLb3yx1XC2MYmB9PS9o6lPL3NyN6t0i9bES+bDui0bAEQh7zLs+S19Hgj7f/ODbfT2R+YfWuA8AGM8R/FqOHGa/vPeFnrtnabVKlz3JkMAKKskg68A0QUceXWZZPLwOWfE9RjLkhvimfnHk+MJ+ImaUTg6xr02d7IpiaVoTqd+typRaLQGlznfdaxTZyrznrKLD4xcS1ftpcefWW9ZPhDzyxgsWwJnpwwt2FtkRJCWF89RRrikczJ5wpwKAJrCPT7BsmqP3Xugj0PYP5SrCovShnpfTw0AWOubJVl0tObHUHB97vEjh2pnImoigj07slrl7OvzcQ0AIvmtfodxY+mavEah8lb9ofynjYnTUjy4jcN3wJ3LU4VbtA488tuLyrRSfFaef30eT+Uxq7gAnoKL0pK19A1R4xqoRPM4/bsyADiNqJqvVRDgstlDOCuPtiiKAMylH3+7Q+MAOJfb+JRgeuo3o8i/pzXDuxVZIvZ/6aQIAmcC8Ddr/11cRI+8vL7NwSXzYS1TK112o1yGb7N5V60ro3sfWmm6LDyXTz88hvoH+cqK1mz94W3cXlhFc1/Jok3ZFZbrcEkSMQm3pJ0MAaCMkmxHUYTcoioKMgchc69FpS3d173txjitBGWHDuKwVaO5W5P4z3UvMl5jq+oeVufi1JnKnKfMPdH7In3orQ+2adU3OE3mfdUSONuJMjDbJ5cwDOO5rN5cLzbmFFUAQCj/6OFDTFn0Oedn1QfKVfHeA5S+MZ/qG6y96fo8nirBZqXgZBQsjrIOeWVk5ZC2ycwnezZQbvMLS2nT5iKWoqvPzymb5y4Lh5GfK7+nCrfVOgjTX5e5g4pLrL8Z9DlAmDlzSgqh1KWdZmWc4pJfYl0nqyzY2YfZGGUAcBJNNVerISBS3HXB4CF87bM8mvdJnqGsD96UTNdfEm0axgxvIEoHfrDAur54qwHBXJgb/p+dX0nXPrTIdFZOxYT//G8bvfC+eXg3U2THu8l+WIMY69G/Om/I+O9bMyligNiKbARA7fGT9MK/cuiTL61DuH/9qwS6/soh7Fxgx8H+YUIo/hUHaunj/+0gcCpwGnKOH/rtcFZIM1ehlQlj5pbJkymx5r5vruGCgxfu9bNPjCU/QSoU5rLK03dfSzaywd1wgvFQHkWlILEulFLc69AQPxqW0IeCAn21/Xh36djI+ADCurr6U4T3MpQjTsqFbDTPEw+NoplTB7CMHq6YOXmm3IgOzv3Q+9TUnqQVa/bSi69vtgz5d5/z7Zcv1CqEiFpL4WyWaiKSz+h3bk4vxnIURPTjEgC65okbydajuw+NHzGUkKbgdIPif7DqGK3LLGB5/V3Xh7c5Isyad8lMXquSdlwFS0Z5jR0SRiOTBwvh45K2eRr9YCQIzgKpIPBwHz5inorjPhbvvxHJkQSDEyeCxX0816AlAk/mGRLNpf+OMH+w8G/eWiwM+XedE+kWs6alSqe/6HMg0mDNxnxDMVEudEZassYbIGqcdBLRHM3xuzIANAeqas4WR0DE3K8LdOhwHf355fW0fGOpoYxvPD6ZRiUEmsrflhntZUAX7RNzcaIdHrtzBF1x4WBTMi9UEJjz7wz6fEmRjHgt0lfWAOCkp0nf4J8fSCXkRHM8qkagcOrd6+PsKjJOHAYUf3yow4gCY0VtLc+7hLVvvSGWbr8xjoUR1wAgQ+bGUZLteol1bO3wDJidywO/TqZf/CyK9RHI2RvWkVX+MQYK5l+f30TzFxVror78zCQaNSxQSPwHpf6zrwrpr89nSF09rmdaRjH15Jlx8ky//XQW9Q0wT7OSAar6cD0tX1NK732ynXbuPiwzVHsOb7kuhjp1EucVtxTOdisNGG2cq6xjLMcAIEPEZkUqyC0TJ3WYP7Coo5QhPOiccH/3+YclDKSEoQNY7xoj2YpLDtDSNcbEulw+Bm74OkLjf3LhcILiJmpcAwA4BVA1QpZfwWh9ePzBE5C9pZiqj9SIRGz0O9ZH6gqnbJ7ZxBzSQ45QqUmDKT46jNNV2AfcBIgQ2V5Yyo5I0Sft4edDF05MpO7d7L03wYGxaCWMo9WGcsqk9phFuQgBaOYOygDQzACr6VsGgffnTKOkaHHOkxWBH4cVf0VGGd315PKW2VQzrcIh7sPSnGgHkSEBKQQPzk2njK28kK1m2rLptDKeNVGuvYzsUBjn/HkMjR0RxFJsjebm1rt3HQvl8NIZA1ks7hgHb4Qdb8KZsURHjzXQxqz9Wpm7NevLZSDS+sLT+Ozj46gPU/nhGABk6phDBo7hxxNFUQeFs44IwF9cHkWI9vDpKs7Rx1wcA4DdtAZEpzzzYiZ9+c1OuvmaoXTbDXHUpYt1nWvItHX7Ibrt/qVSRiKMc9oA4ETUjFNnet9dSR7lfINoc8fOwwSCzPnfFUtji/fVg3en0Myp4dRZUK1Ev6NcA4CnONfXn6JX38qz5BERPTf67zLhyxwDQGhwAE0eG8dSEI2IwsCYP3FULAUH8pn7RXvFOx2h1NsKS6lgZznV1TWIhjT5HeH5Y1OjNc+/3b8PUHiR2w4uBaM2aEA/Gj8qRsjpxCGwk1WQuQaAM5wRQ4VGTTOAcRY4d3i3i4r3SXm39TlBoJc2Jpb69ekpfY6uA7hVLawWQRTCtIlJ2n2123AvyiuqaPPW3ZpRCo4o2QblfMLIoeQtUVHAfQ0Yxr5bkUOIzDFqMukfnHeF7B6d6K8MAE6gqOZoVQS4Ci2ETM8up1sfX2Yo760/i6U7r46jLp2NP1JPnDxNb3y+lV780LhUWauCILH4LZfF0F0/jydvg3JyrtOIlHfk/X/8zHSK6G8evt5WKwDo++QywaO/Xc+k+9EMT+pLf7h3GEGxYlYAMjxdjrJrNBDkdD+/PIrGjw7WiOqgLOpyIEWmtvYE7d57lJasKKFZMwfSoHB+yCkwglyZORX0zZLdtpR+XeabfjGUbrg6mnr24DHpYxwHE1lSRBHJGEqWQTHq2FGcF2/1mHLTOczmQK13eGe7+YpDEvU5RAYA3NHH/jiCYof4S99VXQFcvb6MzUEBUsh/zMvWjAayzUkDADzd110VTb4MssO2dqaQRze+bSuooqWrSmwp/fq+UNHintsSKGoQlFD+qXAMAE7hLOJBMXsPJsUHaMYQjEdz2gAweWy8Vvee09w9sIF9e9KEUTHUzceap4czN97LqFpQWFxOO/dU2FL69XXgmYdcdj2r+jzwci9YmmUqC5ePQVQ60U5oPMcAENSvF6WNjpVWMqHgQrFFWDg8/iIWe6vzjQjrR6NTIqVlMJvTKuRddM9gZBmVEkVRA4OkjUJIBUGpSXAeVB48Ykvph3wwTA1LGKSVE7QbVXnm/fk9bcgupC3bS0y3LZPqoAwAotujflcI2ESAq9CKQtpfeXgSTRwWbCpF2YEaeuDZNZRTYF0Wx+Y2WmzYs78bSzPGDRCuJ8r/n5Tan/7y65HUu4f5B4oV4aJQgBboIFMLHuIcOHicnnhmgy3FFl60u29JoEumR0gpaWYw2PnolYVUJlQeId8v/ZtfUs5MFnj97/plAsFQIqtUi8KB4f1/5vGxrBJ5unxWBgCkcFwyLYLtFRXhj3KKDz2xVjo0+4/3DqOfzhwozfFgxW/gCacB9qkrgOFhfjR1YphQeYSSghSRx/++QQST4e9cAwCU4y/mF9GTz200nMeOIcVK4JY+U/ydW7R0D81+cq0tHPVBnr6vWhJnPPdPzd1Ey1btZe0ZaVd3/yqB/Ht7a4bdBYt300GOvMYAACAASURBVCNz1tHoYVE0NDKENcfG7EKNCNCsobzZ1AmJ1MWLF42jM9lDYU1JQAm3UFbkgEhYeMgXLs/WDACeNChXKC0H5cqJkHdRWDT3LKwMAHaUf10BXL0hX1PSjRqMIIjsgPddpsHogXKFOBNPGiJDxgwfQgNC+kgr21brIux9WfoWTRmXabjjk8bEETgRZBuU/vRNPAJSq7lxJqgagdB/TxvOZ8GSTC06w6xxSwCePHWKlq7Ok8bU0z1wxqsIAA5Kqk+bRoCr0FqFtHNY8Zdt2Et3zzFnW2/TILkI98U/Z1LUAHG42JfLdtLsF9aZbuvOq+LotiviyMskJFREuNgW8Lr6ski657ZE6urN+0iDzLt2H6E5/9wkZK933d9VsyLpuquGUP+gbkJFiIMLQnpR6u4/7xuXZ+TMwekDZeiOm3ih25gPCiUUKzvh/lA4b7sxlsDQD7I3O03kdbQTqr8xq4Juv39pI3GgHM3+7XCaPnmA0Eghk0YBpQkGh989sooVpg1jCRSZYYl9bXk8zEoceuL5dwVq3aZ9lBgXwHq+Coqq6Q+PrdGiT+y0++5Momt+NkR4HpjbLDSf65HGOXG94S19ptgf3g/vfrqdXv63fLQa7jZwvPqnkdS7lzd7n0Zn1lI4czHG3u65NVHjXXFNR9EJK6uru7Dzl6EkLVphTG4LZXn6pCQpwj7k4cMDO3F0DAX26emoYocyZAtX5Njy/EPZj4kMoYSYcLYxQ/T8cjzs3GgMeI/nL85ooqzJhv27y2xG3GbX86/Pv6e0kpal50kx++tjoWgnxUbQkMHB1Kkj72+kzN8frFNTW0+LVmQTDCuc5mlECAxwIDxECUw7DZwO8MY7+cxYPduQsWOHDjQ9LUlbU9Q4d100R3P9rgwAzYWsmrfFEOAqtAeqjtPs59dSes6+JrI9ckcqXTltsGm+Gcjs5r6TRR9+Y8223mKbtrkQx2uvfUAKqiWgj8jwIiJctLkFR4fBI/yPpydQeKif1Lxg+F7wXbFWwx5Kr1GDEnXpjAhCGbvAvr4efUi7z88JdZfakElnO/iAZOydj/PZLP9p40MIBhIoinYVf1fxi4oP0x8eS2/iRbebawzlALnsOG80KN333p5EyfHwvlijjI+byoN11LcPn4gIykxp+THNuAPuBLO7dcPPo2nS2P7U3c/Lo6MGR8N9D/9ocEAkAVIJYKzytMEbDS+cqHkS+q/PLVPZAc/vi6/n0KdfFmrDkQrz2zuSaPL4EGE0B87n8JF6qdSUlj5T7AnGsKWr9tI/X81msfzjfQUj5YQxwdSrh2eKv34mLYkzMM7KPUDP/yubcrc29mDqaU+XTAs3NGrohsPFyys1MjVOXjs+7Jem59HessZr2VE88ZwUFJVptdtlvcqiZ0v//cix47Ry3VY22R/kAJnb4IggxxR/XRZEI8ATXt9wwlR8rgEACu6mnKJG0RiomDBpdCz595L7u+4qDHgSYDSp+iFyAu+xmCGhlBIXQZ068ZRvs80hBWDVhm1slv+e3X0pMTacBoQEsBV/fW1UFOjZ3YdQVYHbkJaQlbuLthaUmIbjQyZEqoQFB9gyPrvKgr+TiATI2FzESonAWYQE+1NSbLh2xpznlbt33CdEJMAYZ9ZQXnDG5GRHCSW58jnZTxkAnERTzdXiCHAVWghWVHKYLr1nfhMZw4P96KXZEy1z2bPyD9DtTyynmuPmf7BafPM2FhR57fUpDx9roMfnbaCF6cYhjsj//+Cv02hwmHl+eFvP/9f3Ovu+4XT5TwaxFBV3yMH0XXnoOEHpLSs/YzEPDvKlAP+u1KtHF4//MJodsRPkYtzrYwcffIxXHa6jjOwKWp+xn7JzK88q5LHRvSkpvo8W4g9l2illQ9+Prmx9+N8C+vLbnRQT1VtjxR83Mlio3JlhgvSGzVsrqWd3L4oY0INlqNC9ksiBv/PmeDYxn+s+QKIIA9Pe0mMEDpKwED+t1F1A764sTzfnjCEnUlu2F1ZRSFA3bQ3Z1AvOOmZ9nOLWgKFt9v2p1INpEIGXfHthNYF7ITqqF3scQvrBon/tFUPa7Jm6Yo0yiVvyD9Lajfs0xRgGHzQoxcOT+2rRI3geQ4O7Ncu5tzTOeCfvq6ihvWU1Gp8JSqwGB/oK02NgbHv1ze00bUIieTHD9qEoZeft0pQX/H94Q1GHvY+/vbKuMs8RcsmR5yyj/EC5gSEAxgZ4OfH/MQ8aohagOIO4cOCAflqOv8zcMrJzyqJxDQBYF/vaf+Aw7a+s1ryyffx7OPK3F2eKPH0Q5CHcvpsvX4kW4XGm9OJRyi8qo/L9VVRTU3dW2YaCiRJ2IFkc8INRyM5ZgGBxefoWrTzgkEHm6a1msuJuVFYdpcOHa7QUEr9uXQmKf+9e3QhpCHZkssIF4fIlpZW0Y9c+DRvXVAlfny7a2YL3IKhvT+rcmR+1KToL1985ZIh+vl3p4qkpLGOdigCQQV/1VQhIIMDN/8eUZgSAIvK/uoZTNO/jXPr3580bbi2xbdtdn75nFM1KGygcv6f8KN355HIqLjMOx50+JowevXME9TCpNa7lfy4toj+/tF64Vmt3kC0H2Nrywlv02ZfyZdLsyg0l/emHx1D/IF+7U7S7cbj/W7YfpMf+uoH2Haih1+ZOppgh8vmR7QG47LxKuvsPy1kpD1Z4yFZ3sIPtnr1H6ZmXMjVPszpTOwjyxrji/O9/TqHoSPus4pwV9ZKNr7yxhe3Z48zbHH2gOMKDnJ5RQGOHD5FKM2gOeWTnxN+vVeu2UtHuM4YosyZjAJCVoT30h+d/eXqeVj5Plo+iPeBjtscDB4/Qt8uyLCMRYAi5ZOowQplPUYMRafHKzVplg7bWVARAWzsRJY8UAqI69Ppk+CD/7LtCemxeU4Kpd56aSsNi+pquu6XwEN38yJJz3vuPDX763EUUM1CsiGzI3a/t2aw9fNtwuvqiSFOv+bHaEzTnjQz631J5Nm+pC+BQZ5CoXXHpYEe8Bg6JZDpNTe0JLST9q293NfdSZ+e3Gz7fYgLaXAgf/vig5tQ1l1nCnfgN5fnuvjWBlQsvs05r9IXHHhERft341QbM5PSEM8Jozn88NZ4mjunfLLC4y9paZyrDP9AsQDTzpO44y1btsCOeKxeGDLu3nbU8GQNvYmbeLtq6/UxoNsqdoQRcc3lDPZHVbCyHYA1jQeiGMnuqySGAv2e79lTQmo35jZRYlCsEQ79q1giIyCkxOqhvL5o6IUGLmhE1TplK0RzN9bsyADQXsmreFkHgzSem0Ij4fsK1zHLar7hwMD1wYxL5+Rpb8vBh8M/3cui9+Z6zlAqFbOYOMHI8c/8Y6ucvZkn97+IieuRlc+/9+3OmUVJ0gKnEhXsO0zV/XHTOGE1ADvXS3yZRUpz5nprzeKBUccvWlO2roT88voa25B9qTpEazQ18nntiPI1I6SfMe28xoTxcSA/R7+LVQQuBdqoV7qymvzy3sUke8j+fGk/jR/dvMfxk7hR37zpjOog/p6WFcYcZ9kNo+JsfbqN/vZXn0Tyug2VJK7kLmxkqWvpMkVOP0n6Jsf7CkHbu3uz0gxwg0evcqYOd4aZjjHDGu6e5oy2KS47SfbNXagSUIBW7KC1ZC3FuSw0h0cvXbmmSN46Ug5ioEMfDsbl7h8IJIj6ONxRzcjys6Af+gdSkwVwx2P3wDoPMTlQycF30UPVRqq07QSE2mPDZwgs6ImQfZJKbt+1u0hPpCzMnpziaxmAlDjBG+gTSYpqL14KDW13DCerSGaWOxVw03OgUVDuYMi6exQWhDACcU1J9FAKSCCB3f97DkygsSEz0crT2BP3lXxtp/sozRF56E5X+W7d5H93yaGMGcEkx20z3SydFEDz3yN+3aiICQBHvAhQrlP97cO6aNrN3jiBjRwYR8t2D+rVcqDuw2rn7MNH3RIMizPkUXOUX1aXn7NVOH6eY4e2sXV9/ivLyD9KQwb0cKaEIGfZX1NIjf11PEWHd6Z7bE6Xzud33gbOE53/2X4zL+AG/OY+MpsiBYuZgOxg1/hito7yth2h0aqBt3gN3GUCU9vWiXfSXZzeSp4q2a+k1T/fqOt5OmUfR+no4ulFli5Y+0xdf20xffrOTnC4/KcJA/10n2vv4iwK69fpYqXKaojWscAZrP6o8eEp4aSSDEQcF6plDqW4LDUodOAY2bS4yZI63Qzro1L4QXr4uo4CCA3uxvfUcDyvkg+Iow8fA2RMiKDZk7aDQ/gEa14FTbV9FtUYIiTZ5TBwF9m3+d7y77Mdq6zSSR8hi1loqYgTPVG7+bsrYvJM8rZpg94xggCjbV0WbtxXT5LHx1IVh0ONGpygDgN1TUeMUAg4hIMpDd11m/8Faeuj5tbQ+98e8s5njBtDDt6ea5rGDCO/Jf22kBaubWlMd2kKLTnPPtYn0y58OFXptzIwlurDnW/i/6yG0pBEAHtD53xXTc69k0YN3p9ClFw0UeodFZe6a+0K1tBEACgfI6V58fTOt3VhOdsr4GWECcj3M+dlXZ1jgX35mEo0aFijE3wxfyJm5uYLm/COjSfWBlrxfukHpb89n0IHK4/S3x8ZS1CDPP0YR8v/R5wX08htnysrZqQ6h48At2Wb3Lt9+Uxzd/IuhHnvIIefW7Yfo7y9mNInmaK0z3ZRdcXbpljYCHKquo/c+2X62ukdL49wcaUhmd9Hb24umT0z0iEUeCkj1kVqNgZ3jfTS67xylDuNa2gige3fBlg7vPwjmUJdetE8YM5auySOQ04kaSq1dODGRgvs5w/9QV9dAy9Zu0Qj3MCc8uJ6mThiF2+PutKQRQDcQZebuZDHoD43sTyOSIh2PgNDPE0Yh3Itde3781m5pIwAqOKzPKtRkkGHsF5X/0/eIKKEZacksowJkmb84k47WHBdd+Rb/XaUAtDjkakGnEJAhADSqAPDM/WNpxrgBhh/9p05/T18u23lOkNhx8RSV7dPngbHkwbnplLH1x49N/TdED7z95FQaOtD8j/K2nVV048OLz5nwf3f8QHr3+98M00jbGFFjXPjP9kPe+baCQzTvzTxNqUWbMWUA/eHeYUIPV/n+GvrjE+mWCom0QJIDEJL7p/tTaeqEUMe8y0YiuCsc6ONEKgKU/1ffzKMPPy84uyzO/MnZoym0v3zpOxhlFiwu1sjhamtPCtFE9QOcNYwpTt4vyLF4ZQk9NXfjWTnAa/GbWxPIz4SsUygsIiUO1GrGEr0Moj4GlQ1u+sVQqTsAhWtT9n56ZM56Vmk6jnzufZy4I3hGUULv8WfWt7kzdd3vdVcOIeTI9+zRxQ5UrDEwVC5bXdqknGBr4AyuFpSp9PIS596KNgcvJSojPPncRsO72KuHL02bmERgH7fTUO8d4e7DEsSku+7zQ7HcuWc/pW/czlLq9PGxQ0JpWPxAVmiynT1hzOGjtbRq/bZG5QTBij5jSjJ1E5Saqzx0RCv/B2I0TnPCYw0s9x2ophVrtxKUMb15mjphFW4Pg8zwhEE0NDKEndrHwcO1j04GuXpjPrucoD4eTPow2HRhVrvgygZyyhXrttLRY02VXRDnTRwV06yklWbGEDyDiTHhlttA+P/q9duosLhpmXD3gUh3mTklhXr4idNpuSkvXIyd7KcMAE6iqeZqUQS4BIAQyj2Uf3xKMD31m1Hk39O4rEtBcTU9MHeNVjrwfGmivH19nwW7q+my3y4w3PbFE8Lp4VuHU3cThQIv0U8XFdITr248p2HDx+3dtyTQJdMjHAs5h4KWv6OK3vpoGy1btbcJPq8+l6bl2Js1YDt/UTE9+te2UVkBH+JQAEP7ow6vc8eNkorfLtlNb3+Ub/hhDsX5ofuGUUpCX+l1zZRZSG8n+gNGirc+2EbvfSrHEaLXnU8b199jZUZUY/72G+PouquiyddHrmwSlOB1m8wVJFkFUPe2Pva35lP+9VvoSaTKwUN19No7efTpl2eiQ7itJc/UVSYYr+76ZQKlJPSRMsaI9gXFf2NWBb390TZyjTxwHdcaOCP95OZrhgqNpVb7O3yknt7/rID+/e4WSxgQhj5pTKxQsXWdBIoZGNhXrN1CKfEDNSVQpsFTvTZzRyMPqsx4lPKDcoeSaSKPvMy8KBmIkO7dJRWGteFF5In4+7U+s4C27SiVWVYzoMRHD7ClSFvVs/ckaqL6SA0tS99CVdXHhPdn3IhoTVF06izOlA88Rhuyd1iG+4tAxj0ZlxqtKeSeymaFs6scHS64gGKiQikxNtxR4wMU/+K9FbQxu6iRkUdfG6ULL0pLsuQiQJlDGKfqG3ilvkX3HWvjrHK2FlNmbssRNovO3fV3ZQCQQUv1bVMIvP5oGo1J4rGawps/+4V1Z+W38v4frWmgf7ybQx8v3NGm9uuJMHGD/Wnug+Oof19xfrtZuUSsb4Ubfj9YXUd/enEdrcos80TcNjMWH7jXXTWEJowJtlWvHkrPoao6WrWuTAuf1fL9TZpIAXVnlm8rIF1+ySC67OJBWqh55872SMGgbICIC4r/J1/uEHpddQPNzAvDWYqAmRfTHUMoU0jHiI32tzQuoLb6ijVNvaKyZzI6NYhuuDqaEuMCyLuLnFcTHkxg9uWCnfTuJ/mWS8NYA09x/6BuQqMJ5i0oqqb3P9uuGZysGpTex/4wUkgOCdK4rxfuopfe2Cw8W1kMzfrLKuRHjjbQ8tWlNO/NXI+iE1rqTN33jciSqy+LpJHDAm0bLXH2FZXHNcOP6H2lr98aOOM5vfWGWBqe1E/qucE9XJleqkW0wBjIaSADHD18CA3o30eohCL8OWdLMW0tKKHOnTvS9EnJFNBbzFGkKwvIWV6xbosWVu9pg9IDRWtASAB16ij3btHXPnHiJJVXVGukcvDuWjWEvk+bkEABvbsbdkNExLL0PEMeA9FeowYGExQuDus65sI5bC8qpdxtu7X/b9Z0hTQ5PoI1N1IyNm/dTQVFZYZGELN1oGQnx0Zo+fBcsl/3uXAnkDqRu20PwQDhVAsJ9qeUuAgt3UXWEICIiq0Fe2nbjr3sqA7IDePLoPBAjeixe7eu0uvqzwuMUjiLgp1llueM/lapD7jnMOggBYDbOGlCKP23dDVKMXr+PHPlkumnDAAyaKm+bQqBL/45k6IGiPNbYXn++Nsd9ORrmzT5R8b3ozn3jjZkw0fo/9crimn2C2vb1F49FUaGL8GsAkBiVAA9+8BYCu5jbkRYkVFGdz253FNx2+R4KOhTJoRqNakD+/qQt3cn6uLV8axCBWW/vuEUoUxfyd6jtLWgir5ZXCzF1q9/2MK77dO1E2HOI8caaEPGfo0t3cqA0NqgQRFIGx9CI4f1o/Cw7uTfy1vzboMx3rWB0A84QdEo3nOENmbt17gQOOHz7nvEmlfOGkzjRgVryi0w06MRsA7WyMipYCsz+vxXzYqkn148UNuHrphjvvKKWtqQuY8++aLQ0bPAPi6aMoBGDQ+k8DA/zajh3eXHvWgftfWnCFVJSstrKHdrJX32VZGUDDCaXH7xILpwUpi2hq9P57Mfo5gb0QxZmw/Q/xbsNPX4mt2x66+KpktnRFBIUDeNHV6X1y7+Tt5lKMYwgCQn9KHePb3PynemnOEJKt5zlL5bvoc+n19k6w6aydoSZ2q2Nt5TeF+ZvaswDhEeMGRVH66jvWVn7tS3S/ZI3SnX9VsDZ/35h9Gjf5Av+fh0bvS+wb1GSVoYtJav3mv7PYN9gskcZdQGDuhHvj7eZxVGeD8PH6mh/KIyKirepym4vXp2o8lj41ghwpgbc6zP3KEpMk43KLmQJ6x/gEZOB280ct/dlemGEycJitCh6hraf6CaSsoPCj3c7rJizoSYcI0TAIYTeEBrautpW2GpZhQBNnYbwtVhCAD+3bGHH0qwYY2GE3g31lNp+SHaVVJBlQePSCnomBsK6eDwQG1ur85noqXwjqirb6Cy/VWaoosUBk8aFN+AXn4UHtqXAvy7U49uXbWzcK1IoO+noeEEHaw+Rvsqqqik9GCz55BDocUdCQsOIP9e3cjLq3OjOwIscEeQAlK275BWatAJQwRy9EOCemslLf17+5F3Fy8tOsDVGKGvXVNbRwcPHdUibKCsc1NJ9DODIQapHzB2wBCD8bjriGxBlQ3Zpt/3yIhArQoGZNb+rhyvoy3bSyh/R6nUPZRd39P+ygDgKYJqfKsgIFPSzp3V/ul7RtFPJkUY1rDfUniIbn5kyTmbv252GFy+hBMnT9Mbn2+lFz88Q/bl2u6/PolunBVNnToae3lr607S3Hey6MNvzp/IiVa53GpRhYBCQCGgEDgnEZDNr4YCAu+ja376OblxJbRCQCFwTiGgDADn1HEpYXUEkIv+59tTyc9HXKu35vgJzfv/1fJdlt5/kN89+sqG8yZ83fW2iJj79b5Q4uf8O4M+X1LU6LK1B/I/9XQpBBQCCgGFgELALgIJMQMoJW4gO8wb3t7VG/Jpx64zZLCqKQQUAgqBlkJAGQBaCmm1jqMIcD3aWPRA1XGa/fxaSs/ZZ5rDjtDaf76XQ+/NlyPzcnRTzTgZtwLAocN19OeX19PyjY2Jen4xI5LuvyGZfLyNicROnjpNb3+ZT3PfzW7GXaipFQIKAYWAQkAh0LYQsEso19BwkhatzBHm17et3SppFAIKgfMBAWUAOB9OsR3u4cGbkun6S6KpY0cx/bhe1g7KqxXzP1IFQAC4vbiKlqzfS/+3orjFUgH6+fvQJRPCaXRiIA0MQW6Yngd15nCRr3mkpoF2lx2lRWv30GffFUnJ9uYTU2hEvDnDvH6FzEoAvvLwJJo4LNj0ppUdqKEHnl1DOQXi+r7uk6Aiw4WjQyl+sD8FBvgQog30cz2TV3+SKg4dp5yCgwR+go15P9aX5Vz91Lh+dPNPh1JilD/5+XpRxw4XaLn1iAzJ3HaAXv0kz5bckPPnMyLp0okRFBLYjby9Ojoyr9memhsn93XHJgfR9ZcMoZiBvamnX5ezZ4LnZGvRIXrklfVSVTKuuHAwXTQ2TCshqZ8DODeqj9TT6qxyev79HML9U00hoBBQCJwrCHhS9/1YTR3NX5JJyG1WTSGgEFAItCQCygDQkmirtRxD4Ilfj6SfTR3Emg+l/C69Zz4998A4Ahkep2QZFMSqI3UaIeBLH+VKKdssoX7oBCXr5llDKTkaLOD8Ml3w1L/1Vb6Wr89pX71wMQ0K7SHsqmPl2nHmuAH08O2pmlHCqNkp/Qfl+dafxRBSOYICfFlnohtCNuTtpxc/2MxS2q+eHkn3XpdoKjvmtMP7MHlECD1wUzKFBZqXwIPRApwIMCTZbS2Fk7t8KLF5aVoEdelszB4Nroj//G8bvfB+jnBrt1weQ9fMiNJIN62evfOx9KYQHNVBIaAQOGcRAKHe1AkJbLI/942iPv3CZdl06rR9crxzFjwluEJAIdCqCCgDQKvCrxa3i8Abj0+mUQmBrOHZ+ZX0/vztlkqs2UQwBOTvqqK/vZkp7Xm2Eg7KEBTIKSNDTJUs0ebgPYXn9MHn1lgaKKyqHrivAayufWhRo//sdOk/GG5u/VkshfQTlyQzwwAGEJRqdOcqcO3P4S1Af6R/IHXhgwUFIsi136+7eAjd9fN4S6OCPlHB7mq67++rqLhMnmG2pXBy3zT4Iq6aHqlFSpg1RKS8+3U+PfNWlmkfRF78/uZkGhrRm2XgwbO2YlMp/frpFaxzUJ0UAhwEwPycMHSAVu9aZ5dGWSaUN8vO20Wo/6yaQkAWAdwnMP2jOoDdhvJpazN4f3fsrqHGKQQUAgoBIwSUAUDdi3MSgU+fu0gLTea0dZv3aeWOJg7vz1JEjOZ0wpurzwvF7tc/jzcsQ8jZj2sfKE1rc8rpt39fbWoEkCkBCKxueXTp2SUQdm6VNoH1v1m9mx6cu0YoOowes381jNJSQ1ipG6IJDx9roOffy6GPFxpXHeDu271MpNW6iCi47/pELYSd06yqKpiNb2mcXOUQnbfet67hFL3yUS698YVxBMrPL4rU7njvHt4cmM72QQrAQ8+vpfW5cmkeUouozu0CgR7dfWhcarSm+JvVt0bJJihhmzYXeVSirF0AqjZ5FgHUc08bHUsI/7fbFAGgXeTUOIWAQsAJBJQBwAkU1RwtjgA3pB2CpWeXU3zkmfxvT5oTVQJQSu/aS4Zo+eJONSiZb325TSMxNGqXTxlED/1qmCmBn+sY5Ng/8vL6s/9J5P2HJ/7xVzfS4nUllttJjAqgR+9MpagBvWwbYYwWKNxzmO5/drVhLvqdV8XRbVfENalDbzSP+76N+iCFYu4D42hwmDiVwnX8sg176e45K1nH3Ro4uQr2yB2pdOW0wYYlMl37wfjy+LwNtDB9T5N93XV1PN00K1rjcpBtrhU7ZMeq/goBHYHQ4ACaMCpG8/iLGhSxgp3ltC6zQBkBRGCp37Va6RNHxWj12z1pigDQE/TUWIWAQsBTBJQBwFME1fgWR0AmpB3CVR+t10jMnGie5Cnff0MSXXfJENsh/1byW5Hw/eYXCYQ87M6dOgghcFWERd5geP+hAP7u2dWW80KpfeyuERQ1oKdwfdkOVvwDdvdtJsPT94yin0yKECrH7uORBnDZbxcIt9ZaOOmCcVMm0H9X6RG6+sGFTaJOfnNNAt00a6htA5ediAkhsKpDu0IgJMif0sbESiloiARYn7VDiwZQTSFghsCgAf1ozPAhUnfLbK6qwzW0YGkm1defUIArBBQCCoEWR0AZAFoccrWgpwjIGgA8Xc91PFfpdV/z3msT6cZZ0c2i/GMtq5xs5HRffVGkUHF1V76c8P7Da/7s/WMpKtx55V/HeE/5UbrzyeVN8uydNABAOX/2gbEU3MdX+joZESu6T9KaOOmycFMm0N8oqkE2PcIISFFqgTT4akC7QqBXD1+aNjGJfH3kDb61x+vp22XZVH2kpl1hpjbLQ4Cr/O+vPEzeXToLiQFLKa46SQAAIABJREFUyirpu5WbeYurXgoBhYBCwGEElAHAYUDVdM2PwKWTIghKrZ0QYyekQ6nAZ9/Ops++K2RN54RixFnIiMAP47gVE1wNAFNHhdKjd6Sa5nBzcv9xPs//YbxG1sipvMDZo1EfMxI/Jw0ASN2AAadTR3EUhbuMIgNAa+Oky8strWlkbEK0yON3jfCY10KlANh9CtS4zp060vRJSVrOv92Ws7WYMjbvtDtcjTtPEeBElSCVZOee/bStoJQunJBAXbpYp0BtzC6k3PymKVTnKYRqWwoBhUAbQ0AZANrYgShxxAg4YQCAElNeWUOV1XU0IMiPenWX8xhlbK2gG/60WChsS3h2dSHAUfDg3HSCbK7tpYcmUNqIEKGsror0y7MnWpImcsjamjvqQd8QjBEwxjw2b0OjPTppAJCpOuEO9Nadh+jK331rin9r46QL9vqjaTQmKUh4T9zz/52841bcAkLBVId2jUB8dBgNTxxkSvjHAQcVAb5ZmkWoEqCaQgAIcJX/rQV7CUp9RFhfGj8qxjLi7uTJU7RkdS6V7jukQFYIKAQUAq2CgDIAtArsalFPELhmZhTBI9vVW56EB6XzNm2p0NjjcwoqaUxiID1972jq06urlEhHjjXQk69vovkrrWu8/+XukTQrbaBlSTXXhY/WnqCl60vogwU7KK/wIF08IZxuvyKWBoaAydpaRDPliau86t5Xr84d6YEbk0xJE4HhJwt30JOvbTIVCGkaT98zmgIDfFi4Qokv2F1FnywspP9bUayNu/6SIVrOPYcw0Sgk3SkDQNxgf5r74Djq31c+/B+btyIBbAs4QcbwYD+a9/AkCgvyE56Xe8rF3+4bQzPHDxCmmAgnJiKOYYkzj+rTvhDo2d2XLkpL8qgkGxBTxGzt696IdstJKYHnf8v2EtqQfSYicGRKJMVGhVpOffhoLS1YkknH6xpEIqjfFQIKAYVAsyCgDADNAquatDkRkFHsXOWA1//rlbto9gvrzv5nu9EEnBB4URi9O0Ygi3vslQ2aYcK1wcP64kMTtEgFq2YWPv3mE1NoRHw/4ZFg/NP/zqArLhxEydF9TPvvLj9Kv5mz0pB5Xx/03APjCDnlIqMF+tefOEXvfb2d5r6T3WTN39+cQtdeHCUMvXcvX4iJZO6JVRUAu0YiyCAqMdgWcIKcMvn/qKpx6+PLtLO67uIh9NvrEm0Z44wumChdQniJVYd2icDY1GgaMijYkb2vzdhO23aUOjKXmuTcRQAl/qZPTCT/XuZ/d92Vf6ShXJSWTH38u1tufFdJBS1bk3fugqMkVwgoBM55BJQB4Jw/wva3ARnFTkfHjLzPrgEA84IJ/e6nVzQhn9PXFJHouZ6cVTk79AMDPSIJrJqZAYBbMhHjv1q+iy6bMsjU685haRdVD3Ddg6iEIVf59tQA4KrUumPsyR05VnuC5ryRQf9b2jSvuK3ghP1ySya65v9zDVMyb6gNufvp5keWyAxRfds5Ar17dtOULhCvmbUTJ05S+qbtVHu8gSaPi7csD7iloITWZ+5o56i27+137NiB0sbEaSX/zBqUf4T9o3qE3nr4+dDMKSnU1du65LDK/2/f90vtXiHQFhBQBoC2cApKBikE7BgAzLzWnih3CNf/y782GqYByLDGY55/vptNH31r/tHJ2bOZPFwDAMbX1Z+0TIfYUnhIU9BgLDBr3FryGL8+d78WTWA1H0d+IwWeg5m+ByMDgv6bJ3fErEIB5m4rOHENTOhXW3eS5vw7gz5fUkSy6S2ch/yb1bvpgefWcLqqPgoBDYFhCQMpMSbcEg1XpX7y2HgKDzWPcCotP0QLVzSNRlJwtx8EEMKfmjzYMq1pT2klLUvPo1OnTp8FBpUCRPn/Ks2k/dwjtVOFQFtGQBkA2vLpKNkMEZBR7DDByVOn6e0v82nuu00/6jxR7uC9/s//ttEL7+c0kVOGNX5FRhnd9eRyy9N+7M4RdMWFgy1D6s1IADkKNBZHuPoF+J8J1wCn+gFyyV+aPZEi+luHQGI9Do/CsJi+9Mz9YyzZ5c1IAC+fMoge+tUw8mFwRVgZALhRCEYHaKbQtiWcIPf7c6ZRUrS5t0vfW2lFDd3/zGqNNPOp34wi/57ehvcWZ4Jw/tIDNTQqoR+r/KUoXUK9DhUC7gggTHvm5GQCB4BZq6s/Qd8uyyIQ/KEhVQC13C8wedHtO1BNC5dl06nTPyp2Cvn2g0C/gB40dUKiZZTIwaqjtHBFDtW55fCPHzmUIiOsiVQPHDyi3ccTJ0+1H1DVThUCCoE2h4AyALS5I1ECiRCQNQDoSgtI9dwbSNjm3DvadvmyL5ftbMQpgPlR1u2TZy/SiNVEDR7Vue9k0YffWIecvvPUVIIybNXM2Oa5BgCruc1SKNzHyBA0ciop/GJGJN1/Q7KlEm9WO17GuGNlALBLAmh2tpjvjqviaMKwYBY5ZHPjJEMAqN8xK+4C3BXgee/fVmnX4+NnprMMQmbnKHqG1O/tFwGOx7W45AAtXZN7FqT+gb1pyrh46tSpoyFwqhJA+71PCP2fNjGRgvr2MgWhpraeFq3IpqrDNY36dPHqTDMmJxNSUqyaSjFpv/dL7Vwh0JYQUAaAtnQaShYWArIGACsWdiz46XMXUczA3qy13TuBBwBh3kEBvuTl1ZECenqTT9dObEb0bTur6MaHF1uGwKMSwMO3Dqfu3czzCqF0fbG0iP780vom+3DCALB3/zH6/dz0JgSF7os9+7uxNGPcACGWIP6b93Eevf7fLZZ9X3l4Ek0cZk3uZcYcL2MAEJXq43rIXTeDEpNbig5RkL8Pdex4gZZa4d2lE3l17iDER+/QEjjJRDggouHbNXvo0TtSqXcPY+9/QXE1PTB3jRYBIGNcUCUA2ddCdfwBAVE4P6JKVq3bSkW795/FzK9bV7pk6jDTPG1lAGi/12toZH8amRJl+vf79OnvadX6bVS0e18TkESGJQxQ5f/a791SO1cItDUElAGgrZ2IkkeIgIwBgENah1zmyyajfrRwaUc7WCnt+kLcGutW4fSeGgCghCKF4nmDVAd3QLjGFE65t3uvTaQbZ0ULw8fNUihkDAAi9nmZlA4nL0lbwkknAOzb20cz8hg9L7iHz7yVpXEEoMlE2JilsDiJp5rr/EGAQ7iGMmsot4aya3pTBoDz5w44uROfrl00Dz7ulVnbtWc/LUs3NlpzuCiqj9TQgqVZTVIHnNyHmkshoBBQCHAQUAYADkqqT5tCQMYAYEXUp2+K42FvDgBEIc9Q/uFpTRnaV2icsAoT99QAwCHqk1X2RB73Wy6LoVuviCU/H3Nmb6xplUIhU9pOZACQIXV08q60BE7c5wn39Z2v8mlWWoRhysyp098TUmJco1BkzgBlMC/77QIn4VNznccIiHL5sfXSfYdo4fLG3C/KAHAeXwoPthYfHUbDE+EIMPYE1B6vp2+XZROUePeG8n8wHgT0tua+2V5URms25nsgpRqqEFAIKAScQUAZAJzBUc3SgghwFRaIxPGgoh8nx97pLVqFPE8eEUIP3JRMYYF+QuXf3evqLqcnBoBDh+vo8Vc30uJ1JcLty3jczdIywJ/w+5tT6CeTwoWef0RQrM35sSa9u4Ay3mekclz94ELTVAyn690LwfyhQ0vg9PBtw+nqiyKFaSuo1LA2Zx9NHhli2NeolKVTRIxcvFS/9oMAcrVDgvwtN5yVt4vwj2sTGQCMjAbtB9X2uVMRmSRK/uVsLabM3MZ3SUerX5+eNG1CAnXu3MkUQBX+3z7vltq1QqCtIqAMAG31ZJRcpgjIKBUixU5fBHM+eFOyZZ6900diZJyAp/mXlw2l8cOChQow5DHyujplAED1hPfnF9Df38xkbV3GMPPfxUX0yMuN+QpumjWUQPrXv283odEDAu2rrKXZL6zVSgkaNRkDgJWhCHnscx8cR0PCzYmhWADZ6NQSOD3x65H0s6mDhNKB06C+4RT179uUcR3RAfM+zqV/f7610Tye3gmhUKpDu0TAz7crzZiSTN18jHkoAMrJU6do6eo82lvemPxVaABQZQDb3Z0aHB5I40YONTWCHquto2+WZNHRmuOG2IxNjdaqS1i1ykNH6Juliv2/3V0utWGFQBtFQBkA2ujBKLHMEZDxNItCu11XaY665lbn6FojHiX+Lh4/gBKjA1iKP+Z1ZVuHd9asvfH4ZBqVECh9pbLyD9DtTyy3JCh0nZSr7Om55MgVR5rDL2ZEUVpqfy2snMvDgJKE/3g3hz5eaF49gVNCUJffygCAiIRrL46iTh355H3SYBsMaCmcXn80jcYkWZeugni4Y16dO1LnTk1x2FJ4iG5+ZEmTu8I1LliV1HQCSzXH+YUAh/0fIdvzF2c2UdpEBoAdu8o1ojfV2g8ComgSq9B9jjEKSCKCIGPzzvYDqtqpQkAh0KYRUAaANn08SjgjBGRYy2UMAAg/f+Z3Y2lcchCrPJunpwOPKhTPiP7dWbXqXdeD8r8hbz899PxabQ6rxlXwXOeoOHRc89Cvyixjb5Or7EGxzd9VRQG9vCmgV1dprKH8v/RhLr03f7tQNm76w4Gq4zT7+bWUntOY3RlRBE/fM5oCA8yJoYRC2OzQUjjZNRDp2zLz/uN37t07jnKY72bTBwsKbKKlhrUnBDypt943oAdNm5BIXl7G4dq5+XtoY3Zhe4KzXe9VRCZ56tRpWromj0rKKg1xih0SSiOSBptyB2BQXf0J+nZZFqHChGoKAYWAQqAtIKAMAG3hFJQMUgjIeHZlDAAQAkYARAJMHRmqlW5riw2K4eL1JRrZmpXnX5edq5jr/WVY/13xkV3HDrYwdvzj3Wz6vxXFrOHfzruUQgOt6zJjIuD45Gub6KvljXM8X549kSYO78+OTGAJ1QKdZHDy1ABgVcqSWxWCQ9bZArCpJc4BBLj11s08+aJybas35lNBEd/weQ5ApkS0QEAUTXKspo7mL8mkmtq6JrNw72JxyQFauiZXnYNCQCGgEGgzCCgDQJs5CiWIDAJcz25pRQ3d/8xqyitsnAcqWstO3XfRnE78DlI+5Fm//RWfSfjVP0+i8SnW+Ym6bNy0AqO9NKcBAEYPRDzMeSNDqy/PaTDmLHn9p+Tna11JwMwA0FrEf5y9mfWxg9PXL12iRaHYaTAWzfs4j17/b9PSWHGD/TXuBCPOAPe1uGSddmRUY84vBEQefH23azO207YdpU02HzUomMalRhuCoojazq+7wtnNyJRIio0KNe164OARzXt/4uSpJn1ElQMwQBRBwJFR9VEIKAQUAk4joAwATiOq5msRBLheS7PQbishZRQXfR4oXnUNJ6mu/hR18+lMXbw6OooDPNRLN5Rq3m9RyL/rwlBi778hiS2PiFjPalNcDgAZYGCQgML/zv/lEwjxuA18AnPuHa3Voec095KM4CaY+8A4GhzWQzgc4evzPsnTogTAtYCIg17du5C3V6dGUSTYS139SS1UFPeDy3cgFOAHPgi7OM1/+RLq2sWcvdpqfZBs3v30CiouO9qk26TU/vSXX4+k3j3Midr0Qa58GJz9qj7tFwFO+T8zAkCglpo0mKC4GTWEas9fnEGHj1qnVbVf9M133uGCCygirC9FDQwm/95+5PUDIz4UYJDnFewsp+2FpYaKdGviOX1iEvUP6m0qQqkJKWQ3X2+aOTmF8G+rVlF5WCtFaWRAaM19q7UVAgqB9o2AMgC07/M/Z3f/2J0jCMR5IiXKTm7xNTOj6P7rk6irt7VShLJn1/xxUZMw/C/+OZOiBvR0BNuqI/W0dMNezePP9XzrC991dTzdNCtaS2vgNk9qsd97bSL96vIY6tDB89QJGFS27TpEny4qos++k8vHhfL+1G9GEQw5ovuh4wISujc+30ovfrhZ+09cQkgo9Ss2ldKvn17BhZjuvCqObrsijrw6e04q6ARO8ZHWpdTMNnb6++/p00WF9MSrGw27yFTrkE3VYYOtOp53CHDy/4/XNdDXizPo6LGmrO1pY+MoIrSvIS7I0QZTe32DOanqeQeoAxsK7NuTJoyKsazKgGXq6hooPaOAiksqHFjV8ylgpJgxOZn8e/mZTmYUAdCxQweaNCaWBoT0sRQC78jV67dRYXFjbhnPJVczKAQUAgoBzxBQBgDP8FOjWwmBWy6Lobt+Hk/eAk87FLQvlhZp+fLc9srDk2jiMHHI/Derd9MDz61pMi2X+MxMHoRV79hdTV8s2anlunPy/F3ngsL/x1tS6CcTIwwZ261wsBMxoc/3zlMX0rAY6w8iq7VxVgcP19GqjDL66Nsd0mkbmHvyiBCtnGNYkPkHnZEMriz0M8cNoIdvT6Ue3byEV2bv/mP0+7nplFNgTBBlNMHFE8Lpz7enkp8P3zDjOk9r4uQqx8HqOvrTi+tMiSJlIkLWbd5Htzy6VIi36tC+EeAobEDITJEXjQfR23crzxgBVeMhEDUwiEalRFGnTryotxMnTtKy9C1NyjPyVnO2FyeHH8akBUsyG0WFIGUAkSQiY7cq/efseanZFAIKAecQUAYA57BUM7UgAjLhxVZhyu4ic5U/q8gCbnSCvjYUOjDbbyk6RIvXldhS+vW5xiYHadELqFnP9X67YuDuCeceKZjyfzIxXPhB5D4fPNh79h3V8vs/X7zTltKPOWH0QATCTydHSEU8uMqDFIO//SeT3nxiCsUONg8J1cfAUIOogZc/kiN3kiGx1NdqSzjpMmVsraAb/rTY9IrIcEIoAwD3SWvf/cDYfvHUYeTdxdp4VrrvkBZ27d5Qsu3iqSnk07WLIZBZebsI/6jGQ6BfQA+aOiGRuphUVDCbpa0oxhwDAPZQUnaQVq47w3OSHDeQogf3F/6tO336e62cZNFu5f3n3SbVSyGgEGhJBJQBoCXRVms5igCXYfzkqdP0/vwC+vubmZbrQ4l88aEJrLxxK6MCN4UAwiBE8NvVe+jBuU0jCWTA0hXgS9MibHuW9fWy8g/Q7U8sZ0UeYF2E208eGSJdzg9lEB99ZT0t39iUqEtm7zB6/Pa6RBoa0duW0UNfCwaAY7Un6NqLo6hTR+vwfBht1uaU062PL5MR9WxfGZLJtoYTNsExFMlEwny5bCfNfmGdLSzVoPaDAEKuEXqNEGyrtm3HXlqb0bSkZEiQP00eF0edOjb1VlvxBrQfhOV2OnlsPIWHykd9IR9+8crNVF5RJbegw71xj6anJVFgH2dS9lzF21t+kJasztVIAFVTCCgEFAJtDQFlAGhrJ6LkYSPwyB2pdOW0wQTyIVGDh/0f7+bQxwt3GHaVUWRFuc+yJIJ2y+5hI5D7+kuG0C9mRpF/D2+PFGAdGK48iVEBNPvWYRQ7iJ9r7w5+QXE1PTB3jTS/AeZJjetHt18RS8Nj+0qnOhhdgs0FBymkny+LtM4TskSs/fBtw+nqiyJZdxf92xJOkIfD2i9j5IDx5ZGX+Wk6oudd/X5+IpAcF0H4R9Q2ZhdSbv6eJt2sxluVexOt1x5/RzTGzCkp1NVbnCplhE9bKbfI4ZSQPV+QSSIC5WBVU3JU2blUf4WAQkAh0BwIKANAc6Cq5mwRBJBL/fCtw6k7I1cbAh051qCR6b36aV4j+WQ9yGUHauiBZ9dY5n0/c/9YmjFuAFshh0f1u3Ul9OxbWSyWfxDd3XhpNKWl9qde3Z1R/F1BQV32t/63rQlW6IO1f/nToTRlVKjH0QaYD3n0r322hc3yD/LHK6cN0tIcOnfynEhP3zcMOxxjkt3Qf1d8UZYRkRP+PcUM+fq4toIT5OGE7HNLdWI+ZQBokVfmOb/IhRMSKDQ4wHIfeI5XrdtKRbv3N+k3bWIiIQrAqO07UE0Ll2XTqdPKY8u5KP0De9OUcfHs3H/3OduKAWBweCCNGzmU9e7n4ILQ//VZOwhRKKopBBQCCoG2ioAyALTVk1FysRB456mphJxqbkPodsWhWsrfVUVenTtqJduC+viyw9dPnf6ePlm4g558bZPlkrLGCX0ylInLLTxEa7LKaXNBJa3PPfMRi7J2KGkHb3fK0D4UFujXqMQcd/8y/XSsdu49QocO11FooB/18+9KAT27Or421iqvrKG1Ofto05YKbd96uUPsOyEqgMYkBlJ0RC/y8/ViG1Zk9svpa4f132xeLtmk6/i2gBP4CN79Op+eeSvLFDJZngNlAODcvvbdR0Tgp6Nz8uQpLfQaPACuzdfHmy6eYl62TeX/y90vTwwAVkYaOSk8780t58ddaU9pJS1Lz1Oh/1zAVD+FgEKgVRBQBoBWgV0t6hQCt/4slu68Oo66dOYxEHu6rkwo9suzJ9LE4f1bTVl132vDyVNUV3+KuvvaC9n0FLvzYfzu8qP0mzkrbaUsuO+fSzjZ1nA7fKyBHp+3gRamNw2x1mWF0WbOvaM1w5WowaiBUo+Pzdsg6qp+b8cI+HXrSpdMHSYMOTcrAWilsJoZDdox3MKte2IAqK8/Qd8sy9KqNbSFFh8dRsMTB9EFjHRCK3lhdFqenkf1DSfbwraUDAoBhYBCwBQBZQBQl+OcRgA58FzWdk83KuIRcJ8fYd6P3zWCpQR5KptoPEoJvje/gLr7dqarpkeyIx5E87b136Fc1tSdoG5d7ZXcc92f7PlzsEH1hEsmhp9T51G45zBd88dFliSRMqUOOYSCHCxVn/MbAa7CefhorVa2DYYA12aV/29WNvD8RtSz3YkqKljNXra/ir5bkdNm0i06duxAaWPiKKy/dXqJUv49uzNqtEJAIdB2EFAGgLZzFkoSmwhcd/EQjQW+q3cnmzOIh3GJ8dxnQmm6G2dFt1iEgtFOEEr/j3eztfKCyN9HpYMBQX7iTXvQA/nqUL6RYtFaDaHqi9eXUGVVHf38okiP0haQ+gGm+j+/5CxRHc7j2fvHUlS48yzUXNyRs/o9EdsIsWzDXrp7zkrL6S+dFKERHcJAJ2rKACBCSP0OBKIGBdO41GghGCBe+2ZpFjWc+NEL27lTR7ooLZn6+Hc3HL9jV7lWsk01OQTsVAEAK/6KtVuoeO8BucWauTdKGU4aE0cwNMm077//nrYXlWl5/4rxXwY51VchoBBoTQSUAaA10VdrO4bA3+4bQzPHD3CMyMdVMCh/X68optkvrLUl7+N3jaRZaRGOEtZxBIECjlrtc9/JbkRY+KvLY+jOq+PJ28v5tAmsmVd4kP704joK7uNLD/1qWLMbG4ywcCV8nD4mjB69cwT1YJJFus+HPYH07t6/rWKVRuScjWsfRIq0Jk4rM8poTFIgq/oBV1lXBgDZW6D6ixAYmRJJsVGhom5UWn6IFq7IbtSvd89uNCMtmbp0aWqQAunf8vQttLuNKaTCjbaBDr16+NK0iUnk69OFJQ2U5S3bS2hDdiGrf0t3AglscnwExQ4JNSwV6SoP9oJok9Ub8qmi8nBLi6rWUwgoBBQCHiGgDAAewacGtxUE4El99I5UShna19Gce3iRv165y+Ma5S1tBABp31tf5dMbn281PKLmCD3XPe7wkiPlAK2llVvIsCFvP734weZGRg9ZskhX0GR4H+w+D62JU2HJYfrgr9NocFgPofic8n+YZFJqf/rLr0eyjAoNJ07Ta5/l0bxPGlfnEAqjOrQrBDgVAAAI2NfXZhQ0wgYK3YikwYY53mYpA+0KXA82G9SvF00cFUM+Xa2NACdOnqLMzTtpS0GJB6u1zFBEA0QNDKaBA/pRdz8fQgQJGjz8tcfrqXx/FeVtL6HqIzUtI5BaRSGgEFAIOIyAMgA4DKiarvUQgBEApdXiBtuvS+8qvZ43/8L7OY5sCmX7QFrYqzvPW2JnUaQqLFm/V1hOEKHZ//z9OBqdGOSIwQRlAz9YUEBGWOFcHrplGI2I78cOM5fdO7z0SDt4/b/G5QRROvCBG5O0CgIyrWB3NT32ygbLko8y81n1bU2cHrkjla6cNlgYQbMio4zuenK5cMvhwX407+FJFMZINeGQCgoXVB3OawREIfyum8/N30MbXTzMHTt0oAsnJlJwv16GGKnwf8+vDs5nyOD+FDUwiFBtwVVhPlpznHbsLKeCnWWKHM9zqNUMCgGFgELAEQSUAcARGNUkbQUBKLZQZi4cHWo77x7K5J59RzUleukGZ2v5JkYF0G+uSdDK+TlZwx6K/4bc/fTGF9toY17T+tdG5wOs/nL3SJo6MtR2fjw87jkFlRpW+LdVu+XyGLrhJ9Hk38PbEaMD1sJZwSv96aJCevfr7ZYh+jJRD5i3YHcVPT5vo3BfTt/91sCJw9oPEsRn387WGPs57el7RtFPJkUIjQpbCg/RzY8saZb0Co6cqk/bRwCh+zMnpxBCzkXNvb48wv+R/+9tFP5/6jQtXZNHJWXW7y7Rmup3hYBCQCGgEFAInEsIKAPAuXRaSlY2AmOTg+jXP4+nmIG92Yo2lL6Dh+voiyVF9Pp/tzarQpIa14+unRlFoxIDyc9HTJRmtHFwE1QcrKX0nH309lf5tkvT/WzqIC0yIaRfN7Zijlzw7cVV9P78Avpq+S72ucDo8PMZkTRrUgSF9+9uOyKgtu4kITT/i6U72Qop1v7z7amE8nsdO15gKjM3ioK9aRsdWwMnGKZumjXUkBvCDg8Gh+DwYHUdPft2ltQdsgGnGnKOI8AtAWhUX94q/B8h3AuWZlGdW8WAcxwuJb5CQCGgEFAIKAQsEVAGAHVBzmsEoIRcPT2SEof4U/++3TRWcq/OHc7uua7hFB0+Wk+5Ow7SorUlNH9lcYvjgWgF5IDDWBEY4ENdu3Qk5CC6liSGp72u4SRVHamnkn3HNK/0glW7bSv9RptEmPz0MaE0JLyXFirvjtPxupO0u+worcvd58jaOJu01P40KiFQqxaA1Ahvr06NlHMYZVBT+Xj9KdpXWUvIV1+VWebROYGg7tqLo2hgSA/q2uUMzshDrzpSR1n5lfTRtzvYURQtcVlaEicYg667ZAgNCukzRyelAAAgAElEQVShnQPuXXllDX29sljjVZBt/fx96L7rk2h8SpB2pzp2uECL2jh2/ARlbTtAr36S1+IRFrJ7UP1bHwFuCcCTJ0/RktW5hHrsaAj/n56WRIF9jKts5GwtpozNO1t/g0oChYBCQCGgEFAItCACygDQgmCrpRQCCgGFgEJAIaAQkENgQEgfmjQmVlPorVp9/Qn6ZlkWHao+pnXr16cnTZuQQJ07Ny0Re+LESVq0cjPtP1AtJ4zqrRBQCCgEFAIKgXMcAWUAOMcPUImvEFAIKAQUAgqB8xmBqEHBNC41WrjF43UN9PXiDDp67LjWd1jCQEqMCTccV7a/ir5bkUMoA6iaQkAhoBBQCCgE2hMCygDQnk5b7VUhoBBQCCgEFAJtHIGOHTtQQC8/Cg/tSwH+3TXyPy8DL777NlxL+nl7e9HMycnUs3tT4kBwBaxev40Ki/e1cSSUeAoBhYBCQCGgEHAeAWUAcB5TNaNCoN0hAM6CuOgwrW6yb1dv6qDlen9PdfUnqGBnOW3eWkyoA22n9Q3oQUmx4YR/Qwlwal4jWaA0hPUPoLDgAPLv1Y28u3gRlBE0rNtw4hRVHT5GxSUVVFS8z+OyVmAmB25Y08+369m1gBXWSN+0Xas9zW1QdoYMCqawkICz53D69PdUc7yOtmwvofwdpQTlh9NQ1zslLoJCgv2pq7eXVkMdGNTU1lPe9j1Sc7mvB1K3lPiBFBbsr4Vn62e6bUepdle4MrrOi3MaFB5IsVGh1L3bGSyxdyiFWXk7qbjkAGfbrD6YG2XlBg0IpD7+3Qn3Ri99hglwfiCW23egmrYXlVHlwSO29iQSBmcTExlCAb27/8AbcuaMjtbU0ZqN+Vq9cm7DnqBwR0UEkX9vv7MKd33DCSqvqKaMzUV0+Egtdzrpfvr62I9/Lz/tHSLbEPr/zdIsgsyDwwNp3MihhlUoXA0Fsmugv3pP/Ihaj+4+NCxhkMazcIa75gLtubPzznE9i5Z6NyJaZOuOvbS9kP9utHNnMMb9vYHqFrphC5iVV1TRinVbFSmlXYDVOIWAQoCNgDIAsKFSHRUCCgEjBOCdu3BCInXz9TYFaNee/bQsfYsUgFBAJ46O0T4s8VFp1Kqqj9Hi1blnQ36lFnDpDEUKyi4UD7O13OeGYp5fWEqZuTttGTciI4Jo1LCoRoqj6xonT52ipavzaG/5QeG2YBwZlRKlGS2s5N9XUU1L0/OEH5j9g3rTpNFx2ge9UYOSCQK1zFx+BQh9Hqu57c4bEuRP40ZEE+6MmbwwRK3LLJAyqLjPBcNFatJgzUAko6AiNB14yRhgrA4dCmja6FgK7Gv+bIAIb+HybOHdgeEiISacYqJCTO8iJgHBHvADjk42rB8TFaoZwszuG3e9AweP0LfLsrTncfLYeAoP7WM4FEYZGEhkm3pPNEYMz13amFhDjgX0xPMMw+OGbF7pUH32tvxulL0z6I9SlDCSgMxS9N6wezftyKXGKAQUAu0XAWUAaL9nr3auEHAEAasPbX0Bd3Iu0cJQxKeMi7c0KuhzoIY3FGU7ubzwXiG3GAo0V/F3lx3exMUrN2ueZm6D53g8vJMWXk7sZ3n6Ftq919xzDS/ZmOFDCCRpHPk5CjYUshmTkzWvslWz40WFgo65e/j5mE7tqsRx8ITimpo4+Gz0hNkYRBWszywgRBnINlmczeZH2TkYwmC4sttwPtMnJWl31qoh+mDhsmzL5wIe/1EpkaaGE/f5j9XU0YKlmYR/O9EiwvrRyOTB7PVFa5aWH6KFK7I1heuitGTCubk3RCXBMHKw6qhourO/q/dEU6g4zzJGAWdEZTScOMnC26l3I4xJY1KjKdzBdyNrAy6dcG/wfrYyYhs9Y/OXZFJNrTPPmKzMqr9CQCHQPhBQBoD2cc5qlwqBZkHA18ebLp6SIlTUjepzmwmEiIJpE5PI18fYm+s+zr30F2ejHS64gOKHDtBSC/QQf844sz5QiL5bmUNVh2uE01jlJrsObmgAS3kOVVQeNpwTCiCY0bv5mEdeGA10DZM2+h3zTpuQSF4m3n99jEg+o7mtarLr/YEl9wN4aGQIjUyOFHrV9LlFezeSGUrymGFRWti3Ew1lLZHagagYO42DIebdVVJBy9bkGS6B+5+SMJDihoSxscNEMCBBdngpPWlQzCeOiqXgwF4swxV3Ld0AYEX+h1SQpWtyWVOq98SZdAq7zzLGyTxzTr0be/XsRpPHxlkaGu28G1mXhkhLO8HzhXQk2b8v+FtZW1uvRVV4de549vlAxNn+ysNa5IpOcsmVR/VTCCgEFALuCCgDgLoTCgGFgG0Egvr2oqkos9Wpo3CO1RvzqUCgOOBjCZ5/hJbKtKy8XYR/OA2yThwdS6HB/o4qHwjVRw1yUc6+VW6yq/xWHnZRiL4VDu5M6e59EX6LcHpRRIGs4YUbWSCST5cXH/nTJyZKeY8RGo5oDeTaclpCzABKiRsopSRz5kUJOkQCcNI7XOfjYogxG7MLKTd/TxNx8IzhfAeG9ROesdFethSU0PrMHZxtGvaxa7jiLAjZcrbuNiX/w7O5dE0eIWpI1NR7onFFBVe8UI5xelqS5tkWNU4kij6HE+/GoH69tPQYOwY77rvHas+IjEBaBEpQNkdT1SuaA1U1p0Kg/SGgDADt78zVjhUCjiGAnEYo7J0cMgAMjexPI1OiDIm7rITGB/13KzcL94WPenjNQ4MDhH1lO3CZxTkpE1jbLIdblHcrklukuHNLronmcZeDe1e4H+H4yEYIuUyDB3v1hnzasUucxz4iaTDB2y4yhMis79oXZIqLVmSzokb0cVZ17V3nNuOPgPI/aXSsRjppd1+6l93OvvHcTRgV43Guv9naMAAcOVpr+g6pPHREC0cXEZKq98QZzgcYNPEecm9I4Zk5JUUjBxU17rsZ83j6bvTEMIr1Zd9p7nuXSV0T4Wb2e+3xepq/OJOO1pwpdamaQkAhoBCwg4AyANhBTY1RCCgENAS4Sh36iiIAZLyb7vBzlBIoP2lj4jTlp7mayNvFTZmAfEZRDZ54t/Q9Iwd6/uIMU86C5jIAjE2N1ioUiBrHAMBVhI3WEt1DjJFNLRDtyex3pHcgH12kkOrjk+MiCP+ImlkaBdIlwJlgV/nHulapBVZy4bmbOCrGlDBOtCfO7+B36OPvZ8hfwTXQqffEGaSt3hODBvSj8aNiWIZaRKEgGkXUPH03yqaOGcljJ61Jn8eJd7MII/zOeT9y5lF9FAIKgfaNgDIAtO/zV7tXCHiEgJMGAHgHkbcpmzOJDXAMAE4oPyKwRGSHIOtDBAJCaK2akSfKiQ9crCnKsW8OA4DMxz3nA5drTDDCWGQA8DTCQnRHXH9HRMKmnCLDUH33eTwNu3bKqGEnBaClMC3avY/CQ/oavkNAwLhgaZawAoZ6T5y5eVbvCRCYIlVI1GQibrjvRiNyVIT7Ix0IHnhPGufdYzQ/1p06PoHNW+OJjCoCwBP01FiFgEJAR0AZANRdUAgoBGwj4KQBYGRKpEaaZKeJvJItpYCIPnhRQi4+Oky4RfePb7vcCEYLiVj2m8MAwM3thbyij/AuXp21SgJgepdtIjJKKBIzJiUR+AVaqnGZ9f18u9LFU1NYnAfu0SNO3n8zbgEzvDwxXOF5OnnqNHXq2IEVtYBICiM+Eq6hxUmcrO7PufyekHn+ZDzqnrwbnYrsslPZxO79BhkoDFaFu8q1NCCkHMFIJ2oypIqiudTvCgGFQPtFQBkA2u/Zq50rBDxGwCkDAD7aUbarj7916Tkzga1IAPHBirJpAb153iF8nO8praTMvF1auTYo3yBMG5EcycpdNpNFxoMLcrhFK3LObtdJr6TIWOK0AQD7vnBiIgX368W6byIDABT/GWnJ1MWgxJtoAREJoJ28/9OnvyfklsOw4tetq3SKCe4b6qSjXrpV43pI3fP/u/l608zJ4kodIuzwu8iA4j4Hnp1pExMJZKEyDZggnQZkg8gz5/KMmK3BMbKo90Rj9MzeEzLPnyjaSF9R5t3ozo2SEh9BiTHhLAOR6A6KjKNG91uWtBZElPmFpZSZu/Ns6o/U/n8odSnai/pdIaAQUAhYIaAMAOp+KAQUArYRcMoAAGUOSgq8KbJNpJTA4z48cRDrAxHs7CvWbdUMAO4N9aRRPUCUomAWIi0TBu9qRIDijI9MlIVyookqJjhtAJBRGLA/kQEAXtrJ4+KoU0dx5Ql3vKwUEqva8Ua4Q0ndvfeAVhYP+dJoo4dFsbx47vNxyOns5v/bIUs0u2ciA4r7ODvKWV1dA6VnFFBxSYU2ncw7xuyccrYWU2audZUQ9Z5ojJ7Ze0Im/1/EiaKvaPfd2C+gB02dkMgyzHLenTKEhZhP1mCIu71y/bYm1T9g5AKpIsgVRW3bjr20NqNA1E39rhBQCCgELBFQBgB1QRQCCgHbCMh8nFuRQcFzesnUYSxWaXdhoTAuWJJpSGrHrSuNOZF3vzQ9j/aWHTTEg2ukMDMAcEsmunpwERmB6AWUTnOiiYwlWINrABCFMevyWtVkN9qTKGyYK5/R3O6RFa59ZHgF4PXPzNtJm7fubrTM9IlJBCZy2SbaM+a7cEICq3qFq9LFNVpx5ZXJP0ZeNO6ut0SkBiJuFq/ObVTnXOYdY7SPY7V19M2SLEvWdPWeaIyc1XtCxsjFVVa570bX/H+70SVWd51LWIg5ZI0PqPqxeNVmOlh1tIkIeL9Pm5BIXl5iI69sCg732Vb9FAIKgfaFgDIAtK/zVrtVCDiKgMzHuRV5mCcGACsvk0zu+daCvbQu09qzwlHwzD4iUeJw9LAhQvxdlSwZr6RwYiISkRTKGADQV0SoJ6NY6fKLSnF5YgAw+3hGfv2MKcnUzcebAyOZ3RXO/TBbwOrDnmt8wtz6/ZPJ1WZtmkhTXlBGr+HESeEQ2cgDzL1wRU4Tkj6Zd4yRUPD+Z2zeaSmvek80hsfsPSETqs41EGJlO+9GuyVjzS6CjLyyxgdEli1L39LE86/Lwo2qMCJAFD6IqoNCQCGgEDBAQBkA1LVQCCgEbCOAkMWLpw5jefmsDAAyCo67sGaKk0zuOcdL6NW5k0Y+Z8U0bfURyWXO1vNQdUyQw23UsBb6Inc8KTacRVwHsqkFSzM1Q4BZQ4g9Ug5EqQ4cA4CMYsU1ANhVCK2MHzJygigMSjAMNe4tbWwcRYT2tfU8WXEzcNMoXD23IuMRwpG3FZYSypcF9unJklnEH6FPIlumEd7RRSuyNTI09+aJwYeT+6/eE02P3uw9IROqzolq0VeWfTciHQrvYrOQebwbURnmYPVRiokMYaVPycg7aEAgQeYOHS4QPjeIFlqftYMQDWHWuASIMjIKBVMdFAIKgXaNgDIAtOvjV5tXCHiGgIzn3soAYJcEELnX3y7LIjAjuzbMFx7al0YPH6IxiIva9qIyWrMx37IbJ0fc7ANNxnO2Y1c5rVq/jayqIuADt2BnuRaxAFIpbgUFdwIt9w138er0A2Eij4xRFAEAAjgYFGSaKAKAqwy7r1m2v4q+W5FD8KK5Nig1KOHFIaAUEfZxP+SN8DDzrsMQAyWGw2OhGzngobci/nMNR5bhVOCGH08eG0/hoX1Yx477u2LtFiree8Cwv10DAM6Kk/svc5/a+3tCJlSdy6hv591oxS2Bc9+2o5Q2ZO3QSCuRhgKjoahx5cXfFhgfAnrz3pFIO1qyOld7T5s1buQQl1RRtFf1u0JAIaAQUAYAdQcUAgoB2wjIGABE3kOuF8hVWNT2BhFbrx7dCB+SPXv4kJdXZ8NSYGabRHjmopWbaf+BakscOLnsZiWaZCIc1mZsp/L91XRRWpJpyTeQFC5Lzzv7Uck2AFgwSCNcf/KYOArsy/MGAywrQkGOwcQIcFGYqwyWrvPv3L1f43nAPjEHvIeI6uB48fR5rPgm0Icbymu075raOs0j36u7r+ax7O7Xlbp6dyGvzh1ZBJaYU1diEB5txozuHo7MrS4gOhd9T7LnvmvPfi082qzZNQBYRWq4roVICRhuRE29J87c7wmjYlj3UWRs1PGWeZ5hgMLfESvjluu7Uca4wCUsDA0OoMlj41gRUij1t3hlDu2vPGx6vWT2L1ulQHSn1e8KAYVA+0VAGQDa79mrnSsEPEZAxgCAkMyFK7JN15T5sPJYcJcJOHWVufXBzfKNuTjpBID9+vTQFDijZhTWzA09N/so79HdR1P+e/XsJgWtVVQHx2BitpgoskCGsE9qQ4LOIiUBRgWweSOqoDUa5Fu1bhtNm5RoGB4N7yj4CxCSrDeugo1om/mLMwzJNu0o1BhjFsHjOh9XPtcx2OemnCKND0HUuM+Oek/IVbngEupx3426Aap7t66m0TDuqSQyPBhcwkKZ6BZEaa3esM3yCsqk0YmM6KK7rn5XCCgEFAI6AsoAoO6CQkAhYBsBmfJNIgOAbGilbaHdBoo+qhD2Co+PT9culktaKTPcvHWEcKNMFJi2jXL/kU+K9ICi3fvOyiLj5ULeOojWwLaO1uGCCygmKpSS4yOkoib0xc0MAHbI/1zBFRkAZHPMnborHKVGRkFwSi59HqSPQFFFebILLmian1x56CgtXJ5N9Q0/ckBwo0c4BICyqTyckHo7BgCOsg7MZBRE9Z4IpeFJg7R3hqjJEOrJvBsRKTJqWCT17N60XCzejYiewp3SG9e4wJVXJrqFGzHCjcDBnjjvH9HZqN8VAgoBhQAQUAYAdQ8UAgoB2wjIfECLQkLtlA2zLbjLQKsw9qiBwVp+PRQbq4YPSJDxbcguNOzGDQ2Hgo5Q9dghoYYKHNIdlqdvaZTHLnMGEA5h7FAU4aXGx7fIsGG1bzOvmQypntH8IgOAiODOiXthRy6M4So0zSEjcp/7+PsZ5ieb5dpzywvq3BRWcsvk03MVJFk8kfe9PrNAywMXNa6CiHnUe8LaAOqKtQxZncy7EWcKY6WREaK8oooWgePDJdeeW16QUx0F+8N72cy45n7XzDhH3Pslx0UQ/hE1rpFCNI/6XSGgEFAIKAOAugMKAYWARwjIKJ9WXjl4sSeNiSV4Q1q6GSmbIIQbmRypEcMZeVLdZTTyrLr24Xoxjxyt1YirjDxciDCA99a9jrTMGTiNrVFUh2yJLCOZrFILEDI7PS2JXbLPqT2LyAld15EtgeeUjIgMCQ/pa5ifXFJWSUtX5zUyHnEqW+iywbsqUqojI4Jo3Iho1jMjSqfQ15U1AFRUHtaekxMnTwlhlZlbvSeEcJ7twCXUwwDuuxF8LydOnDIk6zR7Nrn3kVMdBbJySU1FZKGN3hXMyiG4z4tXbiYYOlRTCCgEFAKeIqAiADxFUI1XCLRjBGQUCCsDQPj/s/cd0FldV7rbgEAghJCQUEcNBCqo0QVGCDAYbMcvZcaTyaRN4uQ5PY49mXicOE4y9puJ45RJ4kkyfkkmmUl56RODwfReVQEJCYFERxSBhEDdb32XXPzz69579rn//YWQ9lmLhZf/U/b5zrmXu9u3k2KoZEEOi1jJS7h9ic2guKJyQE5mMk2KHM9SYiCLUwkzU1YuOzy8oiNGjjAIDf2bXT7pYDMAeMHl4GQAWDQ3izLT4728Bqy5dAwAd8NI0dfXRx2dPTRubH/+ATsyMq4HnKt8IHUla1oSC08nj7rvBDpKuqqigL9g3LnlPcE60tuduMYdDOC+G2EAHTVqBI0a2T8ay45IkpveAuPYG9uqHDepUwKRG1Gg8+8nosNe21BGbe039Q5DegsCgoAgYIGAGADkWggCgkBACHBLGNl5WaDAolRTdFR4QHK4GYwPe4TVTwwPo4kRYVqM8Kbyv2F7VT+vvL8s3A9Ruz048QvocAC4wchpjFVahxc58HapBVyFzet9Yj4dAwD6c7kjgiGr/5x2ChK3BCBX+eCWXDPJLlEiTdW4RgrMY5Ui4zQ/1/ss7wnVKd35OyddxBwR6LvRiWmfex85ufU6JRC5HBThYWPpoeVFrDQs7px6JyW9BQFBYLgiIAaA4Xrysm9BwCMEuAYA5J7/ecNBart+pwfDqaazRyIGZRqE4m/aeajffqwWC/QjV0WWFgjjfiDg+H+U6pBkORoWLCpGgIcBH/T4EL8bTdcAABlRVQEEkogIuFvNKdeeWwKPU35MJxLF7l1ghRGXaBRh1yDQbGh8iyBThTnXAKCax+n34fie4EZ3ALdA342Npy7Spp3V/Y6A67FHytX2PUeooemC4zFz0wkwCSeiAP24BjidOQO5qzJWEBAEhg8CYgAYPmctOxUEgoLA/fOyCB9Hqmb10X+3iP9Usjr9jjDj2mNn6EBVwx2EU05juEYSqzk4ZGmx0RG0fHE+jRk9KpCtGWOhSOGsOOSA/gYAlSGio6OLRo0aafxxalbcAneL+M+U040BAGPvZtSCqTj45/6be+KWwFMx4GM+HU89N+ca8+oYFlTkkf53LpgGgKH+nnB6fnXOIZB3o9MzyfXYcwkLuWR9wIUTUYB+WdMSacGs6ax3NndO1mTSSRAQBIY9AmIAGPZXQAAQBAJDgOvB8f/QQs79skUzDS+IqiEEHqH2KECFPP3oSRMoYvxYCgkZdQdvAJRXhIS+2ddHKEXHIfBTrW3+jrkR8o4a6tdab3CHGYzV73p4gWVZP84kXDZpkBZmZyYFtGdgt+dgHYHFPzE+Sine9fYOem1jGbXf6CCEs65aVuhIzofQ/rjJkRQZ0b+Ml+9i/h5neNJXluSzjBIgydq6+wjFT55o3K1JUeEUOma0YRzxvQ9Q0GBcwT3EPVI13zxwVV/f33U+8jHOvMO9vb109doN6ujqJnBkQE7dhj0iSgUeSf+mU7KP49HVMQDohjNzlURdJSkYxpnh8J5wuoe6hrJ3rJ5nSXrKuetO70ZudQHfd5jTmtx/5zAH1wDCNcBJBQDObZA+goAgoIOAGAB00JK+goAg0A8BrmfE/8NwekaC4f0YMcK5rjQ+fiqPNFJZ9Qk2+tzyT5wJoUQht7jicCOBiVqnQWkDK3pGSpzOsNt9EZ66Y28NHWOENWOt0uJcmpIYrb0WMMYedx04SjC2cD9MfaM6VCWyQIwFZRQf0kgVcGq+CqJOhQinfGC79bhl8DCeowj7r8NhDnfyQgaipF660kprN5VbMuJzQ+u5IdKQ84HF+crnGfjoGgC4yhcnUsH3fBJiowxmd9U7iPNADYf3BAcHHQMACCPnF2XSfc7/BFguq3o3cv9d4qS3QAAunwDXAMBNUcB8XBJOzvlIH0FAEBAEgIAYAOQeCAKCQEAIcMNofYm/xoeF0uqlRSyvuE5ZL3MjOuRKVpuHQoxSVkfqThs5xZySYv7zIIQe5eBiYya6xhcGhzWbygmh85wGI8DsvAyaMTWR5THGPpGjvKesnoCz2bgKF4wFr204aBgNVi0tdFTs4a3bsvuw4clH6odT8w0Rh/EEaSYqJc2NoQgycPeKviCtQ61xbuNyIjgpxG4NAKpSZNwQaa5ChzKe6VNiWdDoGAB0SEJxl2Hw6OruYclx/9wsmhZARYnh9J5AlM/4sLFKXLn3BdE5eD9yom+sFlW9G7lGTKt0I//1wOHx6Mo5ytQlcxwnAkCnWgqXhFN5ONJBEBAEBIG/ICAGALkKgoAgEBACOuRI5ocRt046QrQ37qgmKI86Tae8kjkvPHhQgsFgDW+4G6XfnCttSiwtKJpmpCEE0pzK4TnNi3D3zPQESk+JNXKzgQcaFJau7l663n7T2CNKC+Lj0r9xS3OZH/vwZi2Ckm7jyvP11nHCuc3IAsjLNRRdutJm1H/v7OrWglzn/jpVY7BalGtccCJ5dGsAUMnKDZE2jTwwiNk1lM6cWzCV7lNE85jjdQwAOqkt3PJrkAN8FTNnpCgNS/57Hq7viaSESbRozgzls8UxAMTHRlLpgpyA3o9Oz4xOeotdxRFzozDkrlicT1GRzlFLvsBwDAA61VJ0DVvKQ5IOgoAgMOwREAPAsL8CAoAgEBgCOgoKPoy6OrupZEGO0kMN5e/w0VO0r+KYKwG55ISYHN4keA6heAbSQseEUPHs6ZSSFBNQLj5k4JD/BSKr01h2VEdPL23dc4RA0OfEzu/rreMaANZsLKOZWSmUyfDQujUUAQN46VeVFtKYMSEsOGE02bGvRtk3ITbS4LhQeTid8vSxiM7z5SuUKlqBy02gMgBA+YfBSBWh4Subak6zL0LEYQDgzq2KejDndav8D+f3BPedoMpX96I8psrIgGcZhkMV1wjug5MBwI3yjzn3VxwziADtmi5pK7eqgPKlJB0EAUFAEPgLAmIAkKsgCAgCASGgk2/f0HSeoqMmsMqiufXompvhejjN/ifPXKLNuw6xmf19QYPHvSAnjaZPTaBRI50Z7rlgO+Vvc+dw20/HK44a81MSnUnqwOFwsOq4Ic6CWZkExc6pIfoClRaypyUF3VCk4y2EzH19bxpEkFAc7BoUD+TDI9VF1VTnrPN8mWtBCQOfA7ykdo0bneCbuuM/l1tFmqOow/CD/HBVxQh/mZyiC5AiA4MC+EfcEoQO1/cEjJpI8wAnh6ohimr73v5GMi88/1hbFUGiQ0gJYldEDvk3hP0vX5zH+rfKf6yT8c1NOVO3kWCqc5LfBQFBYPgiIAaA4Xv2snNBwBMEdD62EApuFybuK0wgHl1zHoTfr15aqMUwjRSA7ftq2Cz/EyeEUX5OKqUkRXum+Jvy382PPh2vs+pMkWLw+uaK2wSKHMUTCiIaR0kL1FCEdbiEYebZwGsPUsjqmibC/n2bTvqHisgM8+o8X6YciGRBBIVT2D7nHMz5/KMeEOlSMj+HEuIiWWdk9aJpuXqd1m6psOS3gIIORV1X+cc6uDs19WdoX3n9HWeDSA9EBan4JzgvxeH4ntAxROGZX7e1knDGaHjnZ09PpqLcNFdn6n8mqnejzjODaBQYABBmbzbwjsyflem6rCoiFDbtOgNsBrkAACAASURBVESnz16+Q3STFBZcGZx3mzmYk1LAubfSRxAQBAQBEwExAMhdEAQEgYAQ0Am35CzklszNam5VXXqrMSYxXm3DWTp3oYXa2ztuKxIgJJsYEUZpUyZTSmK0UZZO50OOs3/0cVtyjju/qh+8Xw8tn0VQ9AJt/rm63NBzzrpuWP+t5uWS9fmPhaJzvvmq4ZFEacrJkyawShWa83AILnWUGXPe8xev0rrNFcY9sms6BgA8EyBmRCgyFOi4yRM9MXi1Xr9JO/fX0oXmq4aYCA+fnZ9BMZMmBPxcobwbqmeMCx1NcbGRFB4WGvCcvlgOt/cEt2qEiRGieMAzAl4GRA9womE4zzzn3aj7zPjKmpwY7cldwZwVh04YkUz4b9xtGLVwt3WaKt1BZy7pKwgIAoKAiYAYAOQuCAKCQMAI6JRIUi2GOu5gWoeXNdCmU20g0LW8HM+tTe3lmr5zeWXUsfKu6YQSO+0PCtiBygbHXFsdfBbOmWGEhg9Us/MS+q8Po5OqwoL/GE65Qh0DwEBhIuvoITCQ7wmE/q8sLaC4AKqa6O3Oujdnz7oGAC/kCtYcvqVWg7WGzCsICALDDwExAAy/M5cdCwKeI+CVMtF+o5PWb60wvI1eNV0iMa/WDWQeFYFbIHNzx3Lq16vmsiLM0yXds1sjkFxsqzkR9QAFZ/w4dd6+at+q32G8QIlJcAmomi5HAddjCOJGkPfdKw2YNZ66SJOjJxC80V43nbQTr9d2O99Avyd0U2Xc7stpHGfPqEqyelmRq/z9YMgcyJy+JVEDmUfGCgKCgCDgi4AYAOQ+CAKCQMAIeOHVBbna7oPOxGVuBEXeZWlxLk1JjHYz3JMxfX19hFRxyMJpHA8uZ55A+gSqIPrn/puyeBFdcP1GhxHi7pTj7mbvA2Us0jVecGuaY88cDyn6efHMWmEMRToYaTEmZgU5qZSfnermeG3HmAYZeI7lPWEPLcLYURJv9OhbZUW9ajp3hvNuDGa0go6sXuBjR1LoxdwyhyAgCAxfBMQAMHzPXnYuCHiGgG5+qP/COh5RN0KDEHBpca6RuzzQDcrq3rJ6I7cZXmZV43pwVfME+nsgH/uq8HwdhdZ/HyCI3LzrMMETGIymU3fezfogGwNBWodGyUkdYwzHQwq5A31mrfYOI96R+lMUFxNJ0VHhbuCxHOOLGXg3kBLBeZY4AkDmskPHqepIk1GXXt4T9qhBsV66KJeSE7wzpjZfaqWxoSEG2aWq6bwbgxGtAIPjpcutlJEapxLVs9/tKip4toBMJAgIAsMSATEADMtjl00LAt4jEEgOta5H1I30A/1xDw4DEECVVR83SKC4IfWqEldu9u5mDD72HyjJJ9Sz120qHge33mdOCT5dWf37BzNiBBULNmyvIkRH6DRuVQZOeT3fdQN5Zv3lh3K2p6yOkPahW+fcCQsoXRu2Vd0R7ZGaFEMlC3LYETV284NEEuUSUcrSbPKecL6ZeB8sWzSTQkICiwLAXT1xstkggYRBMCl+kvKRuNraTms2lbOMZ26JPe2EANknmP3RVpbkB1RNAnu/2nqDJk4Yp4yW2V9xzDOeEyXA0kEQEASGDQJiABg2Ry0bFQSCiwBK4j1YWqDFgg6JwCy+ZddhQ0kOdoNyNzsvw6hDP2LEfUFZDh93YHdH6aZrrTdurzE1NY4WzctSlkGsPNJIB6uOB0U23Um5iqfvvBweB+S1w4sbHcVnxIbyj49hlAALdvOiXryvjL7Kjpt7zsUL0SZrN5ZTW/tNFkSREWG0oqSAwsaNYfW36wTFDFEZZtk39MtIiaXi2dMDUhStlH9ThkAjNaxkNueW94TzdQgUexhHEcpfVdNkLBSsd2OgckI2yIp3TlnV8dvVYAJ9bmDwvni5lVClxqlxKh4E9ODKYEFAEBi2CIgBYNgevWxcEPAeAZ0caihFp85epq27B0b5990twtsXzZ1hhBF7la98qyzYddpXUW+UhvNvHDZ3u7x570+KP6PORzTC2jfvPmyUT1Q1ePxKi3NYCiI+wvdXHjOI8wayZaYnEAguoYC7bfAy7zlYRw1N591OYYxD+cR5RZmOBiRVfXQrATLT42l+Uaar+uz+US7+8+OMF8/LMkLrdRqeJZQy3Lr7iG20BGrLg8QwOzNJ6xlWySzvCfVJua1nj5mtDC/BejcGGs0BA9T2vTWGQde/4d+QJcU5WqShuNfI6ce/eUUz0w1DtFNDCcW1m8uNMqPSBAFBQBDwEgExAHiJpswlCAgCxgf5nPypjuG58IKWV5+gI3WnbntV7gZ0+IgrzEmj+NhI1xEBKHWHKIbqmpPGx61TS4yPoiULcmmMBYnWQIS3u8GYq2g5eVTt1oVSO7dgmuNdcfoId7Mf3TE4q5lZKcbHuo4hAIo/UkCqjjR6Et0CpWvJghyDpM7KaOWGW8DEAoo6DGLIr+e0nt5eg5EfZRhV6QyhY0KMSACkfXCMbSh7hiiY2vozrHdD2pRYmlc4VSm7qXyh8oJvZA5nv/Ke6I8S3gvZmclUODON9VwgOgU8C3UNZy3PNVjvRjyzxXOmU/qUWNb9wz1pvX6TyqpPUNOpZsc7iLu9AHc7MUb57wfeB5WHG41/80JCRtLKJYiAcubJwLtvzcYywjMhTRAQBAQBLxEQA4CXaMpcgoAgYCAAQid4OBBCDgUKH/5Q+lvbbtDxpgtUd/ws4YNosDQoV9GR4ZSaPJmiJ02giPFjDc+0L2s/Pgy7unupq6ubLl+9TuebW+jUmcvscGtzrxETxhkGEmCD+eGRxHzlh47TmXNXBgsk/eSImTSBQKwFZWj0X/J/u7p76PKVNiNE9vTZyyyFzX9i4DErL4PiJ08keALRvJjXayCh8MBQlJ4Sa9RCRzUDEweshfuNCAh4ro82nDXIwvpQ+sHDBhlmTEskkAKayjoMUHimKg6fCOiZwl0EuRnCsZE/7bs3nAe8kdjb8ZMXjAgX3FudBnlhHIQBAwSEpjEFhq+Ozi66cPEa1Teeo7PnrmjjZso+IyOBIiaE3Z7bfOc0nb5ocBOojBWq/ch7oj9CeL+b92ZC+Ljb98Y817MXWozInUtXWlXwUjDfjUhRy52eTPFxkRQ2NvS2wg45cb9hwDx15pJh2OKm0Jgbwt1GJA3eDb53G/fvWms71TacpYbG88YzEzlxPC1dmMsiscTzhmonSAWQJggIAoKAlwiIAcBLNGUuQUAQEAQEAUFAEBAEBAFBwA8BRKsgGsYqAswKrJr607T7YJ3gKAgIAoKA5wiIAcBzSGVCQUAQEAQEAUFAEBAEBAFB4BYCedkpVJSbrkwV8MVr98GjVFN/RiAUBAQBQcBzBMQA4DmkMqEg4D0CsZPG0ccem0nFBXEUFRFKoaNvkZIhwvhmZw/Vn7xK3/xZJe0/9FY5K++lkBkFAUFAEBAEBAFBgIuAW8JEpA+g/CVKqkoTBAQBQcBrBMQA4DWiMp8g4DECj5Sk0mffW0AwAji1XRXn6PHnN3u8uno6yPXw4lRaMieRUuLDKWzsqL/k/d8yUDRfuUHf/UU1/W5jg3oyzR5hY0Po8Xdm09K5SRQfE0Zjx4Bv4Na6V9s66b/X1NH3f1XNmhX7+LuHp1PJrARKnBxGoWNu1bnu6u4z9vDr9cfo1d8dYc3l32n5/GR6bOVUys6IovCw0TRyxH2GjK3tXbSn6jz99I+1VFl3ydXcdoPMc1mQH0fpSeA1GH37XDCmt/dNY/2ms220fvdJ+s0bDdR+s9u1DF6eBYTISI6gd6/KpPl5scbZmkavjs4eOnGmjX6xto5+u8H7O+UaABkoCAgCgoAPAoFUIQBfxWsbyrT5COQABAFBQBDgICAGAA5K0kcQuEsI3F+UQM9/bK5S+Yd4A20AgFL792/Pouz0KAoZNcIRoRNnWukTL2ylxrNtniEJbD7/90WUmjDBUPqtGtZ97Ol1jootFNdPvyefYGiZMN6+XFlv35v0562N9Mx3drP38M7lGfS+R2YYyqydjJjs7MV2+sq/76ftZWfZc9t1XFgYTx98NIsKZ0TfNmJwJr1yrYN+8qdaV0YOr84CcuZnRtP//utcmpcXS2NC7MvvdXb3GoaTb/9XJWd70kcQEAQEgQFDACVmly/OY5H9WQl18XIrvb653JMKIgO2aVlIEBAE7hkExABwzxyVCDocEXj1+aU0Py9OuXV4c3/251r6+k/KlX0D7QAF8zN/l0/TUyMNTzandXT10vd/WU2v/t6dB91/DSiJ//pkMSXFjndc/uS5Nnria1tsDQ+IHHjqA4U0JS7cUUE3F2lr76KXflpBv3njmOO68L4/8+FZVDoniUaO5GF08Egzve+fNnDgtOyDNbGXZfOSHBVnpwVg5NhRfo6e/sZOdjSAV2cBuWDQefuyDAofd6sagKpdu95FX/vBflqzo0nVlfU7KhzkZaVQbEzE7YoEnV3dBkM9StPho1yaICAIDC4EUB0jIT6KZmQkGlVKzMozYN1vuXadqmtPKUv6ebkjyACmf25ZTau160+co+17a7wUS+YSBAQBQeA2AmIAkMsgCAxSBB5anErPPj7b0Sttin75agf907/t8cSDbAcHPOX/8MEiemRJqisFEyH58OgitN70hsNwce5SuxGq/9M/1bJP4utPLqRVi1KUSvuR41forz73uuW8H3p7Nn34HdksfM0JELb/+00N9MXv7rWVVdeoYE4EZfb5V/bRul0n2TiYHRFp8PG/mcmKFFFNjj3urjxHn/nXHSwjgBdnAeMFIl2KC+LZRiXsg3Meqv3id5QfK5mfQ5Mix9vWCkcZSJT3Qx153RJ4HBmkjyAgCOgjkJIUQ3MKptKE8WMdB1+4eJU27zoccClIlYQoFVq6IIcQ/u+24V2z68BR430jTRAQBASBYCAgBoBgoCpzCgIeIMBVrKAEbT1whj7+wlYPVrWeAl7eZx6fRTkZk5RKtxshbnb00Ld+Xkk/f+2ocjhkeemphZQQE6bsu3ZHEz31jZ39+n3yb/PoA49m3c4rV07k0wE5+x96bpPlkHcsy6DPvjffIGrUbeAa+OFvDtErvz6kNfTJ9xbQex6e7movdgt19/TRT/5YY5yJU9M5i837TtMnXtzWbzqkR/zzJ+dT7lR3d8vpPDhAZqTcKs0VEnKL88Gp4cP8+MkLtGNfrRgBVGDJ74JAEBEAud68wmk0PSPB1mjnv/zlljZat7WSOjq6giLZlMRoKpmfzXqXOAnQ1dVD67dVUvOla0GRUyYVBAQBQUAMAHIHBIFBiICOYtWKMOgfHaDXtjUGZSfwaCOcHURswWx2yrr/mo+/M4eeeCxXGYUAJfb//qGGvuOXI458//c/OkM53m6vdgrnYyunGco/SP7cNMgLksF/+0UVe/iT7yswiAudcuXZk/l1BC/BUy/tdCQnDPQsoPx//cliykyJdG1Yajh1jd72qddcbTMzPZ7mF2XSqFH2XAP+E8MIcKCygapr9SM1XAkpgwQBQeAOBBDiv6Q4lxLjorSRaTp9kbbsOky9fX3aY50G6BgSVQtfa7tBazaW0c0gGSpU68vvgoAgMPQREAPA0D9j2eE9iAC8ulBSR410JtfD1gLNHXeCJxCPti7sdh5i/3m++4XFVDo3STm9VUh9oEo6FrUyAHgxr64BIFBDhgpADq9EIGeBlJJvf/5+g+PCiSBRJadTmofT2KT4SVRanOPKWweG7tc3V9DV1naVePK7ICAIeIgAPP+lxbkEb7ub1tf3ppFb39B03s1wyzFc5f/CpWsUOiZESQx4+txlWr9VyE09OyCZSBAQBPohIAYAuRSCwCBDAIrRT7+2nLLSI5WS6SqNygl9OsDz/+xHZnuSV85ZFyXdvvQ9+9x6zJGaEE6vPLuEpsSHK6f0JwDUqajgNLl/tQWv5tUhSvTC4KAEkIgqai/Re76w3rJrIGeBCV/41AJ6uCRVK+ffShA3KQDIz11Zkk+TItX3yA4nkAIerDrOgVH6CAKCgEcIIOw/OzOJHfZvtezZCy30xtZKT6IAOIZEM3Wopu4MPbA4j8aMcSY5LT90gvBHmiAgCAgCwUJADADBQlbmFQRcIsANq8b0KN32xe/tpS37z7hczXqYW6UWLPKNZ1ppy4EztLP8HM3Li6O//19ZyjKBduH6/tKBGPGLH53DYon3jSiAUeXHX1lGOVP1Q0b9ZfA1VHg5b/vNbvraDw/Qn7Y4f/ghbP6lJxdSZupET8/carILl2/Q0y/vMqJMvDoLzONl9AI3csRX/nlF0ygnMzkg/OD9X7OpPGj5xAEJJ4MFgSGIQNa0JCPvfwSz+owdBN3dyLGvIhADBtK4yv+RutO0v+IYpU2ZTPfPzyZULbBrPT29tHFHNZ05fyUQ0WSsICAICAKOCIgBQC6IIDDIEPjPf15Os7Ins6RSlbljTeLXCUrtv31hMc2bGcseDiLCo40tBoHdhj2nbo976XO32PpV7UZHD734HwfpdxsbHLs+/YFCeu/DM5Sl9fwNCl/9xDx6tDQ9YG+zf8SFV15sbBrK9he+vZv2Vl9wxEB3L203umnT3lP032vq6dCxywQjykfflUPpSRHK0HunygTcs/BPJYBx6Ssfn0eTo5xZu1V3xvydEzniO1dsdAQtX5xvlAoLpHX39NKGbVV0rrklkGlkrCAgCDAQiAgfRytLC2j8OH2CVavpA/WyR0aE0YqSAgobN8ZWenj+Dx89RfsqbpWN5Rger7d30Gsby6j9RgcDFekiCAgCgoA7BMQA4A43GSUIBAWBd6+aRk++r5DGhfKUk0AI0Ow2oKtgQin+n60n6P+8WtavbNz/+8aDlJ2u9rpzIxnc5JyvXpRCz350DkWMd0fO54uTr5ce/AhQgid4MC/WOHGmlR57ep1j6b3l85Ppuf89h11loK7pKn35+/v6EfkhigBGnhRFKoVTVAL3LGCA+OoP9hsklTAu/eBLS6hwRownz4+bFBjk/adN4Ru3nATdffAo1dR7G33jCTAyiSAwxBDw8rkFNPCwr9tS4QolTgqRv/IfMmokPVhaSDGTJjiuKfn/ro5EBgkCgoAmAmIA0ARMugsCwUTg+88uoZJZCewluIozd0JdZbmzu5d+t6HBCF33b4hiAMM7aryrGjeS4fffWk2ZKerQd3O+iy0dniqcZkh87YkWz1IKTGz2VV+gD35poyNU3NKQmOTYyWv05Es7CEYiq/bCp+YbURFOzckAoHsWjWfb6B8+WETveSiTRW6pujP4nRs5Ys7F8f4jPHjrniPU0dFNyxfnGaRddq2m/jTtPljHEVX6CAKCgEsEUpNiqGRBDoEA0K6B3K/i8AmjOsfMGVOoICfNMVWg5RpSeMqos7NbSyoOCSGUf4T97y2vvz03IhhWLyuisaHOhmikCkiFEa0jkc6CgCDgAgExALgATYYIAsFAAKHZzz4+W8uj3Pfmm/T/1h+jr/z7/oBF0vXOIt//z1sb6Znv7LZcGx7yL3x4FiuagaP8FufH0QufXkAxkerQcZOo78PvyKYnHptJoaP5Zd6cgDQZ571WZLHmHzcfp2e+s8d2eZ3SkPC6f+tnFfTL19/6APWf+JPvzqMPvSPbkZ/B13vvO17nLMyzRUoJUibiotUGIe5l1jWALZwzw6gb7tQO152ivWW3cFu6cCalJttHK5w5d4XWbXXnReTuUfoJAsMZASjcK0ryKX6yMykuFO49ZbeMcfC2r1paSNFR9t72js5uem3DQULJPZ0G7pA5hVMd8/hPnrlEm3cdot7et0oNolKAKv+/qwvcBJXUfMnaaKsjp/QVBAQBQcAJATEAyP0QBAYJAt97poRKZicq87L9xT1/6YahhKtyx1Xb1FGWkfMP9vVP/8t225B1bo44R/lFn79dnUkojzhWkR4Bo8ivXq+nn//5KH3zH+63jRiAAQO8BdfaumhO7mSWV3rtjib62f8cpX99spiSYsdbQgpszjRfp6ONV2l+XqwR9q5qHBJEndKQWw+epY99bYvjsl9+Yi6964GpjvfNjgRQ9ywQIaKKXkC0Ae7w1OQIVpUHbO5Mczs9+fUdBreBqoWHjaVVywodc4ihFLy+uZyuXL1uTAdjQfHs6baM4+cvXqV1mys8YRNXyS+/CwLDEYGMlDi6f16WozcfefPw5uNvs80pmGpEAtg1N2R7nAiiyy1ttG5rZT9yUOxhWlq84xHivbN2Uzl1dulFJQzHeyF7FgQEgcAQEANAYPjJaEHAEwR0Q+99F4XCubvyHD3+/GbXsuiUHsQizVduGiX7tpedtV2TSwDIzePmGhRudvTQyz+roEkRobYebij/UOYROZE7NYpe/PQCZaqCqaRPCAuhv145zZJQEGcBZfSf/m2PEXr/p+88RMi3VzU7T7vvuP96cQUVzFDXvkZY/Mv/WU6/WGvv/ce8HLJJM+LBX37uWZilDZvOtTlyF7S1d9E3f1ZJv1pXT596Tz6rcgRkspPPCu+c6ck0twAGD3sG7sZTF2nTzurbwxPjomjZopk0apR1BIl8sKtutvwuCLhHAJ78lUsKaHK08zvUqiQnlO1Fc2fYPu+9fX20Zddhajp9kSUgJxKh/UYnrd9aQUgv8G1jRocYEQlRE62Nxmbfow1naef+WpY80kkQEAQEgUAQEANAIOjJWEHAIwTcev/N5ZGL/9M/1tK3/6vSlUQ65INQnn+9rt4y7993cS4BIEf5xbycnHX0u9hyk7743b1GqbmsdOuw0fLai/TRr2wxohcQms4xAEDOb/+8gv7+7dmUEBNmiTMU3U++uO123j3XAKDyZC+Zk0hf/fg8FvlfzfEWev+zGxzJBDnpJjBm/H5Tg4Glf+OehRmi/0hJGq0snmIZbeB/d7nGBcjELQE4csQIeqAknxJi7cOIETmyfc8Ramh6qwpD+Pix9PDyWbZ5u2IAcPW6kUGCAAuB5IRoWrow1zH33z9qx5xYZbxDvx37a6muwd6I7Stk1rREmleUaRv6Dw6C7XtrqKHpfL+9cWTRNUiwAJROgoAgIAjYICAGALkagsBdRiAQ77+v6CjZ9rUf7Kc1O5q0d6RDPuiv5FotpkMAqFJ+zflffX4pzc+LU+4NbPrgJvjIX+XQmJD+nlsopc//+/7b5QqhmD73xFxllQDIuf/QBXpbaZrlR6CvFxtC6mCg8mR/6O3Z9LG/UXMZOCntJnCISHjpyYWUmepMptiK+/SjAwZ7v3/jngXIGBGN8cWPzKFJE/uX77KKXkGJwHcuz1CeM8b+5o1j9OVX9in7wvO2qrSQxjgQ+t3s6KI1G8vuyAkWA4ASWukgCAQFAY7RDgv7R+0EwwAwbuwYw4MPIj+7duLkBdq867Dlz7Py0ik/O9URJ3AR4P2D95A0QUAQEASCjYAYAIKNsMwvCCgQ4CpTHCDrGq/SUy/vtGV+t5oDddn/+ZPzLRU0//5c0kEdAkCV8mvKwPWmV9ReMnKyoYD7N6vohbctSaNnPzJbmatfXX/ZIGi0Kp0HXNZsb6LPf3PX7SV1vPYqAkCuUmyG3L/6+yOW1wXKP8oIFmVNVnJNHDzSTO/7pw2W83DPAmdb33SVHllibTSx4q/glhfs6u6jH/7mEL3y60PKRwO5wMgJdmpW+fxiAFBCKx0EgaAgEBszkVYszqOQEPuSuCDZ27TzEJ06e6mfDByvOzcCAO+P2fkZtukEN2520uubK+hq652h/xCKQ0iIfvUnzhkRBNIEAUFAEBgIBMQAMBAoyxqCgA0Cf/fQdPrM3+Urie24AMIruvXAGfr4C1u5Qwxivfc/OoNFgnf5aoeR3+6U+4+FdcK4kYv/1Dd2OsqbO3USvfz0IkqcbB167zu4su4SpSZMsPToW0UvPPHXufSRd+XS6BD7ElOY//CxKzQ9baIlTlbzconyOIos10iEKJDnX9lH63ad7Ifn0rlJ9NQHCmlKXLhS+Yf3/+s/KaffbWzoN4/OWcCIEB8TZpkyAU6Fn/yxhr718zvTVn78lWU0d2as8v46lSj0HQxP4srSAoqLcY548GX/N8erDABSBUB5TNJBEHCFAKdiBxTuNZvK+xHuYUGvDAChoaNp9dJCmjjB+t8elPwDB0FZ9QnLfbIMGZp8BK4AlUGCgCAgCPggIAYAuQ6CwF1CAN7Yl59aRFOn2BMc9fT20X10H40caU9c5i++Lh8AV7nEOk5eYV85uF7c3t436Wd/rjWUTafGzdPHHHVNVw1MR/iRvQFL8CQgJN23cUjnoKxev9FNkRPG9BPTjsSQawRxUtrNxbged7D2f+Hbd1aEQPnAv397Ft0/K8EyJcJ/Q4iSQESCVe4/+uqcRVXdZcrOiLQ0msCg8sEvbezHVRDIXq3uECf83yr/H3OJAeAuvRxl2WGNAKdiBwByIs1TGQDsnnl/4KemxtEiVCGwIQ+9fqOD1m4sp7b2m5ZnFqghY1hfBNm8ICAIBA0BMQAEDVqZWBBwRuBfPltMq+9Psf2wML35UBAfLkm1ZJ23WwGK4HPf36f01KcmhNMrzy5hlV3jKuuQ6fffWm1bfs9XZpOx/7/X3KrfbNdAWvfFj86h8HHOJfUgY3dvH4WO7p/7D26AT7ywlRrPtt2xDCe8HmfxJr1peVZ2pHtcIwjy5J/42pZ+cvkKyVWKfedCib+H7k+h/BnRLMUf63HKO3LPAh/Y19u7jbQJ/4ZUhVd+VU3/8bs7UxV0jAs4z8eeXudIdoh1VaX80Kezs5vW+pT/M+VVGQBq6k/T7oPOd1feg4KAIKCHgErpxmwq0jyVAYBbBnBFST4lxU+y3YCTEcILQ4YectJbEBAEBAEeAmIA4OEkvQQBTxHghP6bZHW7K8/Ttz9/v0GA51DB7A75uKUBuQR4mBwe8BdfPUh/2HTcEYvi/Dh64dMLKCZyrBIzkyV+y/4zjn25efp2kzhxF/zouVIqLnCuz2w3L6ItXvnVIfrRb/uTP3GrIOyrvmB4QnJtdwAAIABJREFUwu2ajlJ86WoHwfiTljiBxoXa585arYU7s+/QBSOCAHPYtUDPAvPaef+5xgXMAa6H93xhvfKOqT7gMQHKdqGOOAwBvg3lx1YszqfRo62xLD90gvBHmiAgCHiDAJf8T0WapyoD2NXVQ+u3VVLzpWu2goP0b/WyItsqIE4cBJiUU3q0uxtyVNGFi1e9AVBmEQQEAUGAgYAYABggSRdBwEsEQLr3/MfmOtadh8L6P1tO0DPf2WMsDSXwhU8toLhoexZifxntvKy+/bj57xgDpfDpl3cZaQBOTYcAkOP9xlqBKp1nL7bTUy/tJPAD+Deuom61Z6QbfPZft/fz3utUAFARAOoYANzeU0RObNh7ygj7R269Uwv0LJyMJtxqB5BvV8U5evz5zY6yho0LpYeWFdH4sP4VCHwH2uXyO3kRkfu7Y1+tQd4lTRAQBLxBACk7D5YWUqhDxQ6sdOJUM23eaU8AirJ9C2ZNtxUKbPt/3nCQ2q5bh+5jYEZKLN0/P9s+/L+9g17bWEbtNzr6rTNmdIhROQD7cWpnL7TQG1srjYgGaYKAICAIDBQCYgAYKKRlHUGAyGCa53jzT1+4Tv/w8q47FFZO1IA/yHYKqtkP7PePPTjN9gPHdz7M9fbPrFGeIzf3HRNxKwB88t159Pi7crTSIHwFtSMa1EmB8N+4HacA+nGNIHb8Ab5rBdsAgCgMhOL/9E+1yrNFh0DPwi5lAnPr3MffbmigL31vr6PMqjBgc7AVASB+y8xIoEVzZliu0d3TSxu2VdG55hYWbtJJEBAE1AhwvOYwvu06cNTgALBr84qmUU5msu3vV65ep7Wbyqmzy97gqZrj4uVWen1zOeFd4N9UlQPQH4b+vWV1VFPvHAGnRk16CAKCgCCgh4AYAPTwkt6CQEAIwIuvyud3Ugq/90wJlcxOZKcCOHlbsRFO/ru54T1V5+lDz21S7l8npJ7jxcWC3/nHxbR0XhLxqRDfEvNGRw+9/J/l9Iu19f1kD0S5dooq4BALQhgukz2XA0B5OD4dsPamfWfomz+rcAz595/zh18qpYWF7lImnIwmWOelzy2kVYtSlNvg8lEU5qYR/qiaXTkwlA7Eh7xVQ+mv1zaU2ZJ/qdaU3wUBQeBOBLjh/3acHb6zrSwpoMT4KFuIz5y/Quu23EkI699ZOce5K7Rua/85EHG0eqk68sipioHcDUFAEBAEgomAGACCia7MLQj4IPDYymn02ffmU3hYf1I0X6D2Vl+gT764zTIUe/n8ZKOOe1SEc0iz73xOzP3ckmuYj2MA0PWoc7y4SJn4xlMLjegJN83J4+w2nB358ogqePpl6/KFL3xqPj1amq4U14q132rQ5lffTpOj1JwKygWR797aSZv2nTY8/g2n7PNfreb62GMz6SPvyqGQUc4lE+3kcDKaYAz3PnIiJzDfyiUFRjkwp+ZEBla6MJfSkidbDnfy/nHOQfoIAoLAnQiocu7N3pdb2gzvfVd3jyWEo0NGGeH3kyLDbSFWEXhy5rB6B8CIsaQ4h1KSYhyPV1U+UO6GICAICALBREAMAMFEV+YWBP6CACfvH12br9w0wpq3l9mHNn79yVteUi4hoF3ufuykcfSHb622ZGm3OjiOAeBvV2fSk+8toLEMAjqOFxelEl96ciFlpjrXcLe7aE7kfxijI6/vGq3Xu+hrPzpAr21rtFyaq8hymOxxd77zj/fT6JD+lQ24DxgiQeqbrtLvNx6n/9naqMzz958Xxpd//FARPVKS5lr5VxlNsCY30oETOcHN/7fLBQ4ZNdLIRY6ZNMESZuT+b99bwz0C6ScICAIKBDgVOzCF6tkD+/5Dy4to3Nj+ZVtNEeyifszfOTn8eHes2VhGICQ0G9IOEDk0YoRzvNr19g6DeBR/SxMEBAFBYKAREAPAQCMu6w07BLhKLJQ01Kn/9n9VOmIEpvRnH5/NVtzbbnTTV3+w/w5l1eQiWJAfxz4PjgHg+88uoZJZCaw5VV5c4Pb1J4spMyWSbezwXxglFJ9/ZR+t23XSUibks3/oHdnaSq2KgZ6ryMID/7ZPvWaLF9dw5D8BlO229i463HCFNuw55UrpN+dEuD+MOtNT3Z8D5nJKxcDvOukYHANA/ORIWr44j6DIOzW7XGAnJYKTg8x6CKSTICAI3EbAKeLG7MQh30TZvqWLcmnUSOtnn1MBgGMAgEynzl6mbXtuVYEpzE2nGVMTlco/9nCgsoGqa63/XZIrIQgIAoJAsBEQA0CwEZb5hz0C33hqEaHcnpPHnlu2zwRTh7neX1mCYo00gqKsyVqKtUrpRd35p95foExxMPfgZACAjP/8yfmUO3WSloz+l01FMvjlJ+YS5OZGU2B+VeSCjiLrZACA8v+FD8+ilHj7MFarhwtRD6/vOGmbnsB9IGEk+vR78ultpWkUPs5d+oXvWsdOXqO//cf1ttEHOiUAL7bcpGe+vZt2VZ633Y6KBdwcaFcBwEmJ4CgQXJylnyAgCJBRag8l95AG4NQ4zx54O+CFt2uqEoIYh1D+laUFFBfjLvrMaQ8cAkK5E4KAICAIBBMBMQAEE12Ze9gjAAXq/Y/OoDGK8O26xqv01Ms72TnZ3BxzHAA8ry/+x0H63cYGmpMba0QPQMHWUXoxj1O+OjfKwfdCwADwf/9QQ9/xi3jIz4ym556YE5DnH+tAEf7V6/X0tR8esL2HOiSI5iRgzf/i9/bSlv3WzM0w9jz3xFyKGO/M9YD57MogPlKSSp99b4FjqUinh4sbTWI1BxT/9z48nd69OpMmRYRq3xOrOWHg+v2mBqPMoF3TScfgcCfcPy+LUAtc1exygZ0IBOUDXoWq/C4I6CHAjdhpudZuhM6DCNCuPbA4j5ITom1/P33uMq3f6hxph8Hcd4jOTsE5smnXITp99rLOMOkrCAgCgoCnCIgBwFM4ZTJB4C0EVi9KoWc/OkepCEKZee77+xzz/v1x5bLMY5wZARATNZY++GgWRU6wz4t0Oj8o1Gu2N9Hnv7nrjm7c0oZWc8ND/4kXtt1moX/n8gz6+N/MdK34+q5x/UY3vfjqQfrDpuO223JjAFBFQugQC8II8pM/1tC3fn7rY9T0uv+vpWmuSQ/NzWLuN/acopd+Us5i+YcR5/1vm0GlcxIpcoI3ir8pC+csdNIxVAYAVf6+74XYX3HMMhR3RUk+IQrAqqlykOU9KAgIAnoIqLz25mynzl6iN7ZV2U7OiSSwe+b9J52aGkeL5mWxyuRydovQ/yN1p2lvef+KNJzx0kcQEAQEAa8QEAOAV0jKPIKAHwIcsj7kaX/zZ5X0q3VvfRCAnA9s68UFcRQbNY5GjrxFJtTV3UcdnT2E8OeOzl6akRZ5+zcn8KEIglwwISYsYG8uwt8PHGmmH/+hxjBYIHz+PaszaVrKRFdzwzMMZe5o01VKSwinxNjxNFJBnsS9aKqQc8yjawDgRBXoGAAgA7z1tSda6MbNHuNMJ4aPcYWlHS64M9XHrtDO8nNUVXeJUGUCDfcM6QqzcyZTUVYMTYkLZ90nLv6+/ewiHXz76KRjqAwAXAJAnOf2PUeooekWJmZzUiLsxrjBRcYIAoLALQRUXnsTp/JDJwh/7BqqfixbNJNG2XB/cFIIzLm55fy4Z3jyzCXavOsQ9fb2cYdIP0FAEBAEgoKAGACCAqtMKggQqfL04Zn/yR9r6fu/qr4NF/K+v/S/5xjKurTAENi87zR94sVtjpPoGgA4nmydXPbAdnjvjPb6LOwqW5iIcMOJ7UoAOikRVszf985JiKSCwOBDYMyYEFq9tIgiI5z/3evt66Mtuw5T0+mLtptwSt3BIN30HUQmzM7PoPt0c+b8JETpwnVbK6mjo2vwHYBIJAgIAsMOATEADLsjlw0PFAJOBgCrHG2EYL/81CKaOiVioEQM6jqIWBg16j7Pwid1hFVVGDDn0jUAcDzZOiSAOnsy+yJqIsBvUTfLuh7DPYsfPVdKxQXqnH0IoqqegNz/RXNnKD/a7UoAOikRZy+00BtbKwnKiDRBQBAIHIHJ0RG0YnE+jR49ynGyjs5uem3DwTvK7vkO4BD3HW04Szv317KFHjlyBJUW59KURHtOAdVkl6600YbtVXTjZqeqq/wuCAgCgsCAICAGgAGBWRYZjgjYpQBA+f/5n4/Sy/9ZcQcs//ihWUZdeq9C4O8m5tjj7zYcpxULkmnSxFBPRHmTiJwrK7+1jKr8n9lTJ+8cYzilENHv999aTZkp3rNHI2oE6QK50yYpiSU9Ad1mEij1IaNGsJbgnsWrzy+l+Xm8spQqAwAYwOG5UzUrQjEn/gDk8O6rOEaHj55STS2/CwKCABMBrsFORQAYNXE8rSotJEQUWDWE3m/aeYjAI6DTxoweRUuKcwmRQToN74vjJy/Qrv1HqbunV2eo9BUEBAFBIKgIiAEgqPDK5MMZAStm/LYb3fTfa+r6Md8Dpx9/ZRnNnRk74JD19r1Jl692UHRkqCfeet+ShhweBM6GwT1w/nI7JU4ez+lOnPx/TKQTrq8q/+crmFf79p2z9XoX/cfvjtCrvz9Cz39sHj1amsZWwlmgMTrhbA8eaSYYABbk85R17ll4aQDg5hNfvNxKr28uv+Pj3EmJgAcS/RFGLE0QEAS8QWBe0TTKyUxWTmZXstMcqCISvNqKCgLlrsLwR9x3HxXOTKOc6ck0auRIpayt12/Sgcpj1HjKPl1BOYl0EAQEAUEgSAiIASBIwMq0ggAQANHa+x6ZbuT0n790g36zocG21N+fvvOQUZ5vIFtHVy/99o0Gg4TwpScXUmZq4F5r35KGCId/4VMLKC7aubaz055NGUGY+KF3ZCuVXiipa3c00dMv71RCmZoQTt99poTSEico+3I92aZhAeUWJzBKASoXJqJzF9vphf84SJv2nb7dfaCNACh/+JM/1dKrvztC3MgJTvk/c0MvfW4hrVqUwoGD6pqu0ts/s8ayr04FACuFAh/4cwumWqYPSPg/63ikkyCghcDKJQUs73p17UkCg79VC0b4v9U6iAbITE+g9JRYmhA+jvC+Qevre5M6OrsI7wgw/V+60qqFgXQWBAQBQWAgERADwECiLWsJAg4I6ORABwokFLOaE1eM8nNgh0cDAeHzH5sbUAk+KGZf/v4+qqx7K8TyQ2/Ppif+OpfGhjrnd1rtCUrn935ZTb98vZ7yM6PppacWKgkS4Sn/2o8O0GvbGlkwgXTxr1ZMVUY/oGThX33uddac6PS9Z0qoZHZiQPn6OCdUXfjqD/ZbGo5Qtu/xd+a4Lu3I2QzSOTbuPX1HOcFgnMXTHyik9z48g1WJwIlUkFMGzNx3Tf1p2n2w7jYMUCIeKMmnhNjIftBI+D/ntkgfQUAPAe7ziudvx75aQglOq6biEXAb/q+3G+ktCAgCgsC9gYAYAO6NcxIphwECXK9qIFAgjL3h9DX69bp6+sXa/rWIHylJpc++t0DbCKBSVD/5t3n0gUezKHS0OnQS+zMNFP/643Laf+itEm0vfGo+PbIkzVFZ5+bpmzhySPsQhfDKr6qNEHxus0oB4Y5FP1+Pu9M4KOPAF+X8uHn5HDmg+O+rvkCv/r7mjjMwx3p9FpxzwNqqs4gIH0cPLZ9FoTZ5wL579/coIvz/wdJCy7HXb3TQ2o3l1NZ+kwOf9BEEBAEGAqq8fXMK5NBv2FZF55pbLGedlZdO+dmptivCI792053pPgzxpIsgIAgIAkMSATEADMljlU3diwiEjQ0xeABypuoRDdntFUp0Z1cPIXT9THM77Tt0gdZsb7JNQTDn0VUouYrq3zw4jZ54bCZFO5ACQubL1zroP//nVqi5f4NS/fUniykzJdLSs47ycM99fx9tLzurdQWcDBSQCUaFT//LdgIJn06DvF/8yGwqyp7MInfEWi2tHbRp3xmjPCT2w21zcmPpPaszaX5+HIWPsybBUs0FPojmyzdoV+V5+umfah3vSjDO4tPvyaf3PzrDluAQ8m0/eJY+/sJW262o6oD7Dtyxv5bqGt66K045xMjl3bTzrZKdKizld0FAEFAjkJESS/fPz1ZGYNlV7MAKoaGjafXSQpo4wb6MYPmhE4Q/0gQBQUAQEASIxAAgt0AQGEQIQIn70kfnUHqSOifdX2x49zfsPUVf/O5ebUXVCgLI8s7lGTQrO4aiIkJve++hpF6/2U0oibdu10n65dp69nrgREBKQOncRIqNGmeEe5vzHT99jdbtPEm/eaPBcT7MgSiFklkJFB422hAdinl1/WX6wW8OW3qrOUeMvf7dw9MpIynCkAt4XmntoLXbm+i7v6xm79FqreXzk+mxlVMpKz2KJoSNvh3mjr13dPYYRg+w+6/ffYqduuC0pwcWJBspHdnpUQb/wtgxIwm5q77lA7G/jq4eamntpFPnrxtpGxwDke+6wTgL8xymxIffvnMoKdl85Qb9ev0xS8OQr0xcRnH/muJO3AESPsx5gqSPIKCPgFPJTd/ZQLwJD35nV38jbHJCNC1dmEso2WfVhLxT/1xkhCAgCAxtBMQAMLTPV3Z3DyIAz+oXPjSL5ubGsvKhoUSePN9mKEa/3dBwD+5YRBYEvENAxQRurtTT00sbd1TTmfNXjP8VGzORVizOo5CQ/lwVgbCHe7czmUkQGHoIlC7MpbTkycqNOVUAWLpwJqUmx9jOIdE7SnilgyAgCAwzBMQAMMwOXLZ77yAADzzC5gtnRFPE+NF3eHCRB91+o5vKay965jW+d5ARSQUBewS4JcU6O7tprU9Jv4VzZtD0jATLiSuPNNLBquMCuyAgCHiIgE7FDn/CTlMMJ94O9JHoHQ8PTKYSBASBIYOAGACGzFHKRgQBQUAQGH4IIOw3OjKcUpMnU/SkCQSFwCzN5YSGb06xUw6xhA8PvzslOx4YBLgVACCNXQ6/kP8NzFnJKoKAIDC0EBADwNA6T9mNICAIKBCAspc+ZTIhbzQyIozGjA65nTva3d1Dh+tOU1n1wHt7w8PGUkZqLCXGTyIw2d/K2b/P2A1KYIHQEaHojaea6fjJZuro6Bqws4ZCPSUx2sAsZtIEg3TLV8nu6u6htus3qen0Rao7fo5u3OwMqmwj7ruPkhImGazfkyLDacSIWzjptGttN2jNxjKCIWBqahwtmpdlSUR2L4QP+9+d0SGjbmMCAwZqp9uVT9PBTLdv5MTxlJoUQwlxUf3utFk3/cLFa1TfeI7OnrtCfchn0mjjxo6hotw04y5AmcTzgmel/UYnHTp6kmrrz2jPieXN+5WXnWq8I3DXvZjXamtYC4arzLR4mhwTQdgTzs9s8GCjvnzzpVY6BpwutBhe7YFqeNbx7E9JiKZJkeMpdAw4TG7l2gOTru5earl23XgvNTSeN95T3Mat2GFXAhD3ftWyQho/LtRySdynvWV1VFN/hiuS9BMEBAFBYFggIAaAYXHMsklBYHgjgI/slOTJVDQzjSaMH3tbsbZCZSBDRiFXZkYC5WWn2H7EWsmID2Lkru8tr6drrfxKAbq3AMp+UW46xcdGspVsyAZDwK4DRwnKp5cNiseMqYmUl5ViKHyBNJNUDFwAD5TkU0JsZL/pBvIu6O7FxAKcB1AandpARjFAWc6alkTZmUlKuXxlhtFob/kxOnHyrbKfTntKjI+iJQtyDUOZ3TOC1I2yaj3mdxgtSotzHBnl8ext2XVIS9n1lxFlKotmptPUtDgaNZJXHhVzoBzekbrTVHWk0fjvYDUYVWBcgYHNNESq1sLzUnvsjGFA5cjGrdjhz9dhypEzPZnmFky1lU+4O1QnJr8LAoLAcEVADADD9eRl34LAMEEgbUoszSnI0FKwT5xqps07DwUVIcg1r3CqlpLkLxA+uA/XnaKyquOuPJ12G4RyUjx7OqUkxbA//v3nQoTC5t2H6dwF67rduuB6gZfvmhcvt9Lrm8spKjLclvxvMNYOh9EoOzOZ8nNSbZVfK2wHogxaoGcE49Hxkxdox75aRy83jAyrlhZSdJRztRTfKA/OfUOEy+L52Sxc8dztLavnTHtHH8gOxR+GLDvWes6kMJgAp9PnLnO6s/tETBhHi+bMoMnREa6ffeC+YVsV4W+nBuMn1lI1f74O9FeV/sNdcmMAUskivwsCgoAgMBQQEAPAUDhF2YMgIAj0QwBe0ZIF2RQXM1H7QxbeK3x0jhkTckeoO0pQ1R8/Rwerj7sOw4XHcuHcLEpJjNaWy+qYzWiArbsPB+SRNOfOSImj+bMyWUqQ6tohHHjL7kMEBm+3DXgVz5lhhJJzPZGctUxWcTvyv8EYPszxTtvtHfe5p7e3Xwg3ogOqjjQZhiS3DQajkvk5lBAXGfAZ4T6fPHOJtuw+bPuMQTldsTifRtt4/819dHX10PptldR86Zpya0nxkwzPv1UVCKvBSB1BColKyfUdC4PFkuIcIwrJiwYDIAw7VTVNAU8Hw9LMrBQqyEkNyDBhCnK9vYPe2FZJLdfabWXjlgD05eswJ8ualkjzijIt03bQ5/qNDlq7sZza2m8GjI1MIAgIAoLAUENADABD7URlP4KAIED4mF88L8vwEnndoKDsqzhGh4/qK0zh48fS8kUzCYqc1w1K0+Zdh1wbJqAAzCmYaoRue6lot6B+95YKV5wFwAn1vZEr7HWDAQBpCnY5xIMtfBgVCuYVTqNRo/jh4lzMAkl1QIj4skUzaXyYdR42VwbffjC+7C8/ZmuUmJYWT4vmzlDeU7vQcX+Z8J5YtaRA67mEjNv3HKGGJl7KQkZKrBFVwzUwcHEDlwJSgcCS77YhKqFkQQ4lJ0xSYqqzBqITUGrTjrNgwaxMI11E1cx0HRhg0TgRIFK5Q4Wq/C4ICALDGQExAAzn05e9CwJDEAEosHPyp3rixbKD59TZS/TGtiot9EAm9sDifE8VJV8BYJhAbjCUAd0G5X9u4TSCV81L5d+Uw83HOHgHShfkBMWIA7ng8YaX0iqHeDCFDwfLMON/R6prTxpkgToNyv/y+/MobJwzB4HOnGZfJw8uN3ScawDglo50ixmeq7kF04L2TgJ56eZdh12lA0CZRlQC0h+8bjCS7NhbQ8caz1tOvbKkgMDloGr+BgDx/qsQk98FAUFAEHBGQAwAckMEAUFgyCCAklAzZ6SwCevcbtwMH+eOh4dxZUm+QagVzAZv4Pa9NdTQZP3Bbbc2PMtee/5919LNxdYNx3aDKZSS6KhwS7K3wRI+jBxxeLrTp8QGxTDji5tuTjsMWitKCoKi/JtywSABw4R/89IAoGKSd7pbHMwG4i5DRhiz1mwqM/7mNtyv0uJcg+U/WO38xau0bnMF9fbdWbkAhocHSwuNqiKq5vu+RdUW8D+g3Kddc2NwVMkgvwsCgoAgMJQQEAPAUDpN2YsgMIwRyMlMNkLY3ZSE04VNJwJgID6y/ZXttZvK2aX4EIILA0AwccPH/5Zdh43qAKoWbM+/uT6MEkjJgIfdv3EUO9U+Av092FEZ/vLpRAAMlEHLTnn00gCgYpIPxAAwEEYSX/lQgnPHvhr21Qu24Q+CWBH44f9zFHlzI74GAKX334UhhA2YdBQEBAFBYIggIAaAIXKQsg1BYDgj4EaJRZh36/WbRu4s8ud7evtoVWmhUfdb1XQURMMwUTjVlqxKtZbu7zrh6wOpoHAUTOT6rywt0KrYYOIDgrvWtps0MSKMhTXCk62U/4Esmed0tm6UM5z95ZY2IxUEpepQT/6h5bMIJH2qtmN/LdU1nFV1M353IxtrYr9OYLp/bUNZPyI3Lw0AK0ryDc4QN82psgIMf+BGcDu3G3lAurlhWyVdCALpoRt5MAZ3EtUK6k+cu2OKsHGh9NCyIlZKFMYisgnErvD+23GCYK0DlQ2WUSNu5ZdxgoAgIAgMRQTEADAUT1X2JAgMIwRAFIfwelUtdF9IrGqOI6QUBgAw/6saV1lyq9BCvubLrXT1WrtRLoyjwPnKzCGwGzlihJH7i1J/nIaPa5TOwwe2yaoeHxdJYNEfP05NAKcqreg2UgIVGyoOnaAj9acNZQt7wt7ctqMNZ2nn/lq3wz0ZhxrsS4tztQj/ENEAJcmX8R5ny8GDmyuPzSXERhqKLZfMDudTXdNEtQ1nDSJIRA/MmplOmenxyrQGOxZ/rwwAOkqo/8GqSABB2rhg1nStyBo8Y2DNv3S5ld4kYmHkLxfn/sL7vnJJgZECw2lmZYayQycIpJ54VpGWAt4QVOlQNStDCaJvHl4+i8YyiFpNg2vRzDTKz061vTd4BnSin1Ryy++CgCAgCAxVBMQAMFRPVvYlCAwDBHQ/ZAHJhYtXDcIsKNm+LRjKkl2JObuj8TdMwIDA9eD6zqki30JflNUD8zenFjm4BZCPbVUqDrwGUCZURgoVb4KbSAn/s+Qqhnb4Dwbvv67RCMrZiZPNhtECyrZvmzljipEWo2pWZdasxuCuwGMePzlSNaXx+5WW60YZPv9nDb8tmptlKLhOzc4wwT1nlWHD7fMFmZ1KDKpq1PvvGWcIww0Mi9dabxg/I9QdBgTdxuGvwL2YnZ+hNMBgbRAMbt1zxIiS8m/cd4hVxJQO9hh/9NhZerC0wNbQOxjLduqenfQXBAQBQWCgEBADwEAhLesIAoKA5wioPEL+CyJ3H7no/ooS+nFrUkNJfG3DQWX9b0QUgORKpRibMsKztmFHNbVdf6tudWJclOFtdVP6zcnjDg/5AyX5hjdX1VQl2TAeBgDI6tScDAATJ4Q5ftxbKUzId95TVndHiTGuYmgnJ8d7qsIr0N9Riz5tSixrGiiONfVnaF95PeGc/FvpwlxKS56snAteZxDIIV/bqYEpHmUZOUYjVflHRGssXZRLo0balzUM1ABgF35u7jGQ58ufmd4XNx1eAchodZfdViZQRSboGCeA/6Zdh+j02cuW1wLRUquXFinTpqwMADrYI6UF70AngxEMKOu2VFi+25UPgHQQBAQBQWA97matAAAgAElEQVSYISAGgGF24LJdQWCoIMD1PJv7RW70uq2VtvXovVaWUJEA4aqcBg8pZIPS5Nt0PpL913Fi3o+NmUgrFuexwrhVtbyxLkdZcSJO5HiDffcHb+TmXYf61RcPxAAwGLz/XI+qiYUdDvhdi2X9/BVDeVK1pQtnUmqyOmVEpThiHU4IOAx1G7ZV0bnmljtE0zlnp3SdQJ4vMy/dHzNOjXrfMXbPF+eZsjsvO9nQf2pqHC2al8XiyYDiDSObU+OU8rPi/9DBHhjFxUy0NYSqIj1U91p+FwQEAUFguCEgBoDhduKyX0FgiCCg4yltv9FJ67dWGPm1Vg1kaSCX4pTpA7maSlnSUQKciKsmR0fQisX5NJqRZ+u/L6cQZW5qAsJ/12+rMtImnNoDi/OUdcTtSABjoyNo+eJ8Vi4xZHAy5Ogohv77udvef9wZRFLgzDlNZdBCebuHlhexuDFAhLn7oLOipxPR0njqIm3aWe24DaQRLIcRapR9BIAdCSAnesBc3MkAoBOG7rsZp6oWOsY1GJ3wLsFZ+jduRJIVyODqeH1zeT9vuE7kDyeVgPPetIvC0DEA2BF2mns/cfKCkdYlTRAQBAQBQYCHgBgAeDhJL0FAEBhECOh8ZHNC2DneSHP7HGVJRz4nwj4dJc7/eOw+vEG6BfIt7FnVzl5ooTe2Vvar4e07jhNS7BSWrGPIcVKYIJNbAwAUzdc3VxDO4m41Hc8sx8Ouo2DtPnjUSCVwalw+gd7ePtq08xAh4sOpccLk7RRZnb05GQDckgDaPbPgJCmePZ3SpqjTLoCNk9FpWlo8LZo7g5Wn74+zneEkOjLcSEviGBQ5BjGOUcjOEKlzhk73CIaKdZsrlClZd+u5lnUFAUFAEBiMCIgBYDCeisgkCAgCjghwPdiYhJMbquNR5ChLOt47p5KCOmHcVoAdazxP19s7CB/qISEjjfJZoWNGs5jJOUSCWJOjuIJkbs3Gsn4f6RwFwtwXp7xhRkos3T8/mxXe7IuXTlnHYDyaOp5ZrM/xeHJJ5FA+cdOOQ4Qwa7sG+VCeEWHYqnbpSqvBxG7Fs2GO5UbI2J2LjvLoWKpPY1+++0ZKAggOYUQznyso/xxuBHMeVdh6INE/iNyprj1F48eNMaouhI0bQzB2gLH/vvvuUx2hQfzHifzhpDnZcSXonKGdwBzjrnKz0kEQEAQEgWGIgBgAhuGhy5YFgXsZAXjFVy0rZJWegzdy6+7D1Hj6ouOWvVSWsBAnJB79nEKJTYEDyQUO5JztlHbfOSMjwmhFSYGhYDg1u5BwrlcZc8OQAaI6/G3X3CgVnHkDwZEzVidiRBUFYa63YFYmZU1LUi7PIbXU8ZRzjCnzCqdRdmaSozLqpITqnLNKHk4kghJEFx2cODowHQwKSEuCkWygmxPBoSkLjKaI3lGVg6w80kgHq47324LOGdrtH4aY9YhQ6u0baIhkPUFAEBAE7mkExABwTx+fCC8IDD8EdD7YOd5IIHj/vCxCyK2qcZQlLjM21rIL1fWVQ0c5VMmv87td+LU5B7yfyxfNpEiFgmIXEq7jVcaadoqE7550lQon/gUdrALtqxPRwsmv18GWUwGAi6uKgR445WWnUFFuujIKxSn9RMc7rjIA6BgUAz1n3/FOpJhmP46H3UuZzLmcKoigD/BHNYhxY50Nf07Emtw7Zbe/zq4e2rCtki5cuhYMCGROQUAQEASGNAJiABjSxyubEwSGFgI6odJQ7vahdv3RU44g6ITZc5QlHT4BjqcNe0a5NJRgG8jmpATA+4f8ZJUCAHmbTl80Si8i2sG3wbO5qrSQYDBRNS5Dv65SwcFfJVugv3M4FMw1uPn1Oh57Dqkll1vBiXgSz1nxnOmUPiVWGYYO7//GHdUEI4BV03nGVJwdupUXAj1vc7zKMIF+uuUxvZLNKW0iMz3BqPrhRN4IOfD+xbsX72Crpvus+s6hmtsrHGQeQUAQEASGKgJiABiqJyv7EgSGIALIYV+9rIhAZKdqXKXRa2VJ58P2zLkrtG6ruvyaLlO+ChvO71YKChSvuQVTaUpitFKJwxpOBF06JGfIT0eor6rpsLr39b1J2/fWUEPTedW0Qf1d5744EUb6CqnjIVcpyJiXm4aCtJE/bzhIbddv3hZnxH33GeSMBTmpLIMRR7nTMQA4PWMIs0flheio8KCesdXkTuSEvv2LZqYZ5UQ5uftebcJKtphJEwipG/ibI8ulK21GhYPOrm5LsThVIOz2o5rbKxxkHkFAEBAEhioCYgAYqicr+xIEhiACKUkxtKQ4h+AVV7XzF68a7ND+nmf/cTofohxlSUeh4xoAIDMUb6Q/cD6+Vdhwft9fcYxQug8KXEJ8FOVkJlNCbCR7fXhxUZrLjlyOm6MOWU1ZVHLrKIYobfj6loq7nj+sw4PgVN/dFxsd4wqH1JJrAPDNa0d0yPSMBJoxNZFlsDPlP3nmEm3edcjxXHSqYzg9Y8B+dn4G+06r7p/O71wDwEAbKXx5SUBqmJo82Xj2J0WOZ+OkKrsKnHSeVV9cVdEhOmcgfQUBQUAQGK4IiAFguJ687FsQuAcR8IpdP5jKEjdcGjLoGADwMT6/KJMy0+PZH+KBHDEUMZQLi4maoMVujjXxkb51zxHCHHYNnlcYS1SNw1JvzqHDv4Da62Cr7+ruUYkQ1N9LF+ZSWrK6bBw847sOHDVKx6nanIKpBOVW1bjYriwpoMR49Vm13+gwcrIRsQIDgK6xCnnxSBdxqiCAPekQ5NmlOCBaBJUNxo8LVcEUlN+5BgBTWebwbXghKAwASNuZGB5GEyPClFwN/mtC+d+wvYrwfDk1HSOOOQ8nOsQLDGQOQUAQEASGOgJiABjqJyz7EwSGEAJcdn18KO7YV0vwmKoa1xPNVZaCZQDAPuCNL8pLp9zpU7Q/zFU4ePU7wv6hxKH8ol3TUeCswsq9mJdDwOgVJnbzjA4ZZTC9T4pUh6BDKd6wrYrAfK5qXOMKh9QSa3HnU8ll9zueVxg29pbXsyIycH8efmCWUdZS1ex4HsBgnzYlVjU8aL/rGAAgBAwqkBmkoIO1QenftPPQHSkgXjyr5hyckq6DFRuRSxAQBASBwYSAGAAG02mILIKAIGCLgA5Z391SlkLH3Mop5ih02KhOBIAvMFyP7EBeJyhxKLe4a38tgaHbqemE/+oS9XGxcSKsGyjcdPgnuAYLnSgIDqllxIRx9Mjy2UY0SDAa9rWnrJ4aTzWzpx83LpTeuXqekogOE1rdn7tF/Oe7QV0DAMbqPDdsMD3oCHLK2mNn6EBVA8uAYy75148U0/gwXgQG7sm6rZXUcvW6BxLLFIKAICAIDG8ExAAwvM9fdi8I3DMIBMNrrKOAqep2w5u4oGgagdWd27g8Bb7z6Sh45jgYRHp7egkeXygRSCfwqkHxv9xynfaU1Tl6/X3X01FkdA0A3JKOnJJ1XmFkN08wcNAhAHS6f4g2yZ6eTEW5aTRq1EjPocCdPFJ3mqqONCpD/n0Xhyd8xeJ8ioocz5LpensHvbaxjJCegIbnc9WSAmX5SvTFM4+oC5wTjAaTosIJ7wxEbowYcd/t9UEoiVSS++67lZ7AaVxeC9+5UH0DFUFGjeSdB57Nru5e6u299eyjqoCv3Bw5nfpgfqRYIHLjWusN9nS4W3MLp1F2ZhJrDJ7V/eXHCMSk0gQBQUAQEAQCR0AMAIFjKDMIAoLAACCgo6xzw8a9IBXUKW/mD5O/csKBkUsyaFXGz03erZ1M+PhHmTaUDHMK97cajz08sDifpYzoGgC4hHWQy6ncGecsAu2jo6xzcfCCVBBKdsmCbIqLmaidx6/CBM8mFLmjx84oI0X850LI//LFeazQf3Os/7uAS6bppkoEl3sBsjmV2bTDkHO37QxbOmSnqjOExx88ARWHGwmVKXQajI8oIcopB2nO60tMqLOW9BUEBAFBQBCwRkAMAHIzBAFB4J5AQMdbyjUALJwzw2Aq5zQrBva4yRNp8fxs10RiPT29Rr1zeNG4jSOzHWGcTs65lTyYF6G4NcfOUN3xc9TR0cUV+3Y/GEygxEEh4TSu4ou5IiPCaEVJAYWNG8OZmkA698a2KlbfYHTiGnOwNgcHVMd4oCTfqNbAaVZe6IyUOJo/K5PGeBjyD4UR3AVVR5oMYxGUVN0G7/fieVlaETZYw5fnQKec5omTF4wqFjpNh/+Dc56+ayNyYfXSQsOL79Tw7luzscyIXvBtgRr/8OxjTkRtNDSe14raMOUIhMfgbhvrdO6B9BUEBAFBYLAjIAaAwX5CIp8gIAgYCHhtAMAH8aplhWzl3VdZQgjrzKwUo7Z5oOH0ID/bub+Wdcr4+H+wtEBZTx1Kz+ubyw2l0b9xiRTNcfCEYp5jjefo+MlmV0q/ORc83jCYTBg/lrVfruKLfjiH0uJcmpIYzZ77blcC8NoAAIK4FYvzKCREna/v71WFYQYebBjEdNn7rQDHHUQJSOSGX7rc6krpx7yQa1ZehlFO0E34umlkg+EB/By4g6oGIkuUEPVXolXjdLzsMIqAMA9GKE7LmpZI84oyDSJQp4aonDe2VvYrf+rG+AcZgRuMn/D4q6ozOMnlJkXKd75LV1qNqh06MgArRHmNHTuajjddMIxB0gQBQUAQEASIxAAgt0AQEATuCQR0ct87O7tprY0CbG62aGYa5WenspQd37Bar8Oj8VG6bkuFsmwWvLtLinOMD1pVs1MCME4nRBzeRMhmZUhQyeD7O5S4opnphhKnazDhMtXP+0tOsY7yyp1bZ686fRHS/tDyWQTySFVTcVBgvA6zvS8JYuTE8cZYlXdZJaP5O5R+lCwMtEFZB6cDh+3fbi3TABA1cTzNzs9QPu8weO0+yCu36L/mWHjplxWx5UVUxHoo6719jlBxSxbCS7+v4hgdPmqdK8/lx4AwCO2Hwo13QCANd7t49nTjvaXzbPqvCYy27j5sEI1yGt7Ty+/Po+ioWxU2Ll1pM95lnV1iBODgJ30EAUFgaCMgBoChfb6yO0FgyCCg48FS1UzXCQUGgKayBBmQv4qPSy8bPNFguHYKqWfnLqME4t4aOtZ43lJEnbxzTMCRzQ4LKPvZ05IoLzvVdUi5SqnB2lnTkggGAF0P8d3OLdYJy1aliyB0HwoeFwPwT6zZVEYJsVGE3HIYabxqUKJBDFdTf9rVlFDWIZNXHASHjp6kqanxLEMLPN0oY4m74aaVLsyltOTJrKG42wipB1Z2DaH/iOqIjpqgnBORC2s3llNb+03LvhkpsXT//GxlFIE5+OSZS7R51yGlgcJqMaSQFOSk0fSpCWzSQtUGUQFg7ZYKZRQS0kX839ODgfRTtT/5XRAQBASBgUJADAADhbSsIwgIAgEjoBO+bvex6IZIDAzi8KqDuErXg83dNBTtLbsP92PThgcNef8Ibed40FShsrp54pC/9fpN2rbnCJvsDwYSRBpMTYt3rfj74gbvN7yR4B/wbwhZh/Lvlqn+buYW6xi1sG+E1IMzwt9jHB8bSaULcrTy4xHV0dp2k1KSePeKe4/NfjACIBLgYFUDK2wb4dpJCZOMtBqU0eTcda5MUP5UofOYy23ov68cuko2jABIA0KKkX94u27KTOWRRjpYddzRmMDhEfCdACkA2/fVsFn+EUWSn5Nq3CtutQLuOaIf3uubdh2ylMeM8kBqjdX9Afnk3jJ7Y4uOHNJXEBAEBIF7GQExANzLpyeyCwLDDIHC3DTCH26D4ohQ5AvNV+m+EffRtLR4o6yZTqk+7lr+/RA1oFs7HUoTFHgYG+CRjZk0wfD8cb26XObyqalxtAjeYkU+se+eoKjAEFDXcNZQRPHfpiIKWVEvPjkhmtJTYo0cfy8VONMIAa4EnCUalKOC3DSKnxwYUz32gjDsu9V0PcZQyPaU1RuRGfCyZk1LprysKa4NINx94/wRhcDhF/Cds6e3l06duUT1J84bMvuGlIOsEV5+5IfjHHXn5srO6cd9dlRzccn6/Ofp7OqhCxevGkY2kFnGREdQeFgo+zkyIzrwt1OblZdupD7ptFulPtuotuEsnbvQQu3tHbc5HVD2cGJEGKVNmUwpidFGdJTXz76/rOa7CNwSMGTBYBQbE6FcWwwAOqcufQUBQWAoIyAGgKF8urI3QWCIIaBDmna3tg6lGJ7PhqYLtKIknxV27JWsdh5i//mhsHMJ0bySbbDOw8mtD6bsiGBAjnSwlaZA9gDPdFnVcYNETSfNIJA1B3osqlrs2FfjybI505MJKTsDdaaIcNhffswor6hq48NCafXSIsLfg6VdvNJKE8PDKCTEuzQUq72JAWCwnLjIIQgIAncbATEA3O0TkPUFAUGAjQC8TauWFhJCPQdj8w+V5+bte7GX9hudtH5rBbVc49XlRp4siN/uptfVi30HOgeU2w3bqowydXejISUFxHEgkBuMzTcE3E2lhWDtCdEIbe0dhrc80BYIz4XV2nhPwcBmEtAFKp9qvG6uvlvODJUcur/Dk3/iZDPtOVhH98/PMiKIgtVUvDDBWlfmFQQEAUFgMCIgBoDBeCoikyAgCNgiMNDeNc5R2OXxIhx4ZUm+EaIazNbd3WPULEcEgE5zw5yvM7+qL3ALhpcUOCDKAWXxOM23xCOnv9d9wPGASIDB1BDJUnG4kaprmu4o4QeFe0VJASF8/2415OqDqA9knihdGEjDswNeBaTdeNkGysDmxngxGAw5uF/g36iqaTJg1yVm1T0rp9KounNJf0FAEBAE7nUExABwr5+gyC8IDDMEoFSvWlJAKF02GBqI6ZCT3Xiq2VKcYCtMgTCuQxEAWzbIDYOhiDudD3KeD1Q2GIqvl55SUyECGRs3DBu12N/YVnXXrhPuMgxFXleXcLshpEVs3X3E4KOwam5IB93K4jsOBqOz51to657DRjqCbkULfxkCeXY4+wm2p1036sdXZrxHlxbnUtxknpGMs19uHxhwQCp6/i98Hua4YEZModrCnrI6rojSTxAQBASBIY2AGACG9PHK5gSBoYmAF941eP46uroJpdjcNH9lxGkOL+S1mh9etP2Vx4xSYm7bQBsBgBtKrYGcEUqcl54/X4UI57pqWSGNH6fOdYbRAFUGurp73MIY8DgvlEXg2dfX59qQ4MRI77/BgTYCwNC2t/wYnTh54bYobipamIM5JfgCPlQio0JFdmaS5wY2kP0hcgF3120baCOAyY9SVn3csjJEsCITYMhav61KWT7QLY4yThAQBASBew0BMQDcaycm8goCgoCBQCAKEzx/UJxTkmIMFnLdhrxxlJOqO36WPRTeyiXFOSyFlDNpR0cXbdtbox32bzc3UitmzUwPKps8PMvb99b0KycIbz2I8ALhI4BC9Ma2yjs4ELih9YPBAIBzCURZhEFr98E6owQbeAV0GxTsHftqte5T+PixVDI/2/DEB6uplEY3xKBQ/mvqz9C+8vo70huCtYe8rBSjeolXJURRLQApP1ZlMXX3AJlm52UY71NutRHdNYA3uCR27K9VlhP00iiBdc+cv0Jbdx8mRBxJEwQEAUFAELiFgBgA5CYIAoLAPYuAmw9rM/e07sQ5WlVaqE0iplsX2xdchHiXLMg2jA5uQ+51Ig90Dxal/KCIByKf1ZogR0R98qZTzbYKF6IkFs/LclWi0U4hgiK8srRAaXQ5caqZNu88pAuX5/2hjMEIgLQInfsB5QYRFVda2uih5bO0Kk/gPoFEDiUWEUGg21BKMjsz2TA8oCyhVw3PaePpZtpf0aBUdHUMJ6bnH7wPYM8fqIb7jXSbQNI87HgZvNgDjDiQD8+Mzt1zWvtW+cDrtK+ivl+4v9M48HcUz5keUGqSWbmCUxnBC/xkDkFAEBAE7iUExABwL52WyCoICAL9EOB+uOJjFB5oeDmhxMdPjqTl989ke529/PhG3u3cgmk0KXI8+2PbrMUNvgHIH8w2cUKYodClJEXTqJHuSnPBI32u+apB8sWVN3RMiGGAQGQGRwmB4lt5uJGO1J1yNCw4VTvo7OymN7ZXsWUMJu7m3GlTYmlOQYbScIE7cf7iVUP5v9Z6g2ZMTaR5RdMIofGcBvzAwN7QdJ7T3bEPjBcZqXE0c8YUmjB+LOv8/Cc067vXNZw1omu4XlsYIUAGqAq1t0ojCHjjGhMAI5wRDJc6VR96enup8dRFI2LBjZFGQ0QjmqMwJ42Q4uE2IgAyglejuuYkXW3lVSWxkpH7bvcdC8Uf96fySGPQsdLBVfoKAoKAIDCYEBADwGA6DZFFEBAEXCMQHTXBUAASYiMpdMxo4+MVCgWUCCigvoooPKzwGo4axVNu8RGLkNuWq9ddy2c1EN5AhL8nJ0YTlO7RIaNuf3SbsmNtEAweP9k84DmsUKxAUDclMdogC4N3EGH68ND5NuTOQ+G/crWd4I0/de5yQFgBF5wl1g0bF3p7PaRudHR20YWL16i+8RydPXeF5cVFqHrRzHRKio8ilGhDg6Jw7kKLkQoC5XmwNWCfEB9FMzISKWbSBMOrD6MI7sXNji4jtNlUsNC3KC+dcqdPYSltpuEARH9ehJH7YweMgTW83pOiwo3nEdEBvkYdnCXuTfuNDrp8pc3YD6o34FzcNuCEUHsojniW0LDGlavX6VjjeWpoPE8w5A2GhvcVnv3E+CgaGzqGRoeMvI0PZMQ9b77USsdwzy+0DLjcMFZER4ZTavJkip40gSLGjzWefd80Btyjru5e6urqpstXr9P55hY6deYytbXf9BRi8HlkpMYahsHxYWPvwAr3BelQFy+30rGm8+x3gqcCymSCgCAgCNxjCIgB4B47MBFXEBAE3COgG2INJeXQ0ZNUVnWcpWi6l0xGCgLuEIBiXbIgh5ALz4ma6AF/RXk9HW3g81e4k0xGCQKCgCAgCAgCgsBgREAMAIPxVEQmQUAQ8BwBKEpLinMNRYnb4B19bUOZ5x4t7vrSTxBwQgCRDcsXzdQqiTlYCA/lZAUBQUAQEAQEAUHg7iAgBoC7g7usKggIAgOIAELXly/O02ZHR1jp65vLAwpLHsBtylLDCAG3ZfgGC+HhMDoq2aogIAgIAoKAIDCoEBADwKA6DhFGEBAEvEbAraIEOURZ8vo0ZD4vEMhMj6f5RZlsDgvfNcsPnSD8kSYICAKCgCAgCAgCwxMBMQAMz3OXXQsCwwKBQBQlAIRSYdW1J4cFVrLJewOBWXnpNHNGCovsz39HvX19tGXXYWo6ffHe2KxIKQgIAoKAICAICAKeIyAGAM8hlQkFAUFgMCCQl51CRbnprhQlyI/SW5t2HDKYyaUJAncbARBYwusPoxaH7M9KXpRne23DQaMcppftHQ9n0CMPplFGagSFjUO1ArDv99HZ8+205o1G+u/fHqUbN3q8XFLmEgQEAUFAEBAEBAGXCIgBwCVwMkwQEAQGLwKBeEnNXQkB4OA93+EmGZT/RXNnUPqUWNfKPzDzmgBwwZx4+uTjeTR9aqSh9Fu1N98kOnqshV7+fjkdqGgebkcn+xUEBAFBQBAQBAYdAmIAGHRHIgIJAoKAWwRQD31u4TTKmpYYkKKE9YUA0O0pyDgvEQgZNZKWFOdQckJ0wNN6yWnx7ndk0kc+kEsR4aNZcp1oaqUXv3VAjAAstKSTICAICAKCgCAQPATEABA8bGVmQUAQGEAEvAiR9hW3pv407T5YN4A7kKUEgTsRcFO60gnD3QePUk39mYBhftfbphqe//DxPOUfCyISYF/ZBfrcl7ZLOkDAJyATCAKCgCAgCAgC7hEQA4B77GSkICAIDBIEuMp/X9+bdOrsJUqMi3JkUH/zzTdpx75aqj9xbpDsUMQYbghwlf/u7h46c76FUpKiHaNeunt6acO2KjrX3BIQlAvnxdOzn5tDsTHjtOfp7u6jn/yihl75cbX2WBkgCAgCgoAgIAgIAt4gIAYAb3CUWQQBQeAuIjCvcBplZyY5KkA9Pb20p6yOxowOoTkFUx2l7ezsprWby+nK1et3cVey9HBFAAat0uJcmpLoHPbf0dFFm3cfpqmpcTQtLd4RLhD/rdlYRjc7ulzDOm7cKPrhy0spe3qU6zlq61vow5/ZKFEArhGUgYKAICAICAKCQGAIiAEgMPxktCAgCNxlBDjKf2dXD23bc8Tw/pcuzKW05MmOUkPxX7upnDq7uu/y7mT54YYAV/m/3t5BG3dUU2vbDXqwtJBiJk1whArVLNZvrQwIzic/Vkh/8/ZpNGrUCNfztN/opq//Wxn96fUTrueQgYKAICAICAKCgCDgHgExALjHTkYKAoLAXUYga1oSwQAwYoQNBTkRQfnfsvsQnTl3xfD+r1paSFETxztKjtD/7Xtr7vLuZPnhiADHoAXl/41tldRyrZ0iwsfR6mVFNDbUOR9/f8Uxqq496RrSOYWx9NVn5tPk6LGu58DAvjffpN/88Rj9n28fDGgeGSwICAKCgCAgCAgC7hAQA4A73GSUICAI3GUEkuInUWlxDoWEjLKVxFf5R6fJ0RG0YnE+jR5tPwYKyvY9R6ih6cJd3qEsP9wQ4Bi0fJV/4JOREkv3z88mVMCwa11dPbR+WyU1X7rmGtIXnl1AK5em2Jb705l4f3kzffTJTTpDpK8gIAgIAoKAICAIeISAGAA8AlKmEQQEgYFDIDIijFaUFFDYuDG2i4IcbfOuw4TQZ7NNz0ig4tnTHbkCJP9/4M5RVnoLAY5Bq/1GJ63fWmF4/s02r2ga5WQmO0IZaP4/iP++/Pl5NCky1HYdEGxu3nGatu06S09+vNCxPODxplZ61wfWyPELAoKAICAICAKCwF1AQAwAdwF0WVIQEATcI4Ac6WWLZhIUJrsGZWRveT2hlJ9v4+T/X7zcSq9vLiewpksTBAYCgdDQ0bRqSQFFOqSmWBm0QkaNZOX/nzjVTJt3HnK9lWc+O5ve8UiGY5TBseNX6enndlLT6Tb69ouL6f75CeYUdw0AACAASURBVLbrNV+6SV98YQ/9f/bOBLyma3vgyxBDYg4iYoiYhRAS8zy2Omi90uFpS7VUzTxPhCqpIZ4/SqlWa6iqtvRpaavmsUIkhJiHRBJinkMMCf7fOnq8m5tzzl773HuTm9x1vq9fv6/Zw9q/vc/pXWuvISqGvWxMbwp3ZAJMgAkwASZgkgAbAEyC425MgAlkD4GG9apA/Tq+urf4WMLv6MlzigHA8sEYaYyVxphpoyfm8BnAf/hhAllFAENZqlTykjZoYS6L59sFQsGCbvp9bQxpqVyhKMya0hp8KxbVnSM9/TEsW3kC5ix4mmRwQJ960PvN2uDmpp0s8PrN+xA2PQp2RCRnFWKehwkwASbABJgAE/ibABsA+CgwASaQYwh4liwKXdo2gEIGCk9S8lXYGnEYHj16nGFdPuVKKZ4D+fPnM1BkHimZ1ZMvXs8xTFjQnE3At0IZaNPMH9CzRevRM2hhW0pIC5b9w/J/GAZg5nn3jdrwYe+6ULCg/ntz4dJdCAmLgENHn4bbvNDZF0KGBoGHu3aujbup6RA+Oxr+2JBgRiTuwwSYABNgAkyACdhAgA0ANsDjrkyACWQdgXx580L7lnWhYnn92uiYIG3tlv2A/7Z+KLHSXP4v6/aTZwJSVQpM3Ld+2wHNkJTObeobhsIgY1vL/4nc+XGO7RHJMHzszmdbKqoYwAYAPv1MgAkwASbABLKPABsAso89z8wEmIAEAdFNKcb9Y+m+uMSLmUbFWGks/1e6lHGt9BNx52FX1HEJqbgpEzBPoF6tShBUv6puOAtWsdi04yBc0sjeX9SjMDzfIRCKuOsn5kPvgb0HTsORE2dNCSlS5HHQtLTHsOSHYzB/8SE2AJiizJ2YABNgAkyACWQtATYAZC1vno0JMAETBNA9Gm87vcuW1O199vxV2PLXYXj0OKPrP3bwKlMCOrcOMCwZiCEDW3YdBhyHHybgaALuhQsqRimjnBRHTp6FyP0Zc1moclXzLQctm9Q2TMx3/0GaktASPVvMPKJYfhzz6rV7MD48EvZE/8/wJjIcsAeAmd3gPkyACTABJsAE7EOADQD24cijMAEm4EAC6PbfvkVd3Thpo5tSFKtRgJ+SONDoYfd/B24gD52JgH/NitC4QTXd23+jcBYcrH2LeuBbsYwhWVvd/7+c0Q4aN9RPToiTHz91A97qtz6DHCIDgJbRgI8IE2ACTIAJMAEmkDUE2ACQNZx5FibABGwgIFJ2Es5egS27/ueCbDkVlljr2j4QShTzMJTg4NEE2Bcbb4OU3JUJ0AhQQlKMziNm/3+uXaBhMszHT57AX5HH4HRC5pAYipT16nhC+Pjm4O1l/N78tv4MfBIeKWUA4DKAlB3gNkyACTABJsAEHEOADQCO4cqjMgEmYCcC6CKN5fuwjJ/WI3Ldp7hKY431DTti4dKVm3aSmodhAvoERBUpRK77FI+WO6n34c/NMZBy956praBk/3+Y9hgWLTsCC5YekTIAnE2+A0NCtkPiuRRTsnEnJsAEmAATYAJMwDwBNgCYZ8c9mQATyAIColJnN2/fhbVbYuD+/YeZpMHKAZ3a1IfyXvq5A7DT+Us3YOP2g5r5A7JgiTyFixEQVaQwOo9UjxZbE1ri7X/ndpUMd+ZWykOYMjMKNm7LmGSwU9uKEDoiGIoX1TbanY6/CT37rnOxXeflMgEmwASYABNwDgJsAHCOfWApmAAT0CHQrkVdqFKxrC6fM2cvw9ZdhzX/LrppxU62ukrzxjEBGQLo/o/u+2U89StSxBw+A/iP1lO7ug80aVjDMPmfrR4t7u754dt5naCqb3HDpend5L/Q2RdChgaBh3t+zf5791+CD0dulcHGbZkAE2ACTIAJMAE7EWADgJ1A8jBMgAnYn0DBAm5KpnSMedZ79JQlSuUAHNPIg8D+K+IRXZ1A0SKF4cWOjXRDWtAgtXPPUYhLvJQJFaVyAHay1aNFdIOvChYVcxn6j9iSSU5R9YBf18ZD2PS9rn4UeP1MgAkwASbABLKFABsAsgU7T8oEmACFgEhZwjH+ijoOJ+POZxquauVy0ArLpOXNozsV1knHZGv7D2nftlJk5DZMQIaAyCslPf0RbP7rECRfvJ5p2Ib1qijVLPLk0T/Tjx8/gZ2RxyAu0VzyP5xUpMCrgmklAMS/jRsZDK++UBW0xExLewxLfzoO8xbGymDjtn8TeLN7DXiuQ2WoUrkYeLi7KYyfPAG4m5oGcQm34Oc1p+GPDQnMiwkwASbABJiALgE2APDhYAJMwGkJeJctCR1bBwC6Tes9Wh4AmDiwS7sGUMS9kOHabE2U5rTgWDCnJVC9ije0bFxLV4nX8wDAPBYdWtYDNzdtt3p1wVev34Y/t8RAWvoj0wwo8f+oyC/54RjMX5y5+sasya2gTXMfzfnvpqZD+OxoVlIld6dZsDeMHBgIVSoV0zSsqMOhAQg9M6Z/vh/iE29JzsLNmQATYAJMwBUIsAHAFXaZ18gEcigB0W0pLsu61jkaC9o294eK5UsLV82l/4SIuIGdCdSoWh5aBtcyHPXIybMQuf/Uszbo+t+5dX0oVVI/FAYb2yufxYqFz0E1vxKGMhop8kb9L11JhdBJuyEm9oqdyebe4bo97weD+wVAqRLGBk2VAHoEYJ6FkeN3Qmpqeu4FwytjAkyACTABUwTYAGAKG3diAkwgKwhQDAB44xV9MA6OnjwLJYp7QPOgmlC2tHHyMpT9zt37sHbLfuXf/DCBrCJAMQBgEr8dkcfgbPJVKFumOLRsXBuKFSksFPHy1VuwftsBm27/mwaVg7CQJlDa03i+q9fuwfjwSNgTnTHUIDCgDEwZ1wy8yrhrynv81A14q9964Vq4wVMC9ep4wpRxzcHH20MKycOHj5TyjIu+PyrVjxszASbABJhA7ifABoDcv8e8QiaQYwlg8r/n2wVCwYJudl0D3pRGxZwGvGnlhwlkJYHKFcooHipYotKeD+YO2BJxGM6dv2bTsK+/Wh2G9KsPhQsZhxokJN2GXgM2ZLphxtvqUYMbgnth7f56eQNsEjoXdw4dHgTdX6pqWPVBb/m7oy/CwFHbcjEdXhoTYAJMgAmYIcAGADPUuA8TYAJZQqBwoQLQtUNDwJh+ez4XLt+ADdsPwqNHj+05LI/FBIQEHGXUOhl/Af7ae0w4v6hByNBG8Fq3akKF8+CRq9Bn0KZMwxn1f/DgEXy55DB8+6PtcorWkRv+Ti3HqLfW+MTb8FrvtbkBBa+BCTABJsAE7EiADQB2hMlDMQEmYH8C7VvUA9+KZew28N3UB7Bh+wG4ceuu3cbkgZgAlQDmqMDSlqVLFaN2Eba7diMF1m8/CPfvPxS2FTWYN70tNAsqJ2oG2yOSYfjYnZnafTmjHTRu6KXZ//rN+xA2PQp2RCQLx+cGAMGBXvBpaFMoW1oc/qHFiw0AfIqYABNgAkxAiwAbAPhcMAEm4NQEKOX8qAvAfAGRMafg2Klz1C7cjgnYnQClnB91UswXsDXiiJIM0x4PJQEgzvPr2ngIm743w5T+tUrBtE9aQPly2vHqHP8vt0O2GgCYtxxvbs0EmAATcBUCbABwlZ3mdTKBHEogX7680LlNfcCSgLY8qPzvPxwPsUcTbRmG+zIBmwlgVn/0ArA1tAWV/4joExCXeMlmmXAAqsKpVwLw5eeqKPH/WJ/e+sHM9GvWxcPE/2Q0GthF8Fw6CHU/9Ja/YWsShIRF5FI6vCwmwASYABMwS4ANAGbJcT8mwASyjEDJ4h7QuU0D8HAvaGpOVv5NYeNODiRQwdsT2jX3Bzc342R7eiLYW/nHeV7o7AshQ4PAw91Ypnv302HOgoPw0y//K1WI/Y3i/++mpim16desO+NAqrlvaKpHhvXKU++lw5yvDsKK1Rn3KPcR4hUxASbABJiALAE2AMgS4/ZMgAlkCwEs7de+RV3A21OZ58HDp7ekZ5Lsc0sqMze3ZQJGBKpW9lLKVsoaAe6k3odtEUcAy/7Z8xnQpx70frM2uLkZVyi4czcNps6Khj83Z/SmWb6gC9Sqru2pczb5DgwJ2Q6J51LsKXKuH8tsFYADh6/CoNHbMlVpyPXAeIFMgAkwASYgJMAGACEibsAEmICzEEDlv3XTOuBdtgTkyZPHUCy89U9MvgK7o0/A/QdpzrIEloMJZCBQskQRaNu0DpQo7iE80+mPHsGJ0+dh/6F4SEt/ZHeS40c1hle6+gnHvXz1Hnw8ZQ9ExfzPqNa6uQ+MHxUMpUoU0uzP7uhCrJoN/CoXh6njm0F1vxLkAS5cugtTZkXDrsgL5D7ckAkwASbABFyHABsAXGeveaVMINcQKFHMA+rWrAje5UqCR+FCkDfvU2PAw7R0SLlzD+ITL8HJ+POAt//8MIGcQAA9XPxrVASvMsUBy1+igevJkyfwMO0R3Lh1B04nXIS4hIsOLV1JrQCQkHQbeg3YkOF2eUi/+tCrR03Inz+z94BeyEBO2BdnkLFFE28YObAhVK5QFIzsnphn4cTpGzDzixiIPnDZGURnGZgAE2ACTMAJCbABwAk3hUViAkyACTABJpDVBIxc+C1lOR1/E3r2XZdBvIWzO0BggHa5Tnb/t30n3d3zw3tv1YH2rStCubLuULBAPsUYgEo/5leIS7gFv607A6t+j7N9Mh6BCTABJsAEcjUBNgDk6u3lxTEBJsAEmAATEBNABXPZ/M7gW6mYsPHe/Zfgw5Fbn7XDG+oJo5uAZ8nM7v+ooK7fkgihk3YLx+UGTIAJMAEmwASYgOMJsAHA8Yx5BibABJgAE2ACTk1ApuTc9ohkGD5257P1GLn/czZ6p952Fo4JMAEmwARckAAbAFxw03nJTIAJMAEmwAQsCVBLAGKfX9fGQ9j0vc+6L57bEer7l9YEevzUDXh/2GbORs/HjQkwASbABJiAkxBgA4CTbASLwQSYABNgAkwguwi8/mp1wJv8woXyG4rw6NETWP7fEzBr/gGl3fMdKsPooY2gWNECmfo9fvIEVv0Wp2Sk54cJMAEmwASYABNwDgJsAHCOfWApmAATYAJMgAlkG4EBfepB7zdrg5tb5iz+lkKlpT2GJT8cg/mLDyn/2ahO/bUb92HCtEguR5dtu8oTMwEmwASYABPITIANAHwqmAATYAJMgAm4GAGvMu7QrlUFaNLIS0n8V8azsHL7b1RmDhFZlvTDsnSzprQG34pFNent3HMeho7Z4WJkeblMgAkwASbABJybABsAnHt/WDomwARsJIBKzts9akI1vxLg4e72rHTW7TsPYdee8/D517Fw6UqqqVkwbvqNV2tAdb/iUKBAPqUkV+q9NMAs6f+Zs9/UuH6Vi0OvnjWhZRNvKFmiEOTLlwceP34C12/ch/VbkmD+kkMOi6dGpfC5DpWhTfPyULFCUYWXZbmxK9fuwfxFh2D1n/GmeNmjE/JB7o0beoGPt4eitBYsmE8ZGjklnk2BmfNjHHLrjHz6vesPQQ28oGzpwhnmRTZfLj4sxSaoQVl4paufUj7Ps1RhKOCWVzlDqGTHnbkFXy45DLujLtgDmzIGyt+jWzVo08IHfCsWU86W7HM3NR3CZ0fDHxsS4L1/1oF+7/grZ9/6sTQUyM6B7f1rlYKXulQB/1qeyj67u7spfNTnwYNHcPP2Azh6/Dr8vjEBtu48Z2aaZ32ceW/r1fGE93v5Q4C/JxQtUgDy5s1jl3OSVWvGb+KpuJvw9XdH7XqetTY8J3zDbDqo3JkJMAEmYAcCbACwA0QeggkwAeck8NF79eDtnrWeKWrWUqKytXN3MgyzyGhOXYnR2GbHHdg3ADAWu4iHm6YYOO6BQ1dg8sxoiE+8RRVV2A6NJL3fqA21qpcUuoAnnE2B4aE7IPFcinBcezbo2a06vNatGvhVLqYoQEZPTOwV6Dt0sz2nh27P+8Gg9wPAs1TmUnfqRFExl6H/iC3CeZsFe8OAPnWhdo1Shko4KtvLVhyHr749LBzTqAEqReji37alj2asvszgt1IewpSZUbBx21mYPbU1tGpaXrO72XOC72u3rn6KV4Fon9WJ8b04cfqGYswzYzBx5r3FEovjRgYrxhu959LlVBgfHglRMZfIW+nMayYvwqJhTviGmVkX92ECTIAJOIIAGwAcQZXHZAJMINsJ4K1Z+Pjm4O3lYSjL9Zv3IWx6FOyISCbLjD82x44IglIl9JXB8xfvwuiJu+DI8evCcbEGe+iwIOjSvrLwVhYTq+Ht6yfhkcJxRQ1QER38QQDUqFqCrGzhzSveTH/74zHR8Hb5O96QY2x6RZ+iQvd0dUJLJdUeQnRpXwlChgVBcY1Ed5bjHzxyFfoM2qQ7JSpxwz5sAO1a+mjemmt1TL5wF0InRcCho9dMLQXZoUeJ0VmVGfjy1Xvw8ZQ9UKBAXpgwugl4lsz8DqSnP4YffzkFM7+IIQ+tnsWa1UqS99l6cDMGE2feW/wuzJ3WFhrU1a6woK7/YdpjWLTsCCxYeoTE215rVr5bw4OhY+sKWXaerReYE75hpE3hRkyACTCBLCTABoAshM1TMQEmkHUE3n2jNnzYu67u7b8qiRmFdsq4ZoqybhQvLaOEho1pCl07ViYr4aoSJnPjZ0kef7iP/CgQXujkS/7hbtn/1u0HSr9CBf8XM47Z4S9eToWffjkJy1aesHmjUVnGm8+mQeWERhHrydBIknInTQlfUEMYsA0qSklnb8OSH4/D2o0JZBkXzu6guOmLnu0RyTBcx5sE3f0xWz6GMIji7C3nsU66J5JB/TsawIb2bwCB9cpIzScaXz17ndpWhO4vVYW8Gou5cOkuhITRjBZ4Fod8UF/xsFBDOUQyGP0d3+fvVhyHLxY9TVIoepx5b9HrZUj/+uBe2Lgyg+wZscea8Xz9e3AjqFOzlNT5kpVVb/8c8Q3DECJMXPndT8ft8g0TnT3+OxNgAkwguwiwASC7yPO8TIAJOJQAKo+vvlBV+ONU9gcp1bPAMlbaaKEYkz34g/q6bv9afWVv/CzHMPvDnbpZGPs99+tY+GHVSWqXTO3atvCB4QMCoaJPEdNjGHVErw8Mo6DEjRuVubOcw7o8nuXf0I0bs+WLvFH0ZP51bTyETd9LZtG1k6/i2WHkNk4ezKphfOJtGDlup27yP3THX78lEUIn7RZOgfKhFwHmc5AxiogGxnwMyGtXpHH+BGffW/Rg6tyukmi5GRIzihrba82jBjWEShW0kz+KZJA9z9bjOfobxtUrRDvIf2cCTCCnE2ADQE7fQZafCTABTQLjRzVWEqyJHlkDALVcGsUAgLdYC2a2V27RZB5Usn75Iw4mzYiS6QaoWP97SCMoV1Y/nlhqQJ3GG7YmKTfAZp43u9eAfr3rCt3tzYyt9jFS1q3HNSpzZ9k29V46TP98f6YkgJQYbtFaMKnkhyO3ipopf3c0PzQAbN5+Vrdk4O2UhzBt9j74c3Oiobyo/IeNaaIkVLSn8q9OSqlA4Mx7i9+Gb+d1gqq+xYX7fuduGkydFS1kjgPZY822GLNQBpnzbL34rPiG2WJgFW4WN2ACTIAJOAEBNgA4wSawCEyACdifgKMMAFT3WYoBwCiLuoiI7C0aulgP7hdgt1hwI/mMXOGN+vV/ty706lkLPNyNXZ5FbER/xxCBn1efhvDZ+0RNYfmCLkpyRNGjlfMBlX9bbkrVOX9bf4aU8wGV/w/71FUyxTvqOX3mFmCMvx4TiuKNyu2MsFZ2v/m3XDMlt4cz7y2GWISOCCYZwrCKCXpcYPJL0WPLmjF8Zer4ZlDdr4RoGsO/m/0+ZNU3TNYobBMM7swEmAATyAYCbADIBug8JRNgAo4n4AgDgMyPcooBgGpM0KIlYwDAWzOMP3eES7itsqn9s0J5Veei/sBv3dwHxo8KJhlNrG817aUsUY0Vr72MoSQBDlX+kd/p+JtQ3ruIZlw6ekHM+eogrFh9yvAFl815YeZrIfLycPa9HT6gAbz1j5qk/Be4Jz37rhNiklmzdUJLexptZL5d6qKy8hvGHgDCo8QNmAATyOEE2ACQwzeQxWcCTECbgCMMAFT3WZRIZAAIDvSCT0ObKvXkZR+qUojjmnVBx4RYWMoNyyRG7L2o3Na+83otYZlAVK6X/nQc5i2MJS/LrPKKc52Kvwlbdp6DyH0Xoecr1ZXa8aJHz13fuh/WuH+vl3+G+vNaY2vtx6SxzeC5DpU0k+SJ5LP8OyVJpdk9VudBhcctf16SKz62LeCWV3MJBw5fhUGjt0FqarruEs3utQwzte3u6IswcNQ2za7OvrdfzminvHOUh3qjbsua7WW0ERlmtNZr9nyb/T6Ivt2UPeE2TIAJMAFnJsAGAGfeHZaNCTAB0wTsbQCoXKGobuIzLSFFPyJff7U6DOlXHwoXknd3p95Q4a3drEmtAI0N1AfzC5yMu6GUFLNMkkdNSEZVrlV58KZ82oTmpFhntQ8aJ/YdvAxfLz0C0QcuP1va4rkdob6/cck0bHz12j2lbvqe6IuGWKhrvpuapsT/r1l3Rhlv4PsB8HaPmqYqLFgLJKomQS0VZz0u7vP1G/fhp19PweUrqTBqcCObQi/QULFg6WFYvFy/PCS+Q9MmtFDKTlIelPH8xTvw6x/x8PuGp1Ub/vFSVcXQU0xQkhHbHj91A97qt15zKmfeW+Q0J7wNKQmmjDGQumbrd7jPW7Wh3zviiiqUPaUYtCzHMfsNO3H6Bnz+dSzsjvpfIkjq98HWKisUDtyGCTABJpCdBNgAkJ30eW4mwAQcRsDeBgBZhV1kABjYN4B0o64FSKQUqn0++Xdj5UY8b948JM54Y7Z2UwJMn7s/0y0uNXaYEnttKcy86W2haaNypNtn7Idcf1x1MpOHgX+tUjDtkxZQvpyHcK1nk+/AkJDtkHguxbAtdc2W8f9obAkLaQJedkq0qJVbwFLokKGNAG/VqXuMfXGfN+04C5NnRin7/EJnXwgZGmSTAeDoievQb8QWw9v/ER8FwhuvVof8+bU9CCzXhUaedVuSYMqspzJaPhguMuiDAKHxDBMWvtZ7reYeO/PeyoQaYdWNOQsOwk+/GIddIAQza8aM+1PGNQcfb/F7JXzxAEAmYSGOZ69vmIxRJSHpNvQasMHwLFPWym2YABNgAs5KgA0AzrozLBcTYAI2EaAaAKgZ9WdPbQ2tmpYnyyS66aLKpzVhXMIteHfgRsMfqF3aV4KQYUGkJGI4x8OHjwBjc7US4wUGlIEp45qRcghQlWucU/ZmEZWHhcuOwrc/Zr5lxvJmY4YHkcopWsc3azGWWXNUzGXoP2KLMsxnk1tBq2Y+ZIOG6EAZ3WK3a1UBxo4IIuUoUOfRYmirAQDPDnqMLPr+qO5yZDxo8FZ73eYkGDdZu5Qg3govm98ZfCsVM8SnZwBw9r2VMQ5SvVlk1mz5fkz7pDl0bFPJbudZJmGhmW8Ylh+d/dXBTOdCxqhC+T6I3lv+OxNgAkzAmQmwAcCZd4dlYwJMwDQBGQVblJQKY1CxXrlnyUJkeUSJ5mTks55UVGZP1i0cb1vXbkqE8VP3aK4Ps2+PGtxQM/GbdQdLZdgIFrr+z5zUklxLHJXM71aegHnfaOcWkFGaKFn1qWu2NCBRb6bJhwgAjPZa1tiQcueh4hb985rTGUSw1QCARor3h202NEjJVLxAA9foCREQn3hLFxUlRl4vOZ6z7y3VVR/hUBMAmllz9xerwtD+9e2aWJIqr72/Ye++URs+7E0LYxB9X2XeX27LBJgAE3BGAmwAcMZdYZmYABOwmYCMQigyAMgk/1MFFxkABvSpp1tL3WjxFJdfmZt1VGAxg/3I8Tt1FTiZjOQU5RrXJ+O6LjJQ4HhUpYmapJC6ZtXTY+WaU7BgZnuoU7OU7vbh7fuOiGQliz7mKsgjiMwwkhU9HrCyAyUWHgUyMqCYPYs4LiX2H9tRK15QvAlwvBULn4NqgnJ0ekkAnX1vqbHqyIGaANDMmudOawsN6urn1Lh564GSgyOwXhnwLEUzjlLltfc3bNzIYHj1harCd04mp4LN/5PiAZgAE2AC2USADQDZBJ6nZQJMwLEEZJQaIwMA3kR9O6+TVJI6XJnIACCbU0ClhZn5h4fuyBS/juEJTYLKQd1apaBOrVKQP584zhrHvHLtHoRN3wu7Iv+XLMt6Z2SU6yU/HIP5iw8Zbi7GFeOY3l60uGLKjTBVaRLlZlAFp65ZzXngX7OUoUEHOaNr8tqNCUA9m0YJFWVCUtDIs2l7EoyeGKG5L1R5tDpTYv9lys/pnW/LuSkeOUaKnDPvrUwuC5mM+rJrrupbzDDxH7ryT5u9D7btSoaJIU1I1Teo8uI395vPOkCt6iVJ/5OgfMMoHiOqQevLJYc1w4xIwnAjJsAEmEAOIMAGgBywSSwiE2AC8gRklBqjW6me3arDkP71Se7vllKKfuw2DSqnJIsr7SlXBvDI8euQlvYIPDzcFJlKligEhQrmk0oCp8qJN+voDq4V92+5FmryMGqCL6x+0KtHTVIyOMoNs4zSRI1B/mpmewgOLCs8eJgw7F/jd0H4+Ga6N9LWrvfUs6lnrEAFGJWuUiVot67JF+5C6KQIOHT0ml0NAOiNMvfrWMC4a6OHevuMSvuq3+Jgyqxow/EoHjnWlRksB3TmvcVY9bEjgkmeHTIVN6hrxhwew8fuhLAxTXS9WazPM9W4QPFewn2S+eZSvmHUnBE4NzXBqvDDwA2YABNgAk5MgA0ATrw5LBoTYALmCVCVLJwBXeA/HLlVczKZm1brAUShBVS3aPMUjHsmnUuBEeP+Moy1lkkeJspYj9LI3u5RasvLJAA0SqpnSevnJV3Br7JxkjlsjzkPIvddBKyxXqBAvkzAtRQUJfyhWzXIK4gB0FPwJo9rBs+1ryx0Z0Zh0tMfw7KVJ5RM8XqPzLtiOQZlb7D9rMmtoE1zH+ExNlLa1c5Y8WDwBwHCuHSjvATOvLcY1tGDttsjuwAAIABJREFUWNWBasxCdtQ1YwK8DVuSdKssaIXjUG/XqQkLZb65lG+YjLGV8g0THmRuwASYABNwcgJsAHDyDWLxmAATMEdAJumTngGA4mpsJJ3IACCTGM0cBf1e1NtWavIwnImiXMvc7lHjwWXyPVBikLGU36ehTaFsabF3xsZtSeDjXUT3tlTLRZ56Y6qVDb/3m7Xho771yCEeFJd6MwYAvAXGkIZVv8cJjyZV+RQpX107+SpJ6coIvGaMjB7Ovrf93q2rePRQHmpCPZk1YwI85IuGP63nZNxNGD1hV4YQJOr+UuSV+eZSv2Ey4VYUGSl7w22YABNgAs5MgA0Azrw7LBsTYAKmCchkNtfLXE9xNbbFAGDvElsysK7duA8TpkUaxv7jeFT3bWxLyZ6N5QS7EG+vKcorzktVqEVhGSo/askwjK2P2HtBUZYwHMP6uZ3yEGbNPwCr/4zP8CfqjSl2QplPxd+EK1fvQc3qJRXlTJQ8UJ2MqiDJvCvq2EZeM5aLlVE+jQxIaORBRa6Ih5vwmGspqbltb3E9FGMWtpM5z9v+OgeNGpTVDEHQCvmQ8RCifB9kwoOo3zCqxw2y0kscKTx03IAJMAEmkIMIsAEgB20Wi8oEmACdgIxSo1UvXLZMnZZkRkoS3qyjck3N4k5fOa1lTOwV6Dt0s7Ax1X2bolzLJFRE5Xr9lkQInaRdC95ScGqOAmoMMvXsYKLH5At3NOvRGyXekzEACDfIoIGaoBArDxg91PWqY2CcdPhn0bB+S5JQPJmxtd4X7P92z1pQ3a8EyfChZ3RRBaXK4+x7S3nfzKz59JmbUKt6KU3WWvtDDb+hVt+QeTfs/Q2zLOkpPNjcgAkwASaQgwmwASAHbx6LzgSYgD4B6g9THEHLACBzE6UnhZ4BQLbGtb33WUZ5oJRbQ/koyrVMNnjKeDivzA0kVSHGeP73evlDATfjSgrI8dGjx5qx/zjX5JnRsHXnuUzbJ6Pk2LL3lJAMHJ+qFGNbUUUBa3llxlZviL3KuEOPbtWgXcsKinGF6vFgVOpQlSu37C31/cB1U9eMSnpa+mNNbxY9ow81fISSILRyhaIwJ7wNVPQpIjz2jviGPUx7DIuWHYEFS48I5+cGTIAJMIGcTIANADl591h2JsAEdAnIuB5jJvdeAzZAamq6Mp5sojo9IfRCC6g/mh21vZRkazi3TPIsinItk5fh8tV78PGUPRAVc8kQg0yOAsxwPiRke6YSitYT2Lo/Iu8FasiCrfv/2/oz8El4pHAYmXfl0uVUGB8eKdwXdVIZlhjqUKhgfihfzgPy5csjlNuyASr/WI0A8xIYPTLyaI3jLHtLed/M7IHemnfuToZhY3dm+jO1BCAlYSE1VAGFoH7DZAyE1BKhUgeTGzMBJsAEnJAAGwCccFNYJCbABGwnIKPUWCubMonqjCTV8iyoV8cTpoxrDj7eHrYv0uQIlB/jOLS9letxI4Ph1Reqkm50qcm4ZBIAYobzPoM2CanZqiSKYpOzIvkj3uYu+eEYzF98SLhemTKKO/ech6FjdgjHtJfySZkI3f4XLz9Gqt2u7O1btcEtv7F3h968zrC3KJsoYaKl/LaeZ+Q7bfY++HNzYiYsi+d2hPr+pYXbRPFGoXoq4GSO+IZRxxQulhswASbABJycABsAnHyDWDwmwATMEZBxJ7U2AIjKUOFNEbqHuwlcxLUMANmZ+E8lSVWuZRIAUn7gU/MJoJzUZFwyt+nUpGnjRzWGV7r6mTt4ACBSkrPCCCRTIx4XSs3kTk3+lxUGALyNP3H6Bsz8IgaiD1wm7Vdu2FtcqNa3RQ+ArWvW23MZwxHl3ZNJ1kf9hskYCKljkg4aN2ICTIAJODEBNgA48eawaEyACdhGgKrUYHzrlJlRsHHbWcDcAViL2yg5H7r2V6lUFEoLypFZ39JhXPPgD+qTMpljfevZCw5Ck4ZeSok573IeSmwuukhbxkRjLOz9B48gb16AwoUyZ6LXIkhV4uZNbwvNgsqRNoGisMvEvotKKKpCUXMUyCT4+m5+Z0DlxsyDivecrw7CitWnDLsPfD8A3u5RUzN/gJl5rfvIujNT90ZWScIcAGOGBWnGlZtdJ+7l5Sup8NOvpxQvB+qDoT0/fP0cVCwvjjHXGtNZ9hZlo77D2Hbx5x2hfl3xLb3smqku+1iN4ufVpyF89j7DrZIxVFDX7wijI/W8cTsmwASYgLMSYAOAs+4My8UEmIDNBKjZ4S2VJVGZOky+hUrHP16qJqwTb+lZgB4J0ya0gBpVSwjX9eDBI1iw9LDi1kx9ZH7oUn48y3hQoIwUhX31shdJCb6o48kkFaS6xL/2cjUYNaih0LtDb1/QE+L9YZuf5ZMw2r+wMU2ha8fKkDevXLw75UzIGgCoypeM6znK2a2rH4wdHgT5TbrcW64VFX/M14G5DdDAoubsoPBA5X/qx82hZZPypBAUrTGdZW9lDACOPM/UnB74PftyyWFhiMZXM9tDcGBZynaSDCAy3zAZAyFJQG7EBJgAE3BiAmwAcOLNYdGYABOwjQD1VlN1l0bl5tPQpoaKPdamnzFvP2A8O2YrN3quXrunJEzbE30RFPfWl6sJlT38IaqXcMtoLupaqcoD1lzHSggUrwJKRm4sq7h8QWfyjTfFoCATokDJmt6iiTdpX/X2IT39MSxbeQLmLDBORGfZ/18DA+Hl5/1IXiHYD88HJSu+jAFAxjhFyeZuub65/2kLzYNpXiRaXHG9KXceKkkH8Uzsirwg/VHAkIt/D26keNJQ2GlNkBV7i548+fPlIRlLKEY8R59nqss+5Szi92HJvI7k94CyfplcLlwBQPq14g5MgAnkYAJsAMjBm8eiMwEmYEyA6sKu3g6XLFEQur9UFfLqaAnoyrrqtziYMiuaFDOt/vBF5SFkWBAUL1pAuGWyWdbVAe1tABDlQbBciOh2HX/cT/m4Gcn7QR1XZACQrdQgUkJQWQodHgTeXuaTM1IrF1gfAjQkvdG9BrRqVl4xKmGoh3oEUTFJTU1TKhckn78D6PVQxMNNeI5E67UcQMYTgWLsUcf++F/B8GLnKtLeFI8fPwFkuf/gZSXxnBmlX5Wh95u14Z3Xa0GJ4gWFzIwaOHpvN28/C3fvpcOIAYHg4S4O5REpwHie0ZOlUoWiptctSnhI9TqyNIRqCYNnPmxME8DErdRHtH4cR+YbJmvYosrJ7ZgAE2ACzkiADQDOuCssExNgAnYhQHVrRgX2x19OQvtWFQ2z81v+IKbkF0AlbPrn++CVF6pCA0IMLpYyW/zDMfhqyWHp9VPLceHAomz43V+sCkP714eiRcQGCxzPyACAyv+EkMbgX9NT6vZVrQmvB0I2s7mRQmwPZQnlFCX/k95Uqw4ylS1wT5b+dBzmLYw1nNZMLoKY2CvQd+hmw3HNKv+4T3O/OQg//WKcQ0HEEm/9P3ovAIIalJUuKag1tqP3FufEfAkhQ4NIBgCjXAy4Zsy7UKVyMREmw7+LlGyqy76RAUBV/oMaeEl9H0TfsC7tK5GNrgiBKwDYdFS4MxNgAjmMABsActiGsbhMgAnQCciUnTt64rpyQ20Uq2ypBFB+/OLt7b4Dl5SbLVEMNLo679l3EQaO2kZfoEVLmbUa3Waiwj51fDOo7ifOVaBOr6dsohI2dkSwMpas63Vcwi14d+BGzThvM67Nelnx27bwgX8PaQTlyhqHc4g2BY03C5YegUXfHxU1Nf13mazrOIlIUe//bl3o1bMWSeG0FBpd8md/dRBW/R6XaS3omfHJqCbQvlUF04o3KmOTZkSZuvnH89vvXX/FU6JQwXymWVt2zIq9xflkclpcv3kfwqZHwY6I5AxrtJcxS+TVg5NSjKDYTu/dM2scxDGNvmF4BhfMbK+EfFAfmaoK1DG5HRNgAkzAWQmwAcBZd4blYgJMwGYCMrfE6N6v5/qPglgrPRSXe1Tqn4DxuOoizbr+q/1lamjjWtdtToJxk3dnYIw/nGeEtYLGDeVu43AQTJA2fOxO5SYNHyyj1793XWGeBL1NRgXkuxXHYe43GW+wzRgocA7ci78iz8OYTyOeGRXef9sfevWoaVjxgXoIzbqIU8dX21ETW2J7dGv+/OuDsHL16UzTYHk0DDuguJtryYg30J/OiIJDR689+3O7VhUAx61SqZi0wcd6jpu3HigeDNQs/zg3xnxjtnt7Kf6qTFm1t4EBZQCTkIpyi6BcWu+wvcIdcHzKmqkGAHz3Nm1PgtETI55ts63fB6NvGCZ7bNHYW5hvxfLMibwdZN9Tbs8EmAATcGYCbABw5t1h2ZgAE7CJQLfn/WDU4IZ2KUFmfZsq43IvWoSZrP/WY1JLcqn9MJZ7f+xlRcnCGGt0+8fEf9WqyN/Wqwo2lmY7GX8TfCsWU0IpbM1ujzevWD8cZTyTdFtR8DCRYvly5uL01SzymOyxetUSUMazsM2KqspT5JIsOgPUv3/y78bw8nN+ZLnRpX7txgTFpf7ilbvwQidfpYKFGa8MaxlxbPScwZh9dDe3J0/1TN24dR/2HbgMkfsuwYFDVyE+8ZYiBnpDNKhXRnHxR0+TksULkZlQWWf13uJ8MgYePM9nk1OU/BBodPHxLmI3BpTzTDUAqHupymqv74M9v2GinCOyZ4bbMwEmwAScmQAbAJx5d1g2JsAEbCLQNKgchIU0gdKehW0aBzPIz/06Fn5YdfLZODIZ6I0m17odMyMs3t5/O68TVPUtbqY797GBALXOuQ1TPOsqU53BHvO5+hhZubfIOnx8c+jcrlK2YqeuWcYAkK0LEkxOCXdwZvlZNibABJiALAE2AMgS4/ZMgAnkGAL2UooPHL4Kg0ZvyxCPbi9F7FT8TRgTtvvZzaYtcGVvh6lzYS6D/PnzGIZIUMdyVDv0oihop5hvWRnvpqbB9M/3w5p1Z2S7SrfHkn2zprQG34rms7sbTZqQdBvc3d0MS2FKC23R4cmTJ5BHNiGELRPa2Dcr9xZFffeN2vBh77rZdpZRBuqaF8/tCPX9S9tIOPu76+UoyH7JWAImwASYgGMIsAHAMVx5VCbABJyEgK03anoJz+zhXXA75SHMmn8AVv8ZbxdamABswugm4FmykF3Gw0HQDf/XP+OhQ+uKdh3XbgL+nZ/h9w0JgCEfWELPHg96ZlD1VAwpGD1xFxw5ft0eUwvHGNKvvpK7QJRYUjiQVQM1+V6b5j6G5TBlx8X2yBMTO6ampisu+1S2ZuYy6oNypKU9ggIFaAkCs3pvZRM9Uvk44jzb+m2lyu7odqIyhY6en8dnAkyACWQ1ATYAZDVxno8JMIEsJWDLjZrIPV8mXtd60ahYf7fyBMyzSnJnK5xJY5vBcx0q2eW23rIyASYn69K+ss2KG8btYlx36VK2hWWonDD+/Lf1Z2Dif/bCwtkdABOp2fqgN8HN2w9IydhwrqxOIIZeANMmtFCqVtjrQUPX51/Hws9rTgMmWpw5qaVNNeQt5cJzdODQFZg8M1r5z2bKQtpjnbivaGyrXbMU1KvtSRoyq/cWhcL8IlgS0CgpKUn4vxthroY7dx6CF7HSBXXNtnxb9eRHd/yLl1PBp7yH3dYvYnU2+Q4MCdmu5FLghwkwASbgCgTYAOAKu8xrZAIuTMAWl+mkcykwYtxfuu75ZvMAoNK6dlMijJ+6x+47YzZLvpYgluEJWMoQ8ylQlQit8VAB++WPONi19wJg2UJKtnMjQKhYorIycvxO5WYZPQBwT4oVLWCaK3plLF5+DHwrFSUl28uu+GHZOudGQFBBXLbiOHz17eFnzd7sXgMGfRAAhQvZ5lGBBp8tO8/BxOmRz0JobCn/ZmZj8ZycOH1DMXDsjroA1FCZ7Npbe7xrKicsF/jVksNKSTxK8sj09MewbOUJmLPgoBC1Ld9WrcHVc7hx21npUqRa4924+QCKeLiBm1tew7VQEh4KYXADJsAEmEAOIsAGgBy0WSwqE2AC5gjIlANUZ7C8EdWbFV2Z0Q3W24uelR6V/3VbkmDKrCjNGvfmVpixF4YC2Kpga5V5wxs/rLFuRilUFRG1JB1m8x/8QQAULWJOWUelLvrAJRg/NfJZ6UGkEDK0kZLlPl++PNIo8SZw1vwY2LYrGZ7vUBlGD20kNCZcuHQXQsIiMpTDk57YZAfcj7696ihKjtlHS/lXxwob0xS6dqxsupoDliHE6gPzFmYs5YjjY36OsSOCoWPrikIFzezasB+eu2UrTmQoJ5gT9nbg+wHwdo+a5FAFa0b4fmDFhGmz90H0gcsOO8+2yolyq9UMPvvygPLu4WPrNwzDWSL2XlCMHqJvwYatSco7zA8TYAJMwFUIsAHAVXaa18kEXJiAbH17I6XIGqPMD2C8DV2/JRGmfBbtMOVfla9rJ19FwZa9Zccf41gecOqsfZqeDx+9Vw/e7lmLnKRMvX2d+UWMoohYPqjA9nmrtlDJtmaudats2QZdqLt29BX+8Ff74HgoGybyU8vM4d++nNEOGjf00n1zMFv6HxsS4JPwyGx7u3p0qwb9e9eFUiXk8z5cu34fFiw9DKpRxnoR+N6EDgtSQj9ESpRlX+sbdyM4WA8e69dX9Clqc3iJ5Tw3bz2AdZsT4dsfj2cwEKltcsLefvyvYHixcxVpAwmGF/2xMQFmfBGT4TvjiDXjGZn6cXNo0djblKEIZd36VzKg8o9Ku+Vj9huG46C3R5NGXvBSlyqG7ya++8v/e0LJxcIPE2ACTMBVCLABwFV2mtfJBFycACrCmCAPFTqjBGQipUgLI0Xh1LqJdPSWoIfCR+8FQMOAMiQlgiojKp393qkLnqX0lU5UAq/fuA/f/5zx9tV6zc2CvRVDBcaz581rfGuPYyZfuAOLvj8KWLfb6BnYNwCwUoPR7bh687jkh2Oa4+EtZOjwIF0PD3tWcLDlLKj7HNSgLElRR6Vrb8wl+HrpEZLnAirovXrWFBoZkOflK6nw06+nMty4U9bW/cWq8OoLVZVzIHLZ1hsP15VwNkVR/FesPmVoZMspe0tlj0wwZCH26FVY9P0xJdTB+nHUmtEIMPKjQHihky/ZY+H+g0ew78Bl+PbHY5kMg5Zyy3zDcP37Y6/AF4ti4e7ddJg0tinUql7S8PhhiVcMd0BPFX6YABNgAq5CgA0ArrLTvE4mwAQUAnh7/fLzVaCCd5Fnt9gYm37hcips35UMP646qXljKMKHN5k9X6kOvpWKQaG/y9HZY1zRvJS/o2KI8mGCPLwpVsvlocKGJb/OJqcAxt2KlCbLudCg8u4btaBNCx8oW9pdUTzV8c4k3oaN25Jg1R9xZE+Hdq0qwIudfCGgbmklLKDA33G7GDKB4Rg4Jmb6X/V7HGXJShuMNUcPg6bB5aBk8YKKgUEd7/ipm09lFIyHCsgH7/hDw4CySoUBXOPtOw9h775LSmy1pccAWTAHNcR9RuNMgH9pKFGsYIZ9xlJneDOKYRMrfjktLTfu9xvdayj77V3W/dnYeIOKCRNPxt2EzdvPCnmKlo7z4FnA21t8l7CiBWbsV8+D2h/frQcPH8Hlq/cASxdGxVxSbr0xFwT1ySl7i0xwX1s2LQ8+3kWUc4hGTDyLyACT5u3df5G0r45cs+X5K1mi0LM9U+XEb83p+FuwJ/qiYqSxvvE32je9b5h6/vYfvKx4sqAnT9sWPjB8QCBU9CkiPApo9AybHgU7Ip6GHvDDBJgAE3AFAmwAcIVd5jUyASbABJgAE2ACTCCXE5ANK0LjUa8BG6QMR7kcIS+PCTABFyDABgAX2GReIhNgAkyACTABJsAEcjMBTACKnk7oMUJ9omIuQ/8RW6jNuR0TYAJMIFcQYANArthGXgQTYAJMgAkwASbABFyPgNlEhBiagGVJJ82Icj1ovGImwARcmgAbAFx6+3nxTIAJMAEmwASYABPImQQwz8eEkMbgX9NTuorEw7THsGjZEViw9EjOXDxLzQSYABMwSYANACbBcTcmwASYABNgAkyACTCB7CGAVQ1GDWoIlSoUNSXArZSHMGVmlJIAlR8mwASYgCsRYAOAK+02r5UJMAEmwASclgC6MvfsVh2e61AZKpQvAoULPc32jiXTMFnZr3/EK5UacuOjrr1T24pQ0acoeLi7KWvHqg03bj2APVEXYfHyY9LVCxzNSq2O0KpZeShX1v3ZnmF2+stXn1YW+fbH41IZ7x0tc24Yv2snXxjavz6U8Sxsejlnk+/AkJDtkHguxfQY3JEJMAEmkBMJsAEgJ+4ay8wEmAATYAK5igAmL3vvn3WUMm+o+Go9qAxj0rLpn+93OkXYls2g1rq/nfJQMQJg7fjsftBgMahvALzYpQoU8XAzFAfL3X3+dSys3ZiQ3WLnivm7Pe8Hg/sFKCVNbXn27r8EH47cassQ3JcJMAEmkCMJsAEgR24bC80EmAATYAK5hcCQfvXhze41oGBBcfZyTFx24NAVmDwzOscbATB+e9TghhAcWBby5tWxelht8oMHj+C7Fcfhi0WHsm37sSb9iI8CoWa1kuS4c3Q3n/dNLPy85nS2yZ0bJsb35MM+daFokQI2Lefxkyfw8+rTED57n03jcGcmwASYQE4kwAaAnLhrLDMTYAJMgAnkCgID3w+At3vUlCpdhp4Aazclwvipe3IsA1T+p3zcDKr7lSAr0epiUZkO/ywa1m9JyvL1Y9x56PAg8PbykJ47+cJdCJ0UAYeOXpPuyx0A3n2jNvTtVUfocUFhde9+OsxZcBB++iV3htRQGHAbJsAEXJcAGwBcd+955UyACTABJpCNBF57uRoM/iDA1G1myp2HMPurg7Dq97hsXIG5qVH5nzr+qfJv9jlw+CoMGr0NUlPTzQ4h3Q+V/3EjgwHj/s086L2xaXsSjJ4YYaa7S/ehKv9Xrt0DzL+A+RiMnstX78HHU/ZAVMwll+bKi2cCTMA1CbABwDX3nVfNBJgAE2AC2UigXh1PmDKuOfh4y98kq2Lv3HMeho7ZkY2rkJ8aY+dnhLWCxg29pG/+LWdLvZcOc746mGVJEe1htED5r924DxOmRcKuyAvy8Fy0B9VQlnQuBb7/+QT0711XmB/g+Kkb8Fa/9S5KlJfNBJiAqxNgA4CrnwBePxNgAkwglxBo16oCoLJQp0ZJ5VYd48rRXf76jfuAyvKCb484TTb2aZ80h45tKtmkBOfEW0yMnX/j1eqQP39em09dVhpA7LFfuGCMPV/1WxxMmRVt8/pdYQCK8o+eFafib8LkmVHQMKAsfNi7rmE+DWy/Zl08TPzPXldAyGtkAkyACWQiwAYAPhRMgAkwASaQowk0C/ZWXOlFSdnwhnD63P3Zfvva/cWqSgkzWxOZYUK8L5ccdoqs+JQD1KV9JQgZFgTFi9qWwE2d6/zFuzB64i44cvw6ZXrTbfq8VRv6vWOsVMoMzrfPNFqUkAtV+Q/9dLeSFPOTfzeGl5/zMzSs5bT3hkaLWzEBJsAE6ATYAEBnxS2ZABNgAkzAyQj8a2AgdOtaFTzc85Mkc4ZEbAtnd4DAgDIkeUWNflt/Bj4JjxQ1y/a/o+v/3GltoUHd0naTBcMAsCTi6j/j7Tam9UDo+j9zUkuoVKGo3ea4eu0ejA+PhD3RF+02Zm4biBJyYa38I4PlC7pAreolDXHkRM+Z3La/vB4mwASylwAbALKXP8/OBJgAE2ACJgigQhk6LAi6tK8M+fLRSsjhNKg07NydDMPG7jQxq+1denarDkP61wf3wvoGi4cPH8Gva+OV0IU+b9UxdGfOKbXMKbfouDcHD19RsrO/0NlXucl1c9MPFUhLewxLfjgG8xc7riRgyNBGSliJUZlCDDPZvisZ5i08BIM+CIDWzctD3jz6Z/JuajqEz46GPzYk2H6gcuEI1DwR6PY/JuzpzT8+wYFe8GloUyhburAhlYNHrkKfQZtyITleEhNgAkyARoANADRO3IoJMAEmwASciEDYmKbQtWNlcv14S9GzM4P+7KmtoVXT8oYkVaUeFaFvPutgeKMZn3gbXuu91ol2JrMolSsUhekTW0A1Qdb/uIRbMHpChKLQUdaOM6GhJGy6Y2K5qQolZpIfPm6nUpEAkzuGj29uWCYwKwwXTn0gBMINwtKYPWsZGn8uXUmFSTOiMoTzYKUAUfw/5mD4efVpCJ+9LycjYtmZABNgAjYRYAOATfi4MxNgAkyACWQ1gYGoIPSoCQUK5DM99faIZBiexV4AGNM8YXQT8CxZSFdu6+z2opjms8l3YEjIdkg8l2KahaM7DuhTD3q/WdtQocO47AVLD8Pi5ceeiTMxpAm81KWKoXiONADg/OiJYHSbfyvlIYR/Fg3rtyQ9k/Orme0hOLCsrtxsANDfUkqeCDTgff51LPy85nSGgdDw0rldJcPzcjc1TQkbWbPujKOPPY/PBJgAE3BaAmwAcNqtYcGYABNgAkzAmgAlKziFWlYlkLOURXEn71bNUKHEBHHvD9v8rL69SHl29nhm6u2/9bqRm2jt2MZRBgDq7b9WJYLxoxrDK1392ABAeREt2lDyRGB4zHcrT8C8b2IzjI59v53XCar6FjecNeFsCgwP3eHUBjNJbNycCTABJiBNgA0A0si4AxNgAkyACWQHAXsmZMuKBHKWjCgu7VruyXgDHTI0SDfJobMbAN77Zx3o946/obcGKnULlh6BRd8fzXCsuj3vB6MGNzTMl+AoA0Do8CDo/lJVQ2PN7ZSHMG32Pvhzc2IGuQf2DYB3Xtd3YWcPAO2vh8jgY5S/4+XnqihnxcPdzfDTtGFrEoSERWTH54vnZAJMgAk4DQE2ADjNVrAgTIAJMAEmYERAVIsdFcnVf54BjKH/16BA8CrjrjscKmFLfzoO8xZmvEl01A5QFBQt9+ScbgCgVDzQ88YQrR33yhEGAPRamDWlNfhWNM78r1fOT6TIsgEg81tGMe4ZVfCgGGzu3U9XEkz+9MspR73mPC4TYAJMIEcQYAPtnrrpAAAgAElEQVRAjtgmFpIJMAEm4NoE3uxeQ8mwXriQdvZ8vB3ctD0JRk98ertHcbd3hPKot0uiWH7sl5B0G3oN2PDM/R//m0gJdmYPAErFA9y39VsSIXTS7kzoRGvHvr/8Eackg7PnM6RffejVoybkz69fgSA9/TEsW3lCUSitH5EB4GHaY1i07Iji9cDPUwIjPgqEN16trsvcyGhC8a7BOXJCvgw+D0yACTCBrCDABoCsoMxzMAEmwASYgGkC+AN/wcz2UKdmKd0xrBVhivv4b+vPwCfhkablonakxidrJSYUKcFaRgOqXI5uR0nKZp300FImUVZ3R92kL57bEer7lzbEc+3GfZgwLTJDFnq1g8j4xGUAM6KleFwcPXEd+o3YksE4po7yfIfKMHpoIyhWtIDhnrH7v6PfeB6fCTCBnEKADQA5ZadYTibABJiAixIQ3ahi7DzWVLdU5ls394Hxo4KhVAn9jPtquT1HY6UoKHohCSIDgLOWAaSUw0PuRknZRPvuiDwOlL1CuWNir0DfoZs1j44oCeDVa/dgfHgk7Im+6OijlyPGF+WJ0MsRoS5uyrhm0KV9ZciTR3+5RoamHAGJhWQCTIAJ2JEAGwDsCJOHYgJMgAkwAfsSoNwOat3GUrK4746+CANHbbOvwBqjiW6Escudu2kwdVZ0poRyIgPAwSNXoc+gTQ5fg+wEIuVdHc/oVjY7FGlKqMajR09g+X9PwKz5BzSxfDmjHTRu6KWLzJm9NmT32R7thbwMMvfbw9BkjzXwGEyACTCBnESADQA5abdYVibABJiAixGgKJJapdgoBoCsygFAcSnXS4QncoPPKiOG7LGjJP8TJWUTKYan429Cz77rZEXTbU8xNmHn6zfvQ9j0KNgRkaw51s9LuoJf5WK68zjrntkNpMRAovfUKEcETkPJ14AeQqt+i4Mps6IlJOOmTIAJMIHcS4ANALl3b3llTIAJMIEcTYCS3EvPPVikWCCYrDAAUORAWfRu8kUGkKxYg+whatHEGyaMbgKeJfXDL3BMPaMH/g2V8TnhbaCiTxHd6bVyJsjKatmekrQQ2+tl/8e/iUJPtEo92iJzTu8rMnA9ePAIvlxyGL798VimpeIZmT6xBVTzK2GIwShfQ07nx/IzASbABMwQYAOAGWrchwkwASbABBxOgKKQXbh0V6nrfejotQzyYCz3mOFBUMRDuy54VpUBFCk4qtB6CQmN3OAdlQTP1o2l3MriHEY5GDq1rQihI4KhuE5iN0esnRJLjjfSa9bFw8T/7NXEJNpvrVKPtvLOyf1FYR63Uh7ClJlRsHHb2UzLFFUOUDtkVa6PnLwPLDsTYAKuRYANAK6137xaJsAEmECOITB7amto1bS8obx6P+5ff7W64h6sVzbQ6GbRnoAoMeVGxoh509tCs6BymiI5IgmePdZOcf8X3YQPH9AA3vpHTciXTzuzm8gNX3YdVPd/0bkRVT7gUnQZd0YU5qFX5hJj/6eMaw4+3h6GW83J/2TfBG7PBJiAKxBgA4Ar7DKvkQkwASaQwwhQ3MiNkrGJEu8Z3SzaExUl/t+oLNzyBV2gVvWSmiLpKUf2lF92LGrIg+gmXMTN3skPX36uCowa3BA83LU9RlQORswpYQtcii7jiVqx8DlDF3699xQNY00blTPM/I8zGZUPlD3b3J4JMAEmkFsIsAEgt+wkr4MJMAEmkIsIiG6AcalGSrzRzTn2zYqb2MCAMoBu5V5l3A13Rk+pFPW3dxI8exwfkQu8OodR/L/I+CPKwm9mHSKDkTqmUfy/KGRFlPTQjNw5vY8oYaJWqMfQ/vXhze41oECBfIbLR2+NBUsPw+LlmfMH5HRuLD8TYAJMwBYCbACwhR73ZQJMgAkwAYcQMLr5VieMS7gF7w7cCKmp6RlkoNzEZkUm9m7P+ym3yu6F8xsy0isLJ8pjYO8kePbYSJELvDpHVMxl6D9ii+aUImXcEUndRB4HqqB6uRrw77Mmt4I2zX10MSYYlLOzB/ucOIbIAIBrunQlFT778gCcirsF/Xv7Q9sWFcDNLa9wuQcOX4VBo7dl+j4IO3IDJsAEmEAuJ8AGgFy+wbw8JsAEmEBOIyBKAKeuR8+dWnQT64gbZC3GFC8G7KenDA/sGwDvvF5LU9nJqiSGMmcHqzZ8O68TVPUtbtjNKP6fUvlBq+yjjJzWbalhC0bx/6J69FyKTnuHqIYX2f1NufMQZn91EFb9HifbldszASbABHI9ATYA5Pot5gUyASbABHIWAdENMK7GSAEWZXO3dwI5PbqiG2GRIcOof1blMJA5OVTDjZErPLp2D/ogQDd5oyOSulHDFozOjSgjvSO8FmT2xlnbUj1GZORHY8u6zUkwbvJumW7clgkwASbgMgTYAOAyW80LZQJMgAnkDAKUW8E7d9Ng6qxo+HNzYoZFUdz/Y2KvQN+hmx0OQ5TgDAXQuw0X3aZnRQ4DWUAD+tSD3m/WFrpnX712D8aHR8Ke6IuZphBVEHBEUjdKpQYUVC9UQ1RBAEsH7tydDMPG7pRFmuvbv/fPOtDvHX9hPL8MiFPxN2FM2G6IT7wl043bMgEmwARchgAbAFxmq3mhTIAJMAHnJ0B1x9ZTgEUKxcOHmBjsCCz6/qhDYYgS+KmT69WzF92m5+T4f73khd1frAqY4K1okQKae+OopG4UgxMKpJc3QmT4QG+N8M+iYf2WJIeeuZw4OLWcH3VtmC9g0owo2BV5gdqF2zEBJsAEXI4AGwBcbst5wUyACTAB5yWAt4Hv9fKHAoIkX1px83hrvmBme6hTs5TuArMqEdsLnX0hZGgQeLgbJwDUKwFopFTqGQ2ye1cpHg8oo57xQlQT3hG3/1RDjZ6nBt7+T5/YQreUHd/+i0+lKHxCPMLTFhj3//nXsfDzmtPULtyOCTABJuCSBNgA4JLbzotmAkyACTgnAWpMsFY2dlH8+OPHTxTlIHz2PocvXnQrrAqgF1duFP9vVIve4QvTmaBpUDkIC2kCpT0LG4qgl4BRdPuPeQPmfh0LP6w6adclUis16OUtEO0z7u/kmdGwdec5u8qdmwZDw92MsFbQuKEX5MljbmXoZbFgyWG7nw9z0nAvJsAEmIBzE2ADgHPvD0vHBJgAE3AZAqK4dxWE1g045fY/6VwKjBj3V5bEBo8f1Rhe6eon3Dt0WQ6dtBswL4H6+NcqBdM+aQHly3lo9j945Cr0GbRJOHZWNnj91eowpF993eR9qixaijTu3dxpbaFB3dK6Iu/dfwk+HLnV7kuiVmrQMtT4VS4OMye1hEoVimrKhV4Df2xIgE/CI+0ud24bEFmOHREEDeqVkTICoIfF2eQUpUzgtl3JuQ0Lr4cJMAEm4BACbABwCFYelAkwASbABGQJtG7uA+NHBUOpEoUMu2olABz0fgC83VO7ZB4OltVu8yJ3dnWB8Ym34bXeazOs10iZzqoShrJ7R6ncgGNqJQDs81Zt6PdOXShYMJ/mtI6MoadWatBKAKis+eVqkDev9rV18oW7EDopAg4dvSaL0yXboyFo5EeB8HxHXyikcxYswWD4zPZd5xS3fzSk8cMEmAATYAI0AmwAoHHiVkyACTABJuBgAtT4f+tb8xZNvGHcyGDwKuOuK2FUzCUYPm4npKamO3gVT4enxsNr5TIwKmOYVSUMZSHNm94WmgWVE3azVqSz+xbd7D61a1VBubHWM1ZltcFJCD4HNcAz0atnTWhUvyyULV34mWEIb/uxDGTyhTvw157zsHL1aVb8c9C+sqhMgAk4DwE2ADjPXrAkTIAJMAGXJjAxpAm81KWKkIFlFnlK/PCVa/cgbPreLMsMLnLht1ygdWZ5UUk5Z3T/t8XggSX4cM/1btHjEm7B6AkRDgnboCYAxPVZ55xAg0fTRuV03dWz2uAkfGm4ARNgAkyACTCBvwmwAYCPAhNgAkyACTgFAWo5Nst4cJECiWX/vlt5AuZ9E5tla6QmxEOBfl0brxgn1Kdnt+owpH99cC+cuXpAevpjWLbyBMxZcDDL1kKZiFq60VqRxgR8GINfrKh22T9HJf5T10St1IC3+Ut/Og7zFj49Q/1714U+b9bWrV3Pif8op4bbMAEmwASYQHYRYANAdpHneZkAE2ACTOAZAZlbc1Vpxqz/H/apq1s3HrP+r92UCOOn7slS0lTFUqu0nJH7/7Ub92HCtMgs82SgQqOu1zJ/AXo6TJvQAmpULaE5Dbp7b9qeBKMnRlDFkG4nyuCvDmiZuBCNHVjtwKusdrgJGml+/OUUzPwiRloe7sAEmAATYAJMICsIsAEgKyjzHEyACTABJmBIoFPbihA6IhiK69wGq53V2Gp06x/8QYCu8o8KJHoKjByfdXH/qoxUxdI6ThyV4jnhbaCiTxFNVjv3nIehY3Y43UmirtdSkQ4b0xS6dqycLa7/KkBqpQY170L0gUvCcnXs+u90x5MFYgJMgAkwASsCbADgI8EEmAATYALZToCaABCTgK349RS8/HwVw2oBp+Jvwpiw3Q6JHRfBopaWsy6J994/6wByKFAgczZ8DGVYsPQILPr+qGj6LP87VZHGbP5TZkZBieIFYfAH9aGIh5umrCl3HiqZ3X9ec9qha6FWajh/8S6MnrgL2rWsYFhpApNTTpoR5XQeGg6FyIMzASbABJhAjiPABoAct2UsMBNgAkwg9xHALP6vvlBVWAMcXazT0h8b1pvPTuUfd4aqEGMZs/DZ0UqteHxmT20NrZqW19zchLMpMDx0BySeS3G6zacq0qggz190CAa8V0+3YkNWhm38vKQr+FUuJuSJSSdXrD5t6HGSHbkmhIJzAybABJgAE2ACGgTYAMDHggkwASbABLKdALWMnJGg6PaPyn/op1l7849ly9q0KA+NG5aDCuU9oHSp/5UuM5LXsqQfljKcMLoJeJYslKkL5gpY9VscTJkVne37pCUAtZQeGjHS0h5BdT/tuH8cO6tc6GUqABw6eg3Klimsb7R48gTWbU6CcZN3O+X+sFBMgAkwASbABCwJsAGAzwMTYAJMwEEEUKl7vkNlqFOzFJQpXVi5tVbLnaGy+uDhI7h1+wEcPX4dNm0/C39uTrS7JF5l3KHfu/4Q1MArQ01tvGnFOPovFx+G1X/Gk+cNalAWXunqB6hAeZYqDAXc8sLT+txpcCruJnz93VHYHXUh03ioJI8cFAiNAsroZk8nC2GHhrj+w8euQdj0KFNhArienq9Wg5ZNykO5su66sexGol6+eg8+nrJHUXpDhwdB95eqQt48eTJ1sTQUmFk6nsMOrSsCJlrE8+Dh7gb58j2dRz2HV67eg0NHrypVCaIPXCZPI5O88c7dNMCyjVprxAn1XOj16sI/THsMN27eh9gjV5Wa8DJyU3NOoFy3Ux7qVirAv+t5nOC70qNbNQjwLw0lSxRS3hV8Hjx4BLj3+w5ehmUrTpg6f6INQs4vdPKF5o29oVqV4lCqZCEoVDD/Mw8bPP93U9Pg3Pk7sDvqosIP+dvyYDLIf7xYFapULqbk5lC/dfcfPIK9+y5C6OTdkJqaTpoC5e/+QlXo1LaSMh6eWXw1MJHk5aupsGXHOZi/5BB5PNKk3IgJMAEm4CIE2ADgIhvNy2QCTCBrCOAP1/feqgNY4gx/dGvoc5qCoCJ2+Uoq/PTrKVjywzG7CIsyDHo/ADxLZb5VVieIirkM/UdsEc7XLNgbBvSpC7VrlHqmPGp1Qrf2ZSuOw1ffHn72Z2Qyd1pbaFC3tHCerGyglYVfNH+9Op7w7hu1FcWqUMHMsfqi/pZ/V2PLzyTdhm8+6wC1qpfU7B4TewX6Dt0sM7SiaOM5fL5jZShX1oN8DlHBQkX6i0WxgDffoqd1cx8YPyrYMB+DaAz8u1bcP7L+4B1/aBzoJTQaoQv+ph3nYMqsKJJS+Pqr1WFIv/qGoSQUubWMFtR3BcdHo8iaP+Ph/+bZp2oAMuvVoxY0Cy6nm2NBa10ox+/rz8DchbEkfpZj4FmbOq658k6ohiXrOTB3x/TP9wuNjTjWgN71AI0JmCtC78nOJJ+Uc8FtmAATYALOTIANAM68OywbE2ACOYpA7zdrQ6+eNW1ShvCH7ZHj12D63P0kBUwPUJf2lSBkWJAwq/7BI1ehz6BNupzxB3no8GDo2LqCUAlTB0m+cBdCJ0U8k9+otn12b/Du6IswcNQ2oRjIYVDfAHixSxUpxcpo4PjE2/Ba77VgxAcTBc79OhZ+WHVSKKPaAD00MKGgj3cRsuJvPTh6HXy+IFaosKGRadTghuBeOD9ZPuuGeBv92/ozMPE/e5/96f23/aFXj5qGN+/W48gohQP7BsA7r9cCt79v5c0Ij0aHxT8cg6+WPDV24RkZ8kF9xfhXUMI4ZI+8B/Y4n8q358Q1mBC+V8or4bPJraBVMx/Ds2ad8FKLd9dOvvBh77rkc4vcMFFk+Ox9ZraP+zABJsAEXJYAGwBcdut54UyACdiLALoooxIUHFjWlCu4lhx4s4iZ0NdufJogTvZZOLuD4qYverZHJMPwsTs1m+Ft4r8HN1JCGKieDDiQdXm7kKGN4LVu1XRdv0UyOvLvWCrww5FbDafAG92RAwOhSqViUhxEcqsGAKPkf8dP3YD3h20m3cqiez+ewzbNfQy9NERyqX/HrP3zvjHOxk8tAag3p7XSjmvAhJBNg8qZWgOOt3N3MgzTOdOqHNREjXpyWyvt+K6MGtQQ/Gt5mjojtiiz9jyfsnk0qMY9tQLExm1nNZGiQeaN7jXAw13OkBSXcAveHbiR9H5Qzz23YwJMgAnkdgJsAMjtO8zrYwJMwKEEMM53zLAgJU7V3o/ZsmKYd2D00EbC21N0917+3xMwa/6BTKJj3DgqNJUqFDW1LIwlD5v+9EbXVmXLlACETqjs/PJHnFK6Te9Bd/8+b9UWsiRMl6kJGh++W3FcN/kfVjxYtvIEzFlwUDg8KqBjRwQrCfZkjDWigVHBGj0hQvdGmFq9QW8ey/h5NKRNCGkM/jXNKdHqHBhjv2DpYVi8XD+Uxpakk9ZGC1vfFUuDS/hn0bB+S5JoW579/c3uNaBf77pCTx/ygACAoTHUpIZGxivLOdVwlyPHr2cS5eN/BcOLnauY8sawzKMhs0ZuywSYABNwZQJsAHDl3ee1MwEmYBMB/OGPydu8vTxsGseos5mSdkYJ5Szn0ovLtce6LG/WndUAgOuf89VBWLH6lOYWYIw4Klgy7twyBwEZoZEH4521EuNduHQXQsL+F0qhNzYq/x+PDIZqBtn1ZeSybCuqQDAxpAm81KWKqeEtDVz2XoPIc+Krme0Vjx0zj+U72baFj2JsQ88Fezw795yHoWN2kIbCs/lhn7pKwj17P5j4cNrsfYaJSXHPwsc3J33/9HKN4Pnp2tHXlLcHrtm6lKa9OfB4TIAJMIHcSIANALlxV3lNTIAJOJwA3lZOHd/MsKSZPYSgujRbzrV8QRfdhHKW7bRu5ey1LsvQAltvie3B0XoM5Lpnn378/9D+T5X/AgVsS/RnJDsm2/Px9tBUoESKtzquvfbLSM6zyXdgSMh2SDyXkqnZlzPaQeOGXtJbZJn0zxFrEBl3fl7SFfxMeO1YGi3QUIZn217KP0K8duM+TJgWCbsiM1fSsIT82svVYPAHAQ5R/tV5NmxNUgxQeg96x2DMvshAppdsc+D7AfB2j5o2vWOi0ALpg8kdmAATYAIuQIANAC6wybxEJsAE7EsAE27NCGulKD72dLfWk1ImEZxMVnbrBID2XJdlCAA1Tti+u6Q/Gir/+2Mvw9RZ+zRd2+2hmFDWgmUIMfN//vxPy8NZPhRF0J77ZSSvUQI3qrHJcnxMnvfdyhNKfgFHrcEovEOmdKGl3I42WuBcWNpw0bIjsGDpEd0tcYThQWsyI8MPtsfb/87tKgmPutb5sZcBg0MAhPi5ARNgAkwgEwE2APChYAJMgAlIEsDSem/3tC2DuOSUcPTEdeg3Yosw2VW/d/zhvV7+z2qO682jdSsXNqYpdO1Y2eZEhta5BZQyYR83hxaNvW0eW5abZXuU60ziLfh5TZyu278tigkqnWnpj8Etf16SYQiVPbU2vKWcOM6m7UkweqL+7Su2zypDhZEyLXuTbp0875N/N1ZCCNSa8bbsr3VfvQSPwYFe8GloUyhbujB5OkujBXbCHAJNG5Uj7TN5kr8bWhrPrPs6ymCiJSOWBpw6K1o3DGDFwudIYSfWnkb2NGAY5RaQ5c7tmQATYAKuQoANAK6y07xOJsAE7EIAlYewkCbgVVYu5vf+g0dw7vwdOH/hDgT4lzasca0lqMilWe1DvZWzjv/HRHf93hG781IgYhK2L5cchm9/zJiEDX/4t2pWHjwKu2UYBqsVlC8nzqOAStiuvReERhBrGS9eSYXjJ2/A7mjjvuiKPnNSS+nEh6ggn01OgeU/nwTPUoUAy0HaUl4O3ZpFyeBkz6Ga3f2/v52GPzYmQLkyHvDWazXghU6+Qhdu5KlVLUL2Jh2Vf9y/MZ9GKHtoi7GFcg5Px9+Enn3XZWraqW1FCB0RTE6ch1Utft9wBj79v6fJIh1teDEqTdm/d13o82Ztstu88s5EXoBVf8Qp/8Z38L236kCDemWExgu99xgZmPU0QgPGrEmtAM+vPR61koY9xuIxmAATYAKuQoANAK6y07xOJsAE7EJgyrhm0KV9ZeGPZ3Uy/AG+9a9k+OzLA0rCNyxvhgaE0p7020d1LEqCMKpLtuXNGSbzmjKuuRKPbo9HdHNoPQf1FtnRCb8o9cytZUeZVq+Ng/+bF6P8yR5l8Shl7KZ90hw6tqlEOod4Bn9YdRJmf5W5msCIjwLhjVera4YhWK5V6zZd5ibdOnO+I+L+rfdGTznEpIshQ4NIJeesPRbseXut967peS7IGqjwe4OJ/LbtSs4wFSrhc6e1hQZ1Sxu+7tblPC0bU+P/rb1HqOeN+h2ilPGkjsXtmAATYAKuQoANAK6y07xOJsAEbCaAP/4njG4CniULkcZCRXjhsqMZbsJllA/rSUTurniTjgYKSlIyy/h/GWWSsnBUPEIn7YaY2CuU5uAMBgBM+DfogwAoXIheh/zKtXuKUr12Y8KzddpqAKBkX5c5h6jEYanBud/Eau4F1SClpWjJ3AJblxMMGdpI8QAwcv1H2aMPXILl/z0Jp+Nvwb8HN4Q2LXzI4QJYCeCtfuszrfv1V6sDVnig7HVUzCUYPm7nM68TipEIY953RJyHZSuPK7IO/7AB1K8rvnFXBdXytsC/ocy9etQUGmuwLZ5NLMOpl0xwYN8AeOd14zAmIwMANbGnZfx/u1YVYOyIIChVgvb9pHw8flt/Bj4Jj6Q05TZMgAkwASbwNwE2APBRYAJMgAkQCVDL6+FweoqXLQYAo2RsOGe35/1g1OCG4F7YWIm1vJXr/mJVwIz39iwlpud6rYW5coWiMCe8DVT0KSLcBUdl/MYb0QUz20OdmqWEMqgNLLPBW3ay1QBA8fKQOYfWCqzWAikGGC23dJmzbGlAoCiC12/eh6+WHIaVq08/Exn36dt5naCqb3HSPundDsvskWU8PsVIhInzZs2PyXDrLuMpgQvTygGAa//msw6k6h4iow/OQdk7o4SE1DKKV6/dg/HhkbAn+qLd8yZY5xohHQpuxASYABNgAsAGAD4ETIAJMAECAZkf4DjcgcNXYdDobZni1WXjjy1F0yunpbYZPqABvPWPmsKa2mps78o1p4SuwDdvPQAsVxdYr4wS30559G4wtfrKKEeOyvj93j/rACZPpJb8s8wGb72m8aMawytd/SiYMrWhxP6jwWTWlNbgW7GocA6KNwHFa0QvCSBFiVSFtFTGRR4nqPx/viAWVv8Zn2mNMmUH9ZLpmTEAUNzmk86lwPS5+zVv3SlGFlys3q27TCUN9Hx4f9hmw1wZlGSheqE8MkY71QtDJD+GWmBVDDQ6NAwoQ/LyMMpRIHw5uAETYAJMwIUJsAHAhTefl84EmACdwPMdKsPooY2gWNECwk5GCfsoCpfRBHoJwlCRRvkotc1RwQqbHgVVfYsZJv6zjCGeGNJEydYuemRv5bLbACBr2ElPfww//nIKZn7xNObfXgYAVLIpsf8y7usYgtF36GbDLRMpZthZT9GiepzgGKoBoEv7ShAyLEg3AZ+RcQXHoRoAjJRDivu7Ck01IoiSZOp5hKjjUA0Ael4u1OSeeD6XrTwBcxZkzvdgeRAouUz0Qo5kQj/QGDh28m5DQ6NlngVqSAquxVEeQaJvHP+dCTABJpDTCbABIKfvIMvPBJhAlhBQYpa7VYO8efII58N453cHbtS9gaMm6tOaKCHpNpxJvA3lvT3AzS0flC5VCAoVyi8s+2c5FropDx+7E8LGNNF1e7dWxKgKiChMwXpN2W0AoCjAljKLyjGa9QBAo8zkmdGwdec5w/NF3QdM/Ie15Bd9f9RwvNlTW0OrpuUN2+h5Xpi5STeKoUdF8Oc1pyF89j5deaiu50beItQ9Um/jv/3pmGGICBobFiw9DIuXZ6x6oS4CjUzL5ncG30rFTH07ZG7cL1y6CyFhEXDo6DXduTDpJ54jby/jpJ96IRRUw49qDLx4KVU3v4Z1ckgZ44IoJ4oQNjdgAkyACbgoATYAuOjG87KZABOQI4B1v5sFlSN12rA1SfkRrvdg7fOXn/MjZXAnTSjZCBMAbtiSpPuj3DrzOQ5PvXm1jPmliJXdBgCqQo1roZRipCqXlmxQCdq0PQlGT9Q/M2p7qvGIEi5BLWenl5dA1gCwecdZwySaonwFVMUVWRllh6fukWoAuHb9PgzpX18ztwaG5azbnATjJu/WPe5U7yE8B2vWxcPE/+zNMJZM2JAoKz4aI2aEtYLGDb0Mvz9GBiTqvqvGwM5tKwF6Pmk9ly6nKjkCcO/xkQkrkck1QvkWcRsmwASYgKsQYAOAq+w0r5MJMAHTBGRu8IwSZ6kCUP/vMsMAACAASURBVBUC0wILOqKBooxnYd0f5SfjbsLoCbsg8VzKs5GoLsyyP8qz0wAgW8ee4lJPVS4tt4iirGN7GVZ6GfDVebGMW99edaCIh5vhaTEyelAVQZwAXekLFcynW0JTlLUex6CWkEPFc+7XsUrpQ62HukeqASCoQVndd8W6uoHWfKKcB2ofPS8QKmdRjhD8jk0c3QTatawgjLFPOJsCw0N3ZPgGqHJS+aGL/k+/nII3u1fXTDKKRobFPxxTkj1anssPe9eFggXzCT9/euFQwo7cgAkwASbg4gTYAODiB4CXzwSYgJiAjOJFrVVPvVEXSyfXAm8Zt/11Dho1KKuZz0BLeZLJWyDyfrCWVoatmrtgR0TGuuZyBP7XWiaenupST1XWVClQaftjQwKplJnM7aheIkZUAkd+FAgvdPIVJj3Es7Jn30UYOGqbJmKZta7dlAiB9Uprup1TXP+xZODgDwJI1Sr0EnDKKrBoAPh9wxno0Lqi5rsicv3H+aheFkZeIFSF2yjvAXpPjBrUEPxreQo9j7QUc8sDMGtyK2jT3Ef42qFhK/FsCgQHltVsq+XxYSY/g1AQbsAEmAATYAIZCLABgA8EE2ACTEBAQEbxot7mipKhOWpTUKk5feYm1KpeSlMR0HIhRo+FMcODhLfFOPbSn47DvIXaNee11iRjAKAaV6jsqLXMcTzMmzAkZLvmjajlfDJKMfZLvnAXQicZx2yr48uMrZUB/+2etaDnK9WgfLkiQiUQ57R2z7bmKiMPZnivVb2kZg179BoZ9UlGjxPLuXp0qwb9e9cl1Y/Hygez5h/QrCBgxgAg+65Yyo3K7Bvda4CHu3FZThFrqrFQ6/3wKuMOuE/tW1cQvr8oh8jog22o8uDZLlQoH3iWzFw9RK/iBdXYoVctgfruczsmwASYgCsTYAOAK+8+r50JMAESAUcYAHBizAWAmfXz5hUnFiQJSmiEP5zT0h9rxjPr/SinKnp6ZcOMxJJJcGZvAwA1oRzKTy1tSGWFY4oqCphVuC0rMfhVLg49X60GbZr5QNky7iTFH+cVZePHNjJrxbOhFW5g5FmByuuwDxtAu5Y+Qm8FlAc9CX5bfyZTDL01R6qSiRzxXcHQBevHqMQi3rZ/9F4AYOhAvnzid1t0405VuC09ZNq1qgAvP1cFghp4kQwQ6vpOxd+EMWG7IT7xlu5ru2Lhc1DNr4Twa4N7XrhQ/kwMjCpeUNeKoSnTP99vaOgRCsgNmAATYAIuSoANAC668bxsJsAE6ARkFB2qBwDOLhOTS5fWXEujH+XUEoBYCi100m7AWHnq06tHTRj8QX1wc8sr7GLPWz+ZvA4yng0yxiKtXAtGEGQU1xOnb4BnqUJKrgdZAxMq/18uPqwbQ6/KKPNe6K1Lq2Y97s17b9WBV17wI936q8r/rr0XYMynEbrVN1QZqByN9kIrMaLsbTuOr4YZfPp/UbrTUfNvoFHi3Pk7UKF8ESVUglCwJMOc6Inx6YwowwoC2IEqj96C9AyN2J5qXLB3OJDw48MNmAATYAK5iAAbAHLRZvJSmAATcAwBGUVHxgCgGgEwNrdrR1+SEuyYFQIY3WguntsR6vuXFk4tSjxnPQA1PlrtJ0pyJhTQooGjQg+oGduVtWDJu8/0S95Zr8ceiquIERpxPv86FtZuTBA1VTwA+rxVW9OtX9gZAKxv/1HxH9Q3ALp28tWMudcbE2/+qco/jmErR+t3RfVUaNPCR9NbQE9uivJvD4VbtBdo/NsfexmmztpnePOvjmOrAUCvqoRMUk4zxkYRB/47E2ACTMBVCLABwFV2mtfJBJiAaQKONACoQlFdX00vQtBRr3yYzI9yqps8iiKT1M1SdJk5jJYsc1MvU9pQxrCgFadvJLOtiqvR2OjuHn3gsuJWbeT+bTnGkH714d03akEe2avmvwexzDSPoQoTQhqDf01xkjpLGTDx3S9/xMF/Pt9PfjXm/actNAumlfTUGtSyGkSLJt5Kcr1KFYqS58eGaERYvPwYfPvjMWE/WxVuownQTX/Nn/Hwf/NihHJgAzzf0yY0hxLFCpLaWzcyMjRSjWc4ZnzibXit91pTMnAnJsAEmICrE2ADgKufAF4/E2ACQgLdnveDUYMbasbNW3c245oq446uzocK2/0Hj+D+g3S4cvWeEl+Nrr9mHqNSb9Qf5TK386g0YQI+vDmVfWTLDOqNL2MAkPXqoCpssmXMbL1x12KBt7+o8H+/8oRSqo/64N4tnNMBypfzoHbJ0M468z+1VJ7lIHgLjCXkZORGQ8OizztIeRhYzmmZ+R/f27nT2kKDumLvGHUM5H0m6TbMmBcDu6MukNg5wjiI3hd7Yy7B10uPCF3+LYX84G1/JSGjbFiJOoZRKU2ZqhwHj1yFPoM2kfhxIybABJgAE8hIgA0AfCKYABNgAgIC1Cz4OIxRKS69aTBZFxoYPNyNa7Kfv3gXRk/cBUeOX880lC23w1px2OoEWC+eUpebum5UwKaObwbVCUnEtHiZMbBojYPKdN9edUiKjKwBgKqwyYZMDB8QCL161DB9427JAQ1IOD/enq/6PU7qG6De1tet5SnVz7KxJVMZrwkcA5XXrX8lw2dfHgA0AlAfVNhnhLWCJo28qF0ytYtLuAXvDtyo5BmgvrfqIHjb/vv6MzB3YawwT4HlxIs/7wj1JYwMRovDRJp7oi/AT7+cUjw+ZB40hI74qAGpFKPWuKJSmjIlAPU8lmTWw22ZABNgAq5KgA0ArrrzvG4mwATIBGQUFLzhW7MuXpiJ3HLyKeOaQZf2lYVJu4x+9Jo1AGAm+mUrT8CcBQc1eYQMbQSvdasGeQVu3pQM/WbdvK0V1+X/PaGUejP7oCK4ZG4nqFalOGkIGQMAnpWwkCbgVVbs3SATxywrs9bC8Gxev3EfdkVegJVrTmkakkRA2rbwATREVPQx522ijm8ZBy7jjYEJ5DBMgZKjwHItyG/6xJbQtFE54XumxwC9XFb9FgdTZkUrTWRCg9B4N27ybjhw+KoIcYa/4zuDnhbFixWQ6vf/7d0JmB1Xfef9v7W2Wvve2ltrSy2p1ZJly5I3vGCDbTAYMHghk2Umw2QyQ5J5M4HMQIC8A2GYhDdvMjNJ3ixMYoyNweBggwHbYAyWZcnad7WWllr7vrfUknmfX0EpV1f33jqnqm5Vt/Q9z8Nj466qc+pTde9zz/+c8z/Fn5kdu07Yiy+12vM/2OEVNAmv47OlYbmGFi75KHWMz3eY7/KZ2HiciAACCFyFAgQArsKHyi0hgED6Aq7ZqVVz1A/dwta5BheiOuo+P54L6z98tN0+88UlQaewVPnyf7vVbl80JhI0ap28pox/7pMLgm3JYi4Zv9QGH9/ihoc7L9x561jnkXTXAEA4wnzjPLd7PNt+IQi8aDS2UtF1v/CpRXbzjaOcZiwUd/527Tlly1bsD7ZMKzV7JPLh/nLHCiXoe8+7JnltK1fq2sVLTnwCAFGjyKXqS2u3jeLPik8AoNLa93L+6vz/l9+bb82zh3t/ZmS8dftxe+W1Nnvx5dZYnX61S1sa/va/brLr54zwfvcK70vBp++/0hrsElKuuM6c0fkEAFw+tRyDAAIIlBYgAMCbgQACCDgI/MmnF9k9d4x3ONJvf/f/+aV3OI1KRnXU4wYAoqbS/vWf3Wk3zB0Red+VAgBpdv7VEK0f/+5LrfbpL7wR2a7CA+J2qFz3HP/cJ2+y++6e4NxRcukUJen8Hz7SHmzr9pPXd3s5FR+88IZR9h/+TZM1TBns3REtVXFxAMcnAKDraRT9t//gx07T6JP4Fbe9eP26TwBAz/qlV3faH3z2dadnkWS2zFurDtjH//AnTj6VGvOrj8ywxx9ucN6KsdK1Tp/pCGZu/POL28se5hpk9dmW0wmbgxBAAIFrTIAAwDX2wLldBBCIJ+C6Fj68uvZS13Zq2uqtXPnsJxYE2/91735dZKPKbZ0Vnqikeu+/f7JXB00/pL/ytQ32v/9hTdn6XRPalesk+3Rk1ElynR2gkeB/emaT/c+/XR1ppwPed9+kYM3/mFH+U9ddOuqf+r9usAfumei9lWOl2QWy++TvXm/zmkY4uxRjbNl2zD75ucXOmf0Lz5/fPMJ+4/GZNq9puPd9lXsopSxdZ8GE13QNAGn0+nc/1mxzZvmPoBe3v9QMHN/Ahes7q4DL7//2XKsfP8Dp3S4+yNWn3MUffnCqPfrBaTZuTP/Y713xtQtzJ5Sqd8LY/vb//sntTktLXL63YsFxEgIIIHCNCBAAuEYeNLeJAALJBHy2wwtr0rRfra//239ad1nlvtNqXaYP+4xGho1xmdruGgAoNcKpTrcyhrtk+z9ztsM6On7utdY53Lruf/396rKZzO+4daw9+oFp1tQ4LFEn9uDhs/a5L715xVIJjTBrGzgFcnr27Ob9kslt2cr99ukvLLlsmrY6Yb/22Awnu6hKd+89ZX/3xHrnbPkPPTA5CCZNmzwo1j1Vak+pHSfi7IKhTq5GupXFvjiZna736Aca7CMPTU1l9Fr3U2oGzk3z64J8D8OG9ol6BJf+rs7rj3/WZn/9lXVXBGX0Ofm1R2fYfe+sD3b1SFJCn7/82/KfjcLrq+6PPDTN7rljnNWN6Jtax191uORF8QkCEQBI8mZwLgIIIGBGAIC3AAEEEHAUcE3WV3g5/fhV53F764kge/n4cf1t9Mi+zh0rnf/a4t32O//ltYqtjBMAcNlKyzUAEP7Q37X7pLW2nbT6cQNszKi+TtPhw5HRMXV9nZIhFkOosyNjbYeo9e79anvaqLq+NnxYHxvQr1dqnZljx88F6/XDbeceuKfe3nf/JBtd1y9xHUput3rtIevfr2cw8jtwQO/E1yx+D/cdOG1L3tofdJyXrThwKeCgzpeCUguur7OGKYOCLO+uMzEcPzqXDtu1+5T9x0+8GrwjhcU110RxfQoC6b7a9py24yfO2cQJeu/6OW3Z6dP2cp+VJ//mXps+dbDPpYJj9c7vPXDGdu46aZpdoHZrS8Vevbp7X6vSCeosaxaItpzU+6WZRCoKkiycPypY3qMcA/Xj+qded9gul1wXPjutEABI9RXhYgggcA0KEAC4Bh86t4wAAvEEtH/9Z/5ggQ0dXBPvAjHOKjfyXHwp3+nIymj+jeda7E/+/K2KrfIJAMS4vcvW899753j7xO/Mt4H942c8j9MGzslO4NXXd9vvlghm/fpjjfabvzKzap3QJHdY6bPyh7873x56z+TIXTKS1N/Vz620fWl4bz7fX+c73ra/f2Kd/c0/Xj6zqqs70X4EEEAgKwECAFlJUw8CCFwVAn/0n2+099w70WlkO+kNu64ZVj3vfMc4+8Pfu8G58+ySlEvX/Ye/vNvmzByW9FZKnq+R+xdf2Wmf//LSSwnLvvhHi+zu28dXbQS6KjdS4qKaubFxy5FgNHpAlQIaPjkTsrrvSvVUSt6mNeBf+uzNNmXSoM7Q1MvaUCkJpM/U9U53Yxk1KCrRqJqh4M+vPz7Tejkso3HZcjSjW6MaBBBAoEsKEADoko+NRiOAQF4CSsz2hU8vtKlV7qj4JvLyzVHgMionY5/dD3yeSanOv87XVPTP/9dFwfKBrlzC5Hsf/9gcu/Wm0aneijr+q9Yfsv61PW3yxIGpXtvnYpp+r2SXgwb2djpNyxw+/2dL7Yc/3lXyeOWL+LVHZlR9FoD8OjouOtcT9VnJKiioz8y21hNWN6I2cY4ApwdW5qDzHRetZ4/uTkE615lGPkuYCAAkeXqciwACCJADgHcAAQQQ8BbQUgBl3XdJbud98V8mzdKo2X/69GteW3n5jNa7jMqp7b67H7jcr0aCn//Bdvvj/7G05OEffO+UYNs5rUWvZlFHcMeuE0E9w4akt6xj/8Ez9n//6dIgYaCSEGov9yGD0rm+OoE/+mmb/dEXl9jc2cODBITjx/avJlPJa4cJLqdMHOi8PWZUJnhV5LotZtwb1jNfueZgsAZe2xq6lKjPimYvfPEzNwdJE6tVCp/7Rz803R5/eLr1re1RrepKXld223eeCPJHvOdd9danJrp+15lGBAAyfZRUhgAC17gAMwCu8ReA20cAgXgC1eqk6ke2Ohyf+eLlWeFdWqmRyPe+a1LkyFypLc3KXV+dmy9//rYgSVgaRaN3T3x9o/31/1lb8XK/9euz7aMPT7fevdNNihZWqtHrV15rs89+aYl9+H1T7Td/ZVYqdR051m5/8Ter7bnvbbt0f7/3W3PtI++faj16+O8SUIh07txF+9YLW+2//8XyS/9ZwagsgwDFOy+4Tt122UpRN6UZNp//1C9m2KSdiFCd6J+9udc++cev2+/9u7lO22a6flb0HJQPYNTI9GeulAqY/dt/NSvTIMCp0x32/Pe321/+3Wqb2TDU/vgPb7IRw6J3P3AJ+ui5f/j9U+0//uYcp6CC2vKFLy+z773cmsZXEtdAAAEErjkBAgDX3CPnhhFAIC0Bbdelkeq0ZgLoh/53X9phX/rL5V4j/+H9KJP2H3z8+sg153v3n7ZPfO71slvnFfv8+3/dZB/9UIPzlOlSvuoAaoeA/+evVtqPf7bb6RFo9oG2RUt7Db2y+f/9V9cHWzSG5RMfv960bWGSLOylOv+6vkab//Rzt9qN80bG7tQePtJuf/OPa+2Z51qusFOn+ff/w7wgo3u3btc52foepOen7QTlFu6CoGtoyYaWiUR1fEtt/1euDbqfz3zixqCjmVYQoDh44vpZKbX9X7l2VyMYo5kW//DkBvs/T224olp9//y7X5sV5JmoVim31eaff+G2yKUtmv7/7He22ue/vCyyebctGmOf/v0bnGbKRC3JiKyMAxBAAIFrXIAAwDX+AnD7CCCQTEAdII3AzpyerLOiaeN//ZW1znu1l2v1X/3pHUFHs1zRj/IXfrDD/uhPljjfuDqwX/jUIrv5xlGxOphKZvijn+4OOv+6T5+y8IZRQZBF07WTdgbLdWbC9vz732gK9kL3nVrtEtxQkEg7SPgGAaLaXGj5q4/MsMc+2GBDBtcktgqvq3s7cPCMffP5rfbkNzeVDEy5bI+5YvVB+42Pv+z86PXO/affmmv3v7M+UVAmDFz81VfW2nd/uOOy+v/uz++yuU3Dy7bJddZC4QX0nLU86Kb5dda9e/xgjOre1HLU/ux/rbBlKw+UbaPq+52PNdvtN4+xmhRny+i927D5iP3D1zbYj15ru6L+hx6YbB//t3MqLtM5cOisferzb9jSFfudnnvUd5cu4rotqlOFZtajWzebOWakNY8fbcMH9A3+/89//nM70X7ONu09aG9s3Wlnzne4Xo7jEEAAgS4hQACgSzwmGokAAp1d4OEHp9qH3jclmMLs2lHVj9mjx9vtez9stf/9lTWxRv2LXaKmIofJ6ba1HvcijdMhaz930d5aeSAYvazUiXFpiJYDPHjfpGApgu8ot9qxau0h+8enN9ripXsrVucbcNCShld/1mZ/8f+tjgxuyPC3f6PJHrh3YmQSN70bekZffWaTV1BIdehdVB1xrEIcjdjrXfnOi9vt2ee3VjSLSoxZmBPB5VkXHqPn8euPzbCmxmHW0yFDfGHgYt+B0/atF7aVDVxE5fKI+1lRG7StnYIxygvg876Gif60RefXn9vizKVn8PjDDXbbotE2eGC8AFD4faTPrGaaRH1mP/uJBXbf3fUlAx0+O5iENxn1PHTczraT9t/+bJlzUKESoDr+dzVOsdpePcse1t5xwb6/drNt2FM+COP8kDgQAQQQ6CQCBAA6yYOgGQggcHUIzG8eYZqa2zRzWLBGVomywpFA/cA+d/6iHT9xztZvPGIvvbqrKutYNSvh3/zKTJvXNMJq+/QIRs1OnDpvb761P5hl4Nv5L3wyur8PPTgluL/Bg2oubdsV3puSfrVsO25vLNtnL77cGtkp9n3q2u1A2zBqxoV2CpBvYZ4AtaP93AXT1OkdO0/az5bssWdf2OodXFHyvofun2zTpw0ORjnD7cnUQdM9tu05ZYuX7gs6Sr6zGsLO2oLrR9rQIX0uXVv7mx891h68G8//cEfJkVcfL9Vz+82j7cZ5dTZ2dF8bNLAmGCUuHJkOn1t7+wXbd+CMbdtxPEhe6Lu+utQ7d+Zsh63dcMQp8BJ1XxrpftddE+z2RaNt3Nj+1q+252XPXc/lbPsFO3jorK3fdCRov+4jqijA8LFfnWUNUwYFMw0KPytPPLPReZlMuXr0DBQM0MwPva+1tT0v2+pOI+16n/QOKUil3BHrNh6JanbFv2trwrtuG2uNDUNsVF3f4DugpnePywKT8lJgTLs47N132tZvPmrfe2mHd92adaJ8KNqZQIEOvcNa6vPN72y1p57d7H0f4XvUPGu49a3tGbRZbVU79TxdAm1RlWqU/+6ZU23OuDq7ziFa23Hxov1wXYut3hX9PkXVzd8RQACBziBAAKAzPAXagAACCCCAAAIIIFBVAXX+393UYI2jRzh1/sPGnD3fYU+/udr2HT9Z1fZxcQQQQCALAQIAWShTBwIIIIAAAggggECuApryP79+jFfnP2xwy4HD9q231tnFt9/O9R6oHAEEEEgqQAAgqSDnI4AAAggggAACCHRqgUnDh9iD8xqtd48esdp57sIFe2bpGms74pc/JVZlnIQAAghUUYAAQBVxuTQCCCCAAAIIIIBAvgI1PXvaozfNsREDkm2ZuHLnXntxzb9sH5rvXVE7AgggEE+AAEA8N85CAAEEEEAAgS4i0L+mt80eW2eTRgyxYf36Wu8e3S9NAz9/4aKdbD9n63bvtzVt+4J/p1xdArdOq7dFUybEmvpfKLH/xCl7cvFK02wACgIIINBVBQgAdNUnR7sRQAABBBBAoKLAmMED7e7GKVY3sJ9T5097wG/ad8h+sHYz+79fJe/WwD419ujCZtM/k5Yz5zvsiddX2JHTZ5JeivMRQACB3AQIAORGT8UIINDZBAbV1lhD3XCbOFyjhLVW06unKWu0ijoGp8+dt7ajx23p9t22+2j11oF2u+46GzWov00fNcLGDx1kGr2s6dnD9N/DolHLM+fP255jJ4ORy9ZDR+0Cyak62ytV1faMHjTAFk4Zb+rk9umpbd6uu/Sebth70Ba3tObeiZ08YqjdOGmsjRzQ/9Ko+9s//7kdOXXG3tzeZmvb9pn+f9pFe7vfM2uaNdQNc+r4F9evz9ZzyzdY6+GjaTeN62Us4DL6r5H9byxdY7PGjrTbpk0s+85oS0AlAtx2MNlWjRkTUB0CCCBwmQABAF4IBBC4pgV69ehu8yaMCf7Xv6aXU2dBwYDdR0/Y86s22rEzZ1PzG9qv1m6eOsGmjhxmPbt397qufphq5PKV9S25d/q8Gs7BsQRub5hoCyaPvywoVHwhTWX/+pur7eDJ07HqSHKSAlbvndtoE4cNLvuZ0udodds++97qdNdUjxk8wB6c22gDEo74tndcsOdWrLftdPaSvAq5nlvbq5c9trDZ9N1arui789m31gXPWUHgR29qrvju6H1dtWtvrvdF5QgggEASAQIASfQ4FwEEuqyAOv4LJ0+w6+vHmP49Tkmrg6XEVPfMnGrquGgUN0nRzICX17fwAzUJYic/d+aYkXb/nOkVO//hLWzce9C+vXxdpnekWTPKtq5AVlQp7HxFHevyd32G3j9vpvWr6e1yeOQxJ86221NLVjPlO1Kqcx4wa2yd3dfUUPGzsuPQ0SC7f7i938M3Npl2DChXfrRhqy3Ztqtz3jCtQgABBBwECAA4IHEIAghcXQIzRo+wu2ZMTqWToKmjTy9ZHUzH9y0KPNzWMDGYfVA4vd/3OsXHa2R16fY2e2XD1qSX4vxOJqB35pEFzcESEZdyQEnL3lhl7R0dLoencoxPgEIV/nTLDvvp5h2J6x7St9Y+sqAp8ch/cUM27DkQzASgdC2B7t262YdumG31wwaXbbiWn3x39aZgKUpYlDNi/sSxZc9Ztr3NXlrf0rUwaC0CCCBQIEAAgNcBAQSuGQF1nu6dNc0aR49IPNIeoqmz/XpLq73m2YEZ3r+vvf/6maZOSzWKfti+tK7FlrfursbluWZOAspP8dD1M52XiGQdAHDpdBXTpdGh8pl14Pvo2P/dV6xzHK+ZVR9ZMMeUD6JcOX623b66eIWdOPsvOz/MGTfK3t3UQACgczxGWoEAAlUQIABQBVQuiQACnU9gUG2foMM9MuE+0KXu7PCpM/bVxSudZwFMGTHUHmieEST2q2ZRx0UJqzTFlXJ1CNwyrd5umVrvfDNZBwAU0NKa6769ezm3MY0AgO+sA+fG/fJA9n/3Fcv/+AWTxtkdMyZXbIiS+SlPRmEhAJD/s6MFCCBQXQECANX15eoIINAJBNJeF1x8S1o7qinCm/cdirzbxtEj7d7ZU613j+p2/sOG7Dx8LPiByw4BkY+mSxygEc1KU5qLbyLrAMC0umFBAj7NBHAtSZcA1PTsaY/eNMc04lutUmqkuFp1cd3kAnr/tBxk3JBBFS9Waj0/AYDk/lwBAQQ6twABgM79fGgdAggkFKh25z9snpJC6cdkpaLEUkqOllXnX225cPHtIAlcy4HDCSU5PW+BOB1dZTZ/umiEs5r34TtDwSd4Vq7dLonedG64e8fOI8ds1MD+Nm7ooEvbfEaZpNHOqDr4e3oCCgY9smCO9akw/b9cAsqoAAC7AKT3nLgSAgjkI0AAIB93akUAgQwEtM5eGZ37p5QRvFKT1cHWPtLlSh6d/7Atm/YdDJYCULq2gJaxfHTRXK/p9coB8YO1WzK78ffNm2nTRw13rk9b7T2zdHWwrWac4ppzQEk6n1+58bL92zVb4T3NM5zzKSSdqRDn/jgnnoDL9P9yszoIAMQz5ywEEOg6AgQAus6zoqUIIOAhkGXnX83ac+yEPbVklWkbvuIysE+NPbqw2fTPPArTl/NQT79O3wSA78rzBAAAIABJREFUaoE6/1klglSSTS1RGD1ogPPNJ303NcPnQzc0VcynoYSYL6zaaOt277+iXcoL0lDnFrDIY0tFZ0gOvEwgais/HbzryLFgi8dw+7/wApUCAJo1oGCqcgdQEEAAga4qQACgqz452o0AAmUFanv1sg8vaKpKwr9ylZZba13N7OSurwA/Wl2lOvdxs3+5p/l1113n1FB1fDXqvX7PlR1fpwt4HjSotsYeXzjXa3vNSoEzl+pdRnqL93kvvK5PzoKsl1O43D/HXCngmoiy3OyYSstYks5Y4XkhgAACnUGAAEBneAq0AQEEUhV458ypdn39GOdrnj533pbtaLO1bfvtZPu5YMnA/XOmp5JsTR2Ud0yf5LTtoDpsu44ctzVt+0ydDbVLRWu/Na1a1xrct4/zfRUemOVIcKwGclKkgEtnt/Aimo3yzWVrrPXwschrp3HAhKGD7APzZ5tmAriWqKUzUdf54A2zTbtqlCul9nkvPFadxccXza24VVx4fNYJFaPunb+XFlCi1Qeap1u3iEBZubX8dzdOsfkTx5a8+Kn2c/bE4hV27Ew7/AgggECXFSAA0GUfHQ1HAIFSAs3jR9k9s6ZF/vjTueogaV2vtiFTR6GwaDTz0ZuabYDjtP1SnYO6gf3twzc2VUxEpTqVnGzTvkP28vqWIABRrqhjpTXL6vC4jgKH10pjqzXeuHwF7pk11eZN8Ats/dPr6qyczaThUWunSzUiyXupBG/6jGq5T7kStcTA5RoEADJ5fVKrpFIHPqykXAJA/V3f2VpuU6rsP3HKnly80rTFKgUBBBDoqgIEALrqk6PdCCBwhYBG87T1k0unXT/k/nnFejt86kxZyUo/BItPKg4AaOr/Q/NnmZL/VSoaUfru6k3Oa0q1vOGRm+ZU7PSUqo/1y13/A+PzPupusx6x9g1QqI1JMqq7jN6XW+cdvg0+Oytk7dn139js78A1D4VmV5UKjmmHFuVrGVlmS8mkM1ayF6FGBBBA4EoBAgC8FQggcNUI3NfUYE3jRlW8H422b9h70F5cs6lkwr7Ck11GksLjizsHM8eMDJYRVJqGqun+z61YbwoC+BTNcrh31jSvWQCsX/YR7nzHRnVMSrU4qvOb5l267rteWGfS3BQuSRG1nEYJAMsVAgBpvgX5X8slKFQpODagT297bOHcsglb2Qki/2dMCxBAILkAAYDkhlwBAQQ6gYD2fVYG8toK+z6r879q1z57ad0Wu/D225Gt9gkAFHawXToVGknSDIRSuwZENcxlj+viaxAAiFLt3H/v27uXPbaw2dTBcS1ZjlZGdZxKtTlpQjWXpIhLtu2yH23YmkoAIMuAiusz5rjLBVzX/5f7Pqy0q4R2C1DAdvO+Q7AjgAACXVqAAECXfnw0HgEEQgGtjdYU5HLFt/Ov6/hMaS78QXnDxLF254zJZUfok3T+1a44na2okVDepM4tMKi2j3100VxTIMC1JFlf71pHeFycBIDlpmG71u2ScyBqiYFLsC5sD0E01yeT33F3zJgcJEuNKuU+G5WCSnpfv7p4pR05XX7ZWFS9/B0BBBDoDAIEADrDU6ANCCCQWCBqtH7L/kP23PL1TiP/YWN81lyHW0ppjb5Gaof2Kz1Sq9wDTy9ZbWfO/yLDf5zik7gsvH6WncE498Q5lQXidLCz3PkhKgBX6u6Srql32RUhKgDgs3UheTQ6/6dUs8Dqhw2ObGi596JS0DfplpWRjeIABBBAICMBAgAZQVMNAghUV6DSdmBxO90+AYCwg11p9F8Z/r/+5mo7ePJ0Iow4o8GaBq3p0JSuKaBkku+/fqb17O62xZ5mvCi5pGZ+ZFGU70Kjpz4laYcqKuintkQFAFzXjOtaBNF8nm72x7oukymXeyIqgSDPP/tnSo0IIFAdAQIA1XHlqgggkLHALdPq7Zap9VfUGrfT7Zt0TR2NDXsP2CMLmm3UoP5XtEPbDCoZ2brd+xPL+AYAsu4MJr5BLnCFgMt098KTKm1zljZvVMepXH1Jp9SnEQDwCaxkOaMi7Wd0LVyv0vr9wvs/e77DvrZkVbBLRmFRMEizt0ots2H9/7XwBnGPCFw7AgQArp1nzZ0icFUL1A3sH+zfrOnxYUnS6fZZGxz+OOzVo4dpJ4JSmf837DkQJJBKo7hkP8+rM5jG/XGNKwVcpru7dHKqYeszil5Yf9K8FOWCfoV1RCUBdF26QAewGm9Outd0TQB4/Gy7fXXxCjtx9vLdV6bVDbMH5zaadrQoLuXOSfcOuBoCCCCQjQABgGycqQUBBDIQ0I/5OxsnW49u3YK1/j/dvMPe2LozVs0+o+zK5P+t5euC5FOl1p/qx+OTi1ea/plGccl+XlhP0mRrabSZayQTcBntzuuZV+o4VbrrpFOqXWZFRAUZXJculBs1TvZUOTtNAdcEgOVyT1T6jG07eCRYvkVBAAEErgYBAgBXw1PkHhBA4JKARu5revYwbTHW3tERW8Znqz11sL+/drO9e3bDZTMQVLmm3/9447ZU19+7/tANb145EBSAOHfhQmwPTsxX4H3zZtr0UcOdG5E0wZ5zRWbm+z6G106al8IlEFZp6z6fpQvK/K4M8PqsUzqnQKU8MIUtLrX0pNK7oO/wVzZstaXb2zrnjdMqBBBAwFOAAIAnGIcjgMC1IeAzzV5J/dTR0AyE4rL32En72pKVplkCaRXXTNdhfVnuB5/WPXKdywV8ElLqzKwCAJou/ZEFTTZuyCDvRxaVoC/qgi6f0UpTt312AKgUSIhqJ3+vvoBPzpZwx5bCVlXKH3DmfIc9VSJnQPXvihoQQACB6ggQAKiOK1dFAIEuLuAyvTi8xX3HT1qP7t1sWL++l911khwE5fhcM10Xnv/TLTuC5RCUrivgG/RJmmDPVcqnE114zTQSU7os09Fn8PmVG239niuTb/osXSjVaXQ14rjqC/i8h6W+Dyvl2Nhx6Kg9s3SNKQ8EBQEEELgaBAgAXA1PkXtAAIHUBVwSjIWVnjjbbrW9egVBgMKy++gJe/rNVamO/rtmug7bQfKy1F+NzC/ok5AybFxWAQCfTnQhXBq7FLiO+m7ad9C+9da6K56ba16FSkGEzF8GKiwp4PO9WDzzRLNYPnTD7JL5W5j+zwuHAAJXowABgKvxqXJPCCCQWOCeWVNLTukvdWF1EIoz/+u/aR/2tSnvw+6y7rmwjZq++sTrK0xrmCldUyBOACCrEWvXTnSxfBoBAF3TJYmfEvg9/eZq00ydsPis/ycBYOf/3LgGovTeKRikpH5hUb4XzbCpLdhBJvwb0/87/7OnhQgg4C9AAMDfjDMQQOAaEPBdc11MUo21/64dnsK27Dl2Ili/mmYOgmvg8XeqW4yz7CNphn0XgCTr//U+fnPZGms9fMylqrLHzBpbV3brzcKTNu87FGzDGU7j9knyyWco0SPK5GTX7RxLvXc3TBxrd86YbNddd90VbS03eySTm6ISBBBAoEoCBACqBMtlEUCg6wrEGXEtvNtqTRv1GbUM2xO1DVrXfUrXTstd1roXa2SR92FI31p7bGGzKUDhW9LamlJrvx+9qdkG9Kmp2ATNyHlpXYtpZoRKpU5f8YWyCKb4+nH85QKuM1GK37tKQaxqzeLi2SGAAAJ5CxAAyPsJUD8CCHQ6gQF9ettjC+fawIhORbmGKyfAk2+stGNn2lO9N59EV2HFP1i75VKnJ9XGcLHMBOIEAJJm2He5ucbRI+2B5ulXLH9xOTetAIDqev/1M62hLnqLRG2D+dzy9cGsg3JrvovbTg4Nl6eZ/zGuWwAWb+dYKXfA4VO/2PrxzHm2fsz/CdMCBBBIU4AAQJqaXAsBBK4KAZ/pwaVueOXOvfbimk2pW0waPiTo7PTs3t3p2mlNs3aqjIOqJtBZAwAu6+/LoaQZAHDZDjBsh4IA2s9dU8ZLrfkubm+lbQSr9sC5sJeAz1KU4u0xb2+YaAunTChZX7W+x71ujoMRQACBKggQAKgCKpdEAIGuLeDToSi+U3UwtGVU25HjqSP47Eygyum8pP4Icrmgpto/vmiuU4dVDUxji72oG42Tl6DwmmkGANQBVGBsyoihUc32/jtrwL3JMj/BZ8nWriPH7Kklq4NcENq5RUtYhvarvaLN1fwezxyIChFAAIEiAQIAvBIIIIBAkcCccaPs3U0NsVyquWe06zTXsOGFP3Zj3QwndQoB34BUWhn2K928b5uKr5VmAEDXrh82OAgCaGvAtIoCKd9fu9k0EkzpXALq9GtG1OQRQ6xuYH8b3LeP01KUwu0xFTB637yZV2zfqjut5vd455KkNQggcC0KEAC4Fp8694wAAhUF7pgx2RZMGuetVK3kf2pIn149g2Rnw/v3dW5XFlvBaRRt6sihNmXkUBs5oL/V9u5pPbp1C9ooj3MXLtrBk6ds496Dtm73fmvvuODcfh3Yv6a3aebD5OFDgmRzytSt655oP2dLt7UF+Q2UrCtO0dT62xrqbfKIoUHHUdfVtl/LW/fY4pbWWNfVvc8cM9LmTxwbdEr0/9W+I6fO2Gubd5hGlH2Lb2c7iwCAa9K1cveadgBA9dzVOMXm148pmc3d11zHq41aA550C01tETpqUH9rGjfKxg4eaP1qel0WqLjw9tt25lyH7Tl23Na07bfWQ0dN/y3tovd94ZTxNmHoYFOek3Dr0vaODntrxx57bfN2ryp1T9fXj7X6oYMufTbV7qOnz9pPY77rlRpQ07OHzZ0w2uaOH2P9a37xXeBbCpOilssdQfI/X1WORwCBriZAAKCrPTHaiwACVRfQqND0UdFJxYobklaHodQNVkpWVer4ak8DV6f5lqn1Vjewn/MPcXUOVrT+oqPhsi2hOr4Pzm00/fAvd4+vt7QGHWvfUunasotzXY1I3tfUYP1qepdt76pd++yldVu8OnidLQCg3SgeWdAcdGrjlmoEABSM+vCCJhs5oF/cZl12nkaBtXXg2fMdsa6nHAO3Tptos8aOdM7boYr02Xhrx25bvLXV6XPi0rjbGibajZPGXQrOFZ+jwNcTr69wCnYo4eI7pk8KAlzlij5D6/ccMCWjTBrMUBBQ9TWMGl62/S4GOibc0UF5Xj6yYE7JZTUk/3PV5DgEEOiqAgQAuuqTo90IIFAVgThb7YUNqeZ64dm/3O/cddRLI+3PLF1tu4+eSNVJ62XfPbvBFJBwbUtxAzSi+o2layt2Nlw7mcVZvV1uVh2KR26aY1pbX6747v1+ff0Y08yRcPZDuesWb0fn0t7OFgAYO2RgkEU/yXT7agQAZKkZMg/f2BTMHEmrqDOrz5PWhatzGM44UadZSeXCcuT0Wdt1+Jh163Zd0PHXaHXU+1Cpjafaz9l3V2+ybQePJLqVW6fV26IpEyp+XhXk+NqSVZfdT3Glvp99Ob2wamMw8ydO0XdAGo6FdYfbY1ZK/qfZP69u8psNEef+OAcBBBDIS4AAQF7y1IsAAp1SIG5ys2pPG71n1tQgc7lridMxrnRtTRe+afJ4WzR1QqJOTViHEhR+Y+kaO3jydMlqXWc8xAl0uOwB75NAUc/l7plTnNYg62aLM5FHPdPOFgCo1HmKupfw79UKAOj6muL+4LwZQZK3rIu2AFUZEHML0eL2avRc0+nf2Loz1q1UGukuvGDU+z5j9Ai7d9a0srNxyjVOwYuvv7nau+2aXfKe5hkVg3TeFzULZiRs2X+4bPK/k+3n7Kklq4JADwUBBBC4WgUIAFytT5b7QgCBWAJxtwDUD/8n31hpx878ogOQZvHZ5iqsN+4P71Lt1kicfowraVbcUf9S11Ubn122tuQUYdcZD77r3V1nFrh2UDXi/OEbm8pO+y91377bM3amAICrX9T77+obdZ1yf1cA6f3zZno9l7h1Vfu8OLNGwja5BmsqJQxVgOvOxujZLaUcfINdukbz+FFBPgfX7U59/BUAuPjznwdLdcIcCIXns/WfjybHIoBAVxUgANBVnxztRgCBqghoHbeSQ/n++Eyzw118Y4Nqa+zxhXO9OjPhVNekSOrwvXduY1W2WKs0a8J1JwbfAIBrZ9q1g6ocBRod9Sm++Rlc2xy2wdfEp+1pTP9Xfa6+Pm278nPTJ/gsp5UTIElbkp6r5QfPLV/vtRzAJ1hTLmGo7+yW4vv0fc4KWCyYPN55No2Pqz4X316+3jQDSLtGFBfNJtKspLaj6W/h6tNOjkUAAQSqLUAAoNrCXB8BBLqUgH7warq9T6lm9n+1wzcooT2ulbxs875DPrdxxbFav/zgvEabOnJYoutUOrncyGO1AgDvmt0QjDBGFZeOS5LOsEYiV+1y217OdTlEFgGApNn/wza6+EY9I5e/6x2+ffqkxOvxXeqq9jGapv/k4pWmf7oU1/dGgbjnV2609XsuX6uvXQveOTPZSLyW+GhmlEsixbR3cSg2UgBAyRXn148tufVfNXO4uDwvjkEAAQSyEiAAkJU09SCAQJcQ8F1rr5tySaCV5Oa1JaESzLkWn4zela5Z7R/kleyqEQDQ1mePLZxrAx3WZ7t0UF2DCaWMfQIA2r7to4vmBlutuZRqzQDQmvrHFjabksElLS6+SesIz9cMGm2hmda6/LTaFec6q3ftDRIDuhTX741Su5co6KjgX5JEj2qjazLNao78h1b6XJw+12F6H0oFB559a51tT5hw0eW5cAwCCCCQtwABgLyfAPUjgECnEtDWUKWmh1ZqpOuP3Lg36rst4f4Tp4KRQk0bjlvS6gBE1V9uOnw1AgCzfrmTQqm1v8XtjOqg1vTsaY/eNMeUM8K3lBtxLXedzhIAaBw90h5onp7K9OwoX1/TSse7roNPs85qXctnmvoHb5jttHSn+PtLgR7tkqH8FknLxr0H7dvL11W8jGbk3DNrWqz3SjslKFGiPiNRRd81KqXymGjLx2eWrjHNnqIggAACV7sAAYCr/Qlzfwgg4CzQp5c6dc3eP3zDvaWdK/I4ME6bXH50V2qCOrcfWdBkdQPd9nnXD2tl1n5t8/Ygq7+mXWtdvGYQ1PTsEXm3pfIVpB0AUCJFbV3nGtyJ6qDGTRYpDN8kgJ0lAKD19NoDPo0S5ZtGHbqGZns8urDZadZHWnVWuo4+K/qM7D1+0tQfnTOuzjuxpkuiOp/dTAq/v9Je9hOViyTuto3a5eTFNZtt5+Fjdv+c6aakoXHLhYtvB0GKlgOH416C8xBAAIEuJUAAoEs9LhqLAALVFNC+8I8vmmu1vXo6V+M7mut84V8eGKej+aMNW23Jtl2+VV06XlOH3zF9klPHRLMMvrNyg7Xsv/LHszqL2j2gR/duFdtSKoCSdgDA1zGqg+qbl6EQIGrLtWIsn85ceK7PEgOXF8V1OzmXa+mYONs3ul678Difd1mfZRWXGSK+bVHHf/fRE/a9NZsubTEXJ9+I6nXZcSTu+v8ko/HFJlHfjQo2PDR/VpDjxLXomm9u22U/2bTdwuelXTiUKDNuYfQ/rhznIYBAVxUgANBVnxztRgCB1AXidOpKrZ9Ns2G+0661zvVbb63zyhZe2F6fdd5hVu2tZUbOXGcvJAkAuGbU950GHtVBdQ1QlHoXfHeMiLPcIO0AgIufnsXxs+dKrrEudqhWnoLCenxH/zfsORAEsxRwUQdaQQ+NUCt3QP+aX+Rf6NWjRzDDxafIZdWuffbSui2XbXkZN6FiVMdabXPdRrMwX4ivV5RB1GfId4cBBRu/v2bLFckKkwQAGP2Peor8HQEErkYBAgBX41PlnhBAIJZAnBG5aq//V/I/jWK6Fq2JfWLxCjt2xi1TePF1fdbJK6P2D9dtqdg0lx/nmq2gWQuFxaeDHdXZ9QlqhG2I6qD6tK8YyHeGhrZzU26K0YMGuL4GgWeSWSBxgkIamdbnYfqo6G0Ro3ydb7TCgbdOq7dFUyY4z2TRGvC2I9FbwPlsr6fmKeDz7LK1l3X+9d/jBgB07pq2ffbCqo1l7941mWlhvpD7mhpMmf/TKpqm/9XFK4MtH4tL/5reQZ4BzbpyKQp6vLSuxbRdYXFx+Y4pVwej/y76HIMAAlebAAGAq+2Jcj8IIBBbwPVHc2EF5fbPjt2IohN9f9wmCUj4rJN3mYasDOJaf11pH/ZyI/g+szGiAgA+QQ3XAICmHD90/Uzr2b2716P22TFCI/+9e3S3k+3ngvwFPtOc08xL4eqnbdSURV27I0SVtLaqLFePdipQ0EQdTZfiswWcz/aPet5Pv7na9h0/eUUzbplWb7dMrXdp3hXHVPqc63OsHB7jhgyKvHaYL2Ts4IGmpIHlcnaEeT50/J0zJlk/B1d1rp9asqpkG3yCM6p72Y7d9vL6lpLX8v2ODC/C6H/k68EBCCBwlQoQALhKHyy3hQAC/gK+OwC4TMX1b8W/nOE6hb6wjqiRwUrt8Vkn75KIzGXdeLlpwj4d7KgAwMM3NnmtM5ZR1Ai1j1WhebkRR007HzdkYNDJV2dsYG3NpanmmtVx4ORpr3tImggybLNrUCjs0Pfp2dPe3RQdAND1o55bks+Oz2i2T2Z9tcllOUTY9kqfE9dp+qUcys30Uf4CLV9QwkbNfIkqmimizrWOnzJiaMnD9T2nBJ+LW3YGf3ftcJcLjvouNVCiv6+/ufqKGRRhY13bU3xzSvqn5VJk/o96S/g7AghcbQIEAK62J8r9IIBALIE4nW2f0dw4jfLtZLquhy/XFtd9w7UW12W6tEtH6YC2LHxjlbV3dFzWLJ8AQKVM4y5BiFIeUSPUcd4X1bN+z4EguKBEk7qGpkBr1DUq8dyJs+dsQB+30WzVo5F4jTwnLeoUahvKqESOh0/9Yrr32CED7MG5jabAQVT5wdotJad0R50X9Xefd0fXWr1rr3139aaoywZ/91mOERVEck3UV6ph+gy+ua0teCf0LilPwYCa3sG7VGqbu1LXCPOFKPVhudkspUbfXTvc5Wah3DBxrN3ZOMWucxB3Cc74bpOqaqOejUPTOAQBBBDosgIEALrso6PhCCCQpkCcHQC0ndeTb6w0BQKqUabVDXPuTKn+qKRbUW10/SFdrtNeeH1N4X9wXqNpGUClsril1V7dtP2KQ3w6cZWmu7sEIcq1L2qEWlPdlTU9i3Ku44L1dthSMWyLyzOKarc68ZVGhgvPD59jWs8tqm3l/q4O+odvnBOMgruUSlP0S50/qLbGHl8412kKfKU18Lp2nOSOLvfkeowSAH518Qq7rWFi2e0dtXPB02+uCrauVPEJgJSaAaB36l/dPC9IsOhSlJjxuRXrKx4aJ5eCy3Vd2scxCCCAQFcUIADQFZ8abUYAgdQFfNach5VrCuk3lq5JvS3hBV1H5MPjfbeXK2y4T2ckanp5MAV53szITpI6IFojrM5qcfEZHS0XAIiT/K+wHVEBAJ+14ElfEgV3lH0+aiQ+rCdpMkhdx7UzX/gcfQJpUe9RHDOfbf80uv16S6u9tnmHc1U+3xMu3w9JAlTOjS5zoAIUP964ze5rml5y7X+p0XefLSkVIP3aG6vszPlfJAFU8ODeWdNs5piRTk13nWnkGwDwDfo4NZaDEEAAgS4kQACgCz0smooAAtUTiLMDQKWp52m01DcpYZIEgINq+9hHF80NtkCLKpXuW9nx72qcEvzYr1TU+Vq6vc1eKcr+H57j055ya41dk9eVa2dUAMCnsxllGvV3BXc0m6Jckrbi8zVi+81la6z18LGoS5f8u8/of2ECPU1Jf2zhXNM676iy68gxe2rJ6tTWYNcN7B+sT9fSCpeiDrA6qEqy6Fp8dn9wScTom6zQtZ0ux2kHgMOnTpu2Gi0u5T6fPp9LXfPo6bO2bs9+G9av1uqHDXF+f3Wua4Z+3wCAy3Nx8eMYBBBAoKsKEADoqk+OdiOAQKoCvp3tqDXiaTTOda1tWJfLiGO5drmO9ur8Uh1jbVF3V+PkYKs6lzXIyoquzl/x2v+wfT4djVLr3TVaruR/44dGZ0IvZ1Kpo6CRbmVa19rrLIqCO0qwN7hvH+fqkqyxb6gbbu9pnhE546A4k7rPTJKoKfLON2oWzI7wed5KbKdt9Nbt3u9TjdfWfVEBpLBin4z4Xo2NOFgBgD49e5R8h8sFR3w+l0naqgDE99duNiVRjCo+wVsF0p5cvNL0TwoCCCBwrQoQALhWnzz3jQAClwn47gCgac9PvL7C9EO5GsVlC73iepOMbLkGAAoDH+p0NYwabkrqpa3+XDr+arNGXJXVW1OEyxWftdalAgCuyesqPbtKnj5Z5pO+H+oMaar2lJFDnbZ2C+uLuyOEzzr6vcdO2teWrLy0Rlx1uwaukuasKHS9c8bk4D10fQe37D9kzy1fXzazfLln5jPa7BoAUNBEwSTNYMiy6DtMAYBis/B9W7Jt1xXNySoA4JNg1WdWxqubtl3azSBLa+pCAAEEOpMAAYDO9DRoCwII5CIQJ6N7tRMA+oykhmja0qvUj3YXVNcf0QoAbN53yIb0q7Xh/ftGZq8vrlud/28uW1tyX/TCY33uv9R+40pep1HsJKXc0gLXYEmSugvP1Ujt00tW2x0zJpm2jnMtOk+jnVpL7VNclzZoFF3Z89e27bvs8q6dZJ9R3krtd004GV5D+RG0Q0KlAFS5+lyDGzrfNQCgY9Wx/sD8WcFnKu8S7ugQrt0vbI9PDoAk9+Hz/eqTl0Hfj/qepCCAAALXsgABgGv56XPvCCAQCMQZ1Uprm7VyjyBOm3w6HMX1ugYAkrwy6pBq3+1jZ85GXkYBgMcWNjt1iIoz3sfd+q+4UaWesc/oeORNOhxw6NRpe3bZumCmic9UZ106zgi7OqDq5Parid5ysNxOAz7vUtJEgGqvpv73d2ivTBS0UN4Jze6IU6oVAFBbZK4tFMcNGRinaamco6CMfJSfo1xJI7gW1Vif71efgFySZVJRbebvCCCAQFcRIADQVZ4U7UQAgaoJ+PyADBuRZLq9y41cTQGAC2+/bSv5p/22AAAaO0lEQVRa99irG7c5T7lWErqP3bHAqWNX3BGNyqyukc2e3bsH/6tUSnVCXEfHXZ5xuWPUCTt65qwt277bVu7cE3RaVXx2Rgiv7ZOoUks6Hpo/yzSiGlXUppfWtZhmSRSXCUMH2Qfmz45MBKnzkuQB0C4PH17QFCw/cS1xp/6H169mAEB1xPncu967y3EntEb+jZV27Ez5NfLK4n//nOnes39c6o/z/epjliRRqk/7ORYBBBDozAIEADrz06FtCCCQiYDPiKUapA6apj5rjXW1is+P2rANSWYAxAmCRN27nLYfOmovr28xTSt2Ld2uuy7YSeD6+jFOpxRuf6jcAY/e1FwxOZ86reOGDIqcXVDcWfAZHd95+Jh9Z+WGoJ7JI4YE67tre/UMsqAXrrlWcOT8hQt2sv18sCxi096D1nb0+GVr6kOEONOvS63RL4cq8/n1Y5zW0Zcb/de1fXYCKLeMIOrBaybGe+c2mnI9uBZ1bpV4MkneDp9koXGW5PhMZw+/i85duGgXLl60w6fP2pFTZ2zSiCFOuzCUclPSvRfXbKpIqkDRg/MaberIYa703sf5BFh9PhdJtkr1vglOQAABBDqpAAGATvpgaBYCCGQn4LpmOWxRx8WL9uxb60wjxNUqcQIAPqO9xe1Wx+ODN8xOZVRPnVrlCfjZlh1eHX+1SZ2Ldzc1WOPoEU4dUZ1z+tx5+6fXVwRLC5QITgnhyiWDU3Kxby1fF2Rz11KBSqWwk6sZCZqePa0uutNTav/0tN6T982badNHuec2cM12r+UFd8+c4vT8Xa7pk1SzUjChlFuczr8+s99evt62Hjic6FHcMWOyaRaIS4mzvMHlu0j+z6/caOv3XLmDgU/ujOJ7UK6IZ5ausbYjxyNvL87si8iLFhzgEwDwuec4y2J82s2xCCCAQFcQIADQFZ4SbUQAgaoKqOPrM5JY2OGsVsPiBADidDjCTrc6t1MdOrfl7lej/UdOnw3WDqtjon3ofUvcNdDhjgz656M3zanYsVfCwH9escFp6nhhIjLXac9yeL2l1V7bvMP39p2Obx4/yu6dNc05OKKLhkkESyV10999k+hpdoN2cVCgp1y5ZVq93TK13umeZLZsx+5gpkhUifOO+Fw/qn6f2UK+gQ11qpX3Ymi/2orN0PfPVxevLDmTwaczXFyJPhsKACjRp0vRbJZ3zW6whrphTu+jFrJc53JhsyBHw0sO74Mu5xO8ymL2luMtchgCCCCQmwABgNzoqRgBBDqDgEYTNVqp/etdi+8Pe9frFh4XZ2cCl/W7xW3R/Wu/dwVAXLdQC6+hDuDuo8dtTdt+27zvYKxOf3itGaNH2DtnTjF1gnxLOCNDU4G1PZ+WEJQqhdPNXdZyh4EedRoeXdjsNK1a0/g1zby9o8P3NpyOH9K3Nugk6l5di9q/vHVP0MEO8wmE5zaOHmn3zp5q2nbSpbjObvBdUuKSnE/vyF0zJjslKCy8l6Tr/guv5ZPf4MLFt+3by9eZEs+5FNeObKWOetwAQJIdGZSAUct1tCRA/67vFBVdU++LElkqOKl313VZj2sAwDcJpNrFTgAubyPHIIDA1SxAAOBqfrrcGwIIRAr4rB8NL+aToTqyAWUO0JRz7Q2uNeSuxXekU7MMlNHbJ4la2Bb9qP/aG6uC6fdJitbF3zNrmvMoYqm6FADQevsFk8YHifLKlcLtzVwDABppvWnyOGsaNyryNjWFWrscqINWzaKs9y6J+grboHej9fAx++G6LcGyDI0y394wyaaOdA/8+LxfrqPZxW1U3oXFW3eaZhloFok6k9Pqhge5CfSe+gapomY/+D4n3+8Ll9kSaoM6x/q8D+hTU7FJUVn64wYA4gQPfe18Zk+U2tqzuL64yxBcru17bxyPAAIIdCUBAgBd6WnRVgQQSF0gzlT7cvvDp904Zdr22fdd9buMpGqEfP7EscEU7XC0Lk7bk4ysavrwzVPrTVPao7Lxu7Rtw54DwQhkj+7dyh6+uKXVXt20Pfi7SzI3dUBX7Nxj108YU/G6up46Zlr+oC3Uql1mja2rONOhWvX7dqY1PVzPN69ysv1csFRBSznSLD55GFyCJurIfuiG2TZqUP/IZkZ11DWTQ7NVfIN6m/YdDIJX1SyabfJAs9vuAVrO89SSVabZVqVKkkSESXaeqKYP10YAAQSyEiAAkJU09SCAQKcU8JnSG95AnOzecW7e5wdz4fXV6VBnbXHLTtt+6EgwkqpO/+C+fUzTqJvHjfKeRl2u/VoCoB0RXLP8a+T55qkTgs56Gh3/sF0KfJSb+q9j1BlUhyJsp0uyNTmquIw6V3vqf6G/y04Hcd63SudodsNzy9fbNo/El77LANJs86n2c0Gyx91HT6R52eBavp9LvUerdu0NgkPFuTHGDB5oD8yZHnw2XUphEKvc8S6zW4q/L76/drNpB4BqFt9tLFfv2ht8txQXBS0VXJoxarjTZ7P4fBIBVvMpc20EEOgKAgQAusJToo0IIFA1Ad9OihJkPbdifZDlvtolj45enHtSB2ff8VPBnvWaZq5RynCtuaYkD+tfazNGjfjlGuFesX60x2lX4TnF25tpvbVmAaRRXNfFp1FXeA2XAEZa9cVNbKiO2iMLmp1GttNqq64TJ1jhU3+c5Q26vt6TXUeOBUEJrV1X3hF9xl0CTDpfW9g9uXhl8M9KxTcAoJ0xvlZhtN3HptKxvssT9N5t2X/YXtnQYsfOtAezlRR8WThlvFM+jnJtSZLvIC0LroMAAgjkKUAAIE996kYAgdwFNMVeieNcf4RrBO+by9YEHd0sirLza9SeEl9AHZyn31xtGqUPi7bzk61yLSQp6kz8eOO2ILFYlkVbGCp5pXIoVLskWerhmtgurXuoduc/bGfUdpNp3U94HZelPeGxvsEh5V3Q7Jg4O3f43mecZU2+dbgcv6Ztn72waqPLoRyDAAIIXHUCBACuukfKDSGAgI+AT2IqXVdTi59YrD3nK4/C+bSh0rFjBw80bVOoNfNZFZ+p79Vsk9px+nyH9fPIeF+qPaWmEqsD/ciCOabdFpKUJJ3jJPXqXN+OXpz6fNf9F9cRd7Q8Tls1wq7ZOUrSWe2i0Wwl7asbGL1uP422+LxnPlswqm2uGffTuA/tNqIcCpVydaRRT9Q19F5rNoUCRhQEEEDgWhMgAHCtPXHuFwEELhPwDQDk8cPxnTOnOm+flfTxaqTxZ1t2BB0brdPPq2iLwZ9u3hEk17tjxuTYzShe+x9eKM42i8WN0FIHbfmnpGJ5lIF9apy3J4zTvqSd/7BOJQLUTg+VcjTEaV/hOXoW6vxXY81/ubZpJ4YH5zU6b6EY9x59n4NPjgJ93p9fudHW79kft3le52nGjRIe1g8b7HVe1MG6j+U7dlvjmJFOs2KyWvYQ1W7+jgACCOQhQAAgD3XqRACBTiPguwRA+1lrb+8sS9ztrnzbqO30friuxTRirjrfN6/Rxg9134bQt75yx6sz9/yqjcFWcL6JwwqvGTU93yebe3Fbs5pqHmU6c8xI07TqtDvX6nQ+s3RNMOMlaUmSsd2lbrVVGeyPnTnrcniqx1R7iUOcnQx8ZrdoG09tdZllEEudf20/qh0L0ijhTguvbtwWzJZyCS7oHCUY1FIACgIIIHCtCRAAuNaeOPeLAAKXCfgmAcxqB4Dix6SkYfpxq1HfapRSI6hZBwE06r+idY+9tnn7pfXISUYMo/Zgj5sHQKONL61rMW0H2RnKXY1TbH79GOc8FlFtltu3l6+3M+fPRx3q/He9vw/f2GT9a3o7nxN1oDpxSu748voW07uTV0nbP7wPJftTYKMwd4XLPfok29OuDtoqMety67R6WzRlQirvbOHyCJ8tMpW3Q9/nFAQQQOBaEyAAcK09ce4XAQQuExjQp7c9tnCuU8c672mjQ/rW2gdvmGX6Z1pFnahN+w7Zi2s2BVnKi4tGb2+fPilYgpD2KHNYl9qgqdvfW1N6O0HfII2u6zJyGidLvU8ytrSeUdR19Ize3dRgjaNHJOpQ6d7e2rHbNJJajQ61ZnO8f97MVLagLJwlEuWTxd9vmjzetPZezyKNsuvI8WBJQ9wZGLc3TLSFUyZUbIqet0bB1+YwCi6nu2dOtTnj6mK/s+EuAf+8Yv2l99Un5wQBgDTeVK6BAAJdUYAAQFd8arQZAQRSFdB01Ia64ZHXbDlwOBiR01aAeRV1Wu+dNS1xZ0/t17TfF1Ztst1Hj0fejvYr124JQ/r2if2DvbgS/YDX9G3tj65R50rFZ5RVI9fPLd9grYePRt6XzzpudYo1YqhOcmcrCs7c1jDRbpw0LlagxuddSHLvmgmgz1vcIJYy1b+xdact29GWSdZ6n3vVu6TPSL8Esxz0jr2+pTW4x3ArTZ82hMcO7Vcb7BJRacbFASXCe2OVtXd0xKki8TlJ3lnZvLltl/1k0/YrnFxyTmSd+yAxFhdAAAEEUhQgAJAiJpdCAIGuKeAyvd5lRDnLu9ce4ppGO2HYYK8Onzrd+46fsp9u2WFbDxz2brICAbdMneBdb2FFZ853WMv+w7Zk2047fMotgZ46C0oGGDXV/dCp0/bc8vV28ORp53vTOu47GydXHL3NqoPs3OgyB+r53D9HgRq3WSIaSX+9ZWeQ9yFJh9On3Qpi3Tptos2dMNp5xFwj4ct27A6WXWSxXZ3P/RQeq5Ft3ZdmBPT12L1C+Tc0E+eV9S2mz0capdJ73VlyWOg+fd5ZfX8dOX02mLlQKXAZFTDUDItnlq7u1O9SGu8A10AAAQRKCRAA4L1AAAEEzILM0frRPq1uuGlZgDqc+rF5tuOC7Th0xH6yaUcuScaiHo46U2pzQ90wGzmgf7BdoP5bWDSieOZch+0/cTLodG/ZfziVtd3q6GingIZRw23UoP7BzIBePXpc1qGT37kLF4MRRo30a5RfQYckWygq8KGp1ppOHiYRU2dG66SXbd8dXD9OR1YjphpBnzB0kGkNtUoa1416ftX6u57J9fVjg/tRRzRcvqHOs4JZclICNJ9ASdpt1buqJIazxtTZkH59Lj3P8L3RGnit796092Cu7Yx733oGysivmQF6Br17dL80eyb8XO45dtzWtO231kNHq7TsYqDd1Tg5+KzqHdDzbzt6PFjmoc9kZyoKBNwwcUwQECj3zq7atdc5aDh5xFC7eeoEU1JEfV/pvVJwZfWufbZ4ayud/8708GkL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eAAEA+7tSKAAIIIIAAAggggAACCCCAQKYCBAAy5aYyBBBAAAEEEEAAAQQQQAABBPIRIACQjzu1IoAAAggggAACCCCAAAIIIJCpAAGATLmpDAEEEEAAAQQQQAABBBBAAIF8BAgA5ONOrQgggAACCCCAAAIIIIAAAghkKkAAIFNuKkMAAQQQQAABBBBAAAEEEEAgHwECAPm4UysCCCCAAAIIIIAAAggggAACmQoQAMiUm8oQQAABBBBAAAEEEEAAAQQQyEfg/wcDSy7+Rv7yU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 name="AutoShape 6" descr="data:image/png;base64,iVBORw0KGgoAAAANSUhEUgAABAAAAAQACAYAAAB/HSuDAAAgAElEQVR4XuzdaXAkV53v/V9mlVRSae1u977v6t37CoMZ24ONbVbvG4bBA5c7DAHPTMzERDwvnjcTc+NODMHAZQYMjDG28cZmGwwXgw3GBuy23e12r+pFvatb7m4tJakkVWY+cVKWWqXKrEWtVkvKbxKEw6qTJ8/5nPSL889z/sd6tmmtJy4EEEAAAQQQQAABBBBAAAEEEJjUAhYBgEk9vnQOAQQQQAABBBBAAAEEEEAAAV+AAAAvAgIIIIAAAggggAACCCCAAAIRECAAEIFBposIIIAAAggggAACCCCAAAIIEADgHUAAAQQQQAABBBBAAAEEEEAgAgIEACIwyHQRAQQQQAABBBBAAAEEEEAAAQIAvAMIIIAAAggggAACCCCAAAIIRECAAEAEBpkuIoAAAggggAACCCCAAAIIIEAAgHcAAQQQQAABBBBAAAEEEEAAgQgIEACIwCDTRQQQQAABBBBAAAEEEEAAAQQIAPAOIIAAAggggAACCCCAAAIIIBABAQIAERhkuogAAggggAACCCCAAAIIIIAAAQDeAQQQQAABBBBAAAEEEEAAAQQiIEAAIAKDTBcRQAABBBBAAAEEEEAAAQQQIADAO4AAAggggAACCCCAAAIIIIBABAQIAERgkOkiAggggAACCCCAAAIIIIAAAgQAeAcQQAABBBBAAAEEEEAAAQQQiIAAAYAIDDJdRAABBBBAAAEEEEAAAQQQQIAAAO8AAggggAACCCCAAAIIIIAAAhEQIAAQgUGmiwgggAACCCCAAAIIIIAAAggQAOAdQAABBBBAAAEEEEAAAQQQQCACAgQAIjDIdBEBBBBAAAEEEEAAAQQQQAABAgC8AwgggAACCCCAAAIIIIAAAghEQIAAQAQGmS4igAACCCCAAAIIIIAAAgggQACAdwABBBBAAAEEEEAAAQQQQACBCAgQAIjAINNFBBBAAAEEEEAAAQQQQAABBAgA8A4ggAACCCCAAAIIIIAAAgggEAEBAgARGGS6iAACCCCAAAIIIIAAAggggAABAN4BBBBAAAEEEEAAAQQQQAABBCIgQAAgAoNMFxFAAAEEEEAAAQQQQAABBBAgAMA7gAACCCCAAAIIIIAAAggggEAEBAgARGCQ6SICCCCAAAIIIIAAAggggAACBAB4BxBAAAEEEEAAAQQQQAABBBCIgAABgAgMMl1EAAEEEEAAAQQQQAABBBBAgAAA7wACCCCAAAIIIIAAAggggAACERAgABCBQaaLCCCAAAIIIIAAAggggAACCBAA4B1AAAEEEEAAAQQQQAABBBBAIAICBAAiMMh0EQEEEEAAAQQQQAABBBBAAAECALwDCCCAAAIIIIAAAggggAACCERAgABABAaZLiKAAAIIIIAAAggggAACCCBAAIB3AAEEEEAAAQQQQAABBBBAAIEICBAAiMAg00UEEEAAAQQQQAABBBBAAAEECADwDiCAAAIIIIAAAggggAACCCAQAQECABEYZLqIAAIIIIAAAggggAACCCCAAAEA3gEEEEAAAQQQQAABBBBAAAEEIiBAACACg0wXEUAAAQQQQAABBBBAAAEEECAAwDuAAAIIIIAAAggggAACCCCAQAQECABEYJDpIgIIIIAAAggggAACCCCAAAIEAHgHEEAAAQQQQAABBBBAAAEEEIiAAAGACAwyXUQAAQQQQAABBBBAAAEEEECAAADvAAIIIIAAAggggAACCCCAAAIRECAAEIFBposIIIAAAggggAACCCCAAAIIEADgHUAAAQQQQAABBBBAAAEEEEAgAgIEACIwyHQRAQQQQAABBBBAAAEEEEAAAQIAvAMIIIAAAggggAACCCCAAAIIRECAAEAEBpkuIoAAAggggAACCCCAAAIIIEAAgHcAAQQQQAABBBBAAAEEEEAAgQgIEACIwCDTRQQQQAABBBBAAAEEEEAAAQQIAPAOIIAAAggggAACCCCAAAIIIBABAQIAERhkuogAAggggAACCCCAAAIIIIAAAQDeAQQQQAABBBBAAAEEEEAAAQQiIEAAIAKDTBcRQAABBBBAAAEEEEAAAQQQIADAO4AAAggggAACCCCAAAIIIIBABAQIAERgkOkiAggggAACCCCAAAIIIIAAAgQAeAcQQAABBBBAAAEEEEAAAQQQiIAAAYAIDDJdRAABBBBAAAEEEEAAAQQQQIAAAO8AAggggAACCCCAAAIIIIAAAhEQIAAQgUGmiwgggAACCCCAAAIIIIAAAggQAOAdQAABBBBAAAEEEEAAAQQQQCACAgQAIjDIdBEBBBBAAAEEEEAAAQQQQAABAgC8AwgggAACCCCAAAIIIIAAAghEQIAAQAQGmS4igAACCCCAAAIIIIAAAgggQACAdwABBBBAAAEEEEAAAQQQQACBCAgQAIjAINNFBBBAAAEEEEAAAQQQQAABBAgA8A4ggAACCCCAAAIIIIAAAgggEAEBAgARGGS6iAACCCCAAAIIIIAAAggggAABAN4BBBBAAAEEEEAAAQQQQAABBCIgQAAgAoNMFxFAAAEEEEAAAQQQQAABBBAgAMA7gAACCCCAAAIIIIAAAggggEAEBAgARGCQ6SICCCCAAAIIIIAAAggggAACBAB4BxBAAAEEEEAAAQQQQAABBBCIgAABgAgMMl1EAAEEEEAAAQQQQAABBBBAgAAA7wACCCCAAAIIIIAAAggggAACERAgABCBQaaLCCCAAAIIIIAAAggggAACCBAA4B1AAAEEEEAAAQQQQAABBBBAIAICBAAiMMh0EQEEEEAAAQQQQAABBBBAAAECALwDCCCAAAIIIIAAAggggAACCERAgABABAaZLiKAAAIIIIAAAggggAACCCBAAIB3AAEEEEAAAQQQQAABBBBAAIEICBAAiMAg00UEEEAAAQQQQAABBBBAAAEECADwDiCAAAIIIIAAAggggAACCCAQAQECABEYZLqIAAIIIIAAAggggAACCCCAAAEA3gEEEEAAAQQQQAABBBBAAAEEIiBAACACg0wXEUAAAQQQQAABBBBAAAEEECAAwDuAAAIIIIAAAggggAACCCCAQAQECABEYJDpIgIIIIAAAggggAACCCCAAAIEAHgHEEAAAQQQQAABBBBAAAEEEIiAAAGACAwyXUQAAQQQQAABBBBAAAEEEECAAADvAAIIIIAAAggggAACCCCAAAIRECAAEIFBposIIIAAAggggAACCCCAAAIIEADgHUAAAQQQQAABBBBAAAEEEEAgAgIEACIwyHQRAQQQQAABBBBAAAEEEEAAAQIAvAMIIIAAAggggAACCCCAAAIIRECAAEAEBpkuIoAAAggggAACCCCAAAIIIEAAgHcAAQQQQAABBBBAAAEEEEAAgQgIEACIwCDTRQQQQAABBBBAAAEEEEAAAQQIAPAOIIAAAggggAACCCCAAAIIIBABAQIAERhkuogAAggggAACCCCAAAIIIIAAAQDeAQQQQAABBBBAAAEEEEAAAQQiIEAAIAKDTBcRQAABBBBAAAEEEEAAAQQQIADAO4AAAggggAACCCCAAAIIIIBABAQIAERgkOkiAggggAACCCCAAAIIIIAAAgQAeAcQQAABBBBAAAEEEEAAAQQQiIAAAYAIDDJdRAABBBBAAAEEEEAAAQQQQIAAAO8AAggggAACCCCAAAIIIIAAAhEQIAAQgUGmiwgggAACCCCAAAIIIIAAAggQAOAdQAABBBBAAAEEEEAAAQQQQCACAgQAIjDIdBEBBBBAAAEEEEAAAQQQQAABAgC8AwgggAACCCCAAAIIIIAAAghEQIAAQAQGmS4igAACCCCAAAIIIIAAAgggQACAdwABBBBAAAEEEEAAAQQQQACBCAgQAIjAINNFBBBAAAEEEEAAAQQQQAABBAgA8A4ggAACCCCAAAIIIIAAAgggEAEBAgARGGS6iAACCCCAAAIIIIAAAggggAABAN4BBBBAAAEEEEAAAQQQQAABBCIgQAAgAoNMFxFAAAEEEEAAAQQQQAABBBAgAMA7gAACCCCAAAIIIIAAAggggEAEBAgARGCQ6SICCCCAAAIIIIAAAggggAACBAB4BxBAAAEEEEAAAQQQQAABBBCIgAABgAgMMl1EAAEEEEAAAQQQQAABBBBAgAAA7wACCCCAAAIIIIAAAggggAACERAgABCBQaaLCCCAAAIIIIAAAggggAACCBAA4B1AAAEEEEAAAQQQQAABBBBAIAICBAAiMMh0EQEEEEAAAQQQQAABBBBAAAECALwDCCCAAAIIIIAAAggggAACCERAgABABAaZLiKAAAIIIIAAAggggAACCCBAAIB3AAEEEEAAAQQQQAABBBBAAIEICBAAiMAg00UEEEAAAQQQQAABBBBAAAEECADwDiCAAAIIIIAAAggggAACCCAQAQECABEYZLqIAAIIIIAAAggggAACCCCAAAEA3gEEEEAAAQQQQAABBBBAAAEEIiBAACACg0wXEUAAAQQQQAABBBBAAAEEECAAwDuAAAIIIIAAAggggAACCCCAQAQECABEYJDpIgIIIIAAAggggAACCCCAAAIEAHgHEEAAAQQQQAABBBBAAAEEEIiAAAGACAwyXUQAAQQQQAABBBBAAAEEEECAAADvAAIIIIAAAggggAACCCCAAAIRECAAEIFBposIIIAAAggggAACCCCAAAIIEADgHUAAAQQQQAABBBBAAAEEEEAgAgIEACIwyHQRAQQQQAABBBBAAAEEEEAAAQIAvAMIIIAAAggggAACCCCAAAIIRECAAEAEBpkuIoAAAggggAACCCCAAAIIIEAAgHcAAQQQQAABBBBAAAEEEEAAgQgIEACIwCDTRQQQQAABBBBAAAEEEEAAAQQIAPAOIIAAAggggAACCCCAAAIIIBABAQIAERhkuogAAggggAACCCCAAAIIIIAAAQDeAQQQQAABBBBAAAEEEEAAAQQiIEAAIAKDTBcRQAABBBBAAAEEEEAAAQQQIADAO4AAAggggAACCCCAAAIIIIBABAQIAERgkOkiAggggAACCCCAAAIIIIAAAgQAeAcQQAABBBBAAAEEEEAAAQQQiIAAAYAIDDJdRAABBBBAAAEEEEAAAQQQQIAAAO8AAggggAACCCCAAAIIIIAAAhEQIAAQgUGmiwgggAACCCCAAAIIIIAAAggQAOAdQAABBBBAAAEEEEAAAQQQQCACAgQAIjDIdBEBBBBAAAEEEEAAAQQQQAABAgC8AwgggAACCCCAAAIIIIAAAghEQIAAQAQGmS4igAACCCCAAAIIIIAAAgggQACAdwABBBBAAAEEEEAAAQQQQACBCAgQAIjAINNFBBBAAAEEEEAAAQQQQAABBAgA8A4ggAACCCCAAAIIIIAAAgggEAEBAgARGGS6iAACCCCAAAIIIIAAAggggAABAN4BBBBAAAEEEEAAAQQQQAABBCIgQAAgAoNMFxFAAAEEEEAAAQQQQAABBBAgAMA7gAACCCCAAAKREpiRuEh1ZUuVyhzW8Z6NcryeSPWfziKAAAIIRFeAAEB0x56eI4AAAgggECmBZGyWVtTcoZr4QkmW3/du513t6/yZTvRuiZQFnUUAAQQQiKYAAYBojju9RgABBBBAIFIClbHpWlVzv6ric3P63eO2qjH1hE71bo+UCZ1FAAEEEIieAAGA6I05PUYAAQQQQCByAkurb9HsiitlyQ7se2fmiHZ0PKwupzlyNnQYAQQQQCA6AgQAojPW9BQBBBBAAIFICtTEF2lV7X1K2FPz9N9Ta1+jtrV/l5wAkXxL6DQCCCAQDQECANEYZ3qJAAIIIIBAZAXmVV6jhcnrZVtleQ08uTqaflV7Uk9H1oqOI4AAAghMbgECAJN7fOkdAggggAACkRdoqPmUpicuKMoh43WrqfM5HU2/UlR5CiGAAAIIIDCRBAgATKTRoq0IIIAAAgggULLAhrovqbZscdH3dTst/lYA8gEUTUZBBBBAAIEJIkAAYIIMFM1EAAEEEEAAgZEJXDTln2SOACz+Ih9A8VaURAABBBCYSAIEACbSaNFWBBBAAAEEEChZoPQAgOTJ0aHuF/3tAFwIIIAAAghMFgECAJNlJOkHAggggAACERZI2PWaU/kBOV5ah7tfysrkP5IAgKEkH0CEXyi6jgACCExSAQIAk3Rg6RYCCCCAAAJRETDL+xtq7lVVfI48eTqefl27Uj8c7P4F9X+v6vi8YRympCdLdl6mHrdVjakndKp3e1Q46ScCCCCAwCQWIAAwiQeXriGAAAIIIDDZBWJWQqtr/1r1ZcslWX53M16X9nb+TMfSf/b/fV3dF1RftiKLoss5pn2dz2hZ9SeVsKfmYSIfwGR/h+gfAgggECUBAgBRGm36igACCCCAwCQTWFx1s+ZWXi1LsayepTIH9XbbN/ytAMur79Csisuzfm/ta9SWtv+jaeXrtbz6NpXZ1aEynly19LyhnR2PTjI9uoMAAgggEDUBAgBRG3H6iwACCCCAQBECZmI8u+IKldt1fuler13v9mxWc/qPRdw9dkXCjvgbmsRvQfJDml95nWwrPtgwc8TfG6f+1f/3Rckb/SCCbZXlDQIc79moXR2PjV3neBICCCCAAAKjLEAAYJRBqQ4BBBBAAIGJLGCW1C+t+oRmVFyc81Xd5Mbvcdv8JHvm/+PhypfgL+2c0I6OHygRq/e/8set5GCTe9027ex4RGYlgLlW1tyt6YmL8uYEcL0+v99NXT8fD12nDQgggAACCJQsQACgZDJuQAABBBBAYPIKLK2+RbMrrsw7ETZL4k/0vO0n2jNL7M/lFbS//3R7PLX0bFJj6nGdX/9lmWSBA5fj9aqp81kdSb/s/6kyNl2rau5XVXxu3u6YIIA5HnB/1y/OZbd5NgIIIIAAAiMSIAAwIjZuQgABBBBAYPIJTClfpRXVd6ncrimic57a+vZpd+pJmeX05+qaX3mtzBL/sOX7GS/tT/TrypZqeuKCwUSBZjXDsfRrWacFmP4vr75d5kjBfJcJepggwIGuX56rbvNcBBBAAAEERiRAAGBEbNyEAAIIIIDA5BMwX//nVFw1ZJJcqI+eOjIH/X3x5yoIYLYsrK/7W1XH54c2tjNzRMd6XtPC5A0y5QeuVOaQ3m77etYqhmLyAZj7M163mjqf09H0K4WQ+B0BBBBAAIFxI0AAYNwMBQ1BAAEEEEDg3Aqsrfu8ppQ1lNiIc39M3uyKq7So6mbFrYqQtns63vOmquNzs7YBmOMC96R+pOM9b2TdV0w+AHNDZ+aotnd8T91OS4lmFEcAAQQQQODcCBAAODfuPBUBBBBAAIFxJxC0n971enWqb5e/Rz4ZmxG4OmA8HJO3pvYBTS1fHbp6wezdN0cD1pYtztoGcDT9qnannsoai2JWFZgbzFaA3amndbzn9XE3ljQIAQQQQACBIAECALwXCCCAAAIIIOALBAUAet127ex4VK19O/3TAWZVXBG43/5cZ8ivL1uuFTV3592/b9ook95wyHGA3c5xbW1/MOcrfjH5AEx+gT2pp3JWEPA6IYAAAgggMF4FCACM15GhXQgggAACCIyxwOraz2pa+dqsp5pJ84GuX+lg9wv+3+dVXqP5yesCl9ubJfXmi3hLz5uj0nKTtd+cSFBTtlC2yuSqzz+273h6Y2DOgYXJ6/32hSUEDGrU8P4NLdO/teDGrOMDh/7e3rdP77T/1zk/CWFUsKkEAQQQQCASAgQAIjHMdBIBBBBAAIHCAourPqq5lR/IOQKwrW+v3m77j8EK5lT+hZ9QL25V5lTamTms7R0PndG+eJOFf3HVRzStfF3gZN58eT+efk1NXT/PmXz35zFYWUIiQynfRD4sCGD2/e/p/LFO9W4vDEsJBBBAAAEExokAAYBxMhA0AwEEEEAAgXMtMLPiUn+Zf2xYMj3H61VT13M60v37wSaGZcs3+QDMvvo9qadH1B3z1b+h5l5VxecUmMT3Jx80JxD0uK2Dz+q//7737i+uCUH9G3rnlPIGLUre9F6dntr79mtf5zPqyDQV9wBKIYAAAgggME4ECACMk4GgGQgggAACCJxrAZP87vz6L2dlyh9ok0mg93bbN7K+uIdly+9zU2pMPakTvW+X1KXSJ+/BJxDMrLhMS6o+Grp0P6hRLOcvaagojAACCCAwQQUIAEzQgaPZCCCAAAIInA2BZdW3+vvuTbK8oZcnR0e6X9bezp8O/tkEDNbWfv69zPrZrWnt26Utbd8sqYmFMvkHVRa24iBshUJYg/LlAiipExRGAAEEEEBgHAsQABjHg0PTEEAAAQQQGGsBk/1+RfVdKrdrch5tlto3pp7I2vfeX/4Oldt1WeULLasfXvn8ymu1IPmhkhL4DdTR67ZpZ8cj/paAodfS6ls0u+IKWYoVxdjlNGt7+0OBCQaLqoBCCCCAAAIIjHMBAgDjfIBoHgIIIIAAAmMtsKb2bzS1fHXAY4OX3C+quknzKj+YM9EO2jYQ1BezkmB93RdVHZ83wq56ft6B3amncu7fUPd3qi1bUlS9Z5q/oKiHUAgBBBBAAIFzKEAA4Bzi82gEEEAAAQTGo8CMxEVaWv3JwD30Zqn84e6X/Az8A1fYVoBil9XPrnifFlfdLFPP8CvtnNDh9O+Ucbv8IENYcsBU5pDeav23nPtnVVypZdWfLHoVQI97UtvbHybB33h8MWkTAggggMAZCxAAOGNCKkAAAQQQQGDyCayr+4Lqy1YEdswsud+VejxrK0BY4j0zMX+77es5x/UNrXhF9Z0yJxAMzzswPJlgviSBZnvCzo6HZY4sHHrNSFyiZdW3BAYXgjpnch2YAMe+zmcn36DSIwQQQACByAsQAIj8KwAAAggggAACuQL5VgGY0p2ZI9rR8XDWfvmGmk9peuL8rIl8MasANtR9qehEgnMrPyCT4M+2yrMaHZYHYGHyBs1PXlv0CgBTaXP6T2pMPc5rgQACCCCAwKQTIAAw6YaUDiGAAAIIIDA6Avmy8pv98i09b2hnx6ODDwtLIGi+yr/d9h+Bjeo/evArSsZm5vweNBGvL1uulTX35CQdzJcIcE7FVTmrC8KETL/6Tzv4yeggUgsCCCCAAALjSIAAwDgaDJqCAAIIIIDAeBIIy/A/0MagfAArau7SzMQlWRPujNetfZ3PqDn9x5zuhU3oTcGWnre0o+P7OfdcNOWfZLYDDL3CtgCsrfu8ppQ15NTheD2B2wKCVjYM3BxTQkvtD2uGvUG2ynTKa9Re95fq9JrH07DRFgQQQAABBEIFCADwciCAAAIIIIBAqED/UXpXypIdWGb4Pv2wCf3J3m3a2v7tkgIAQYn9wurvzBzVm63/K6v+yth0ran9nCpj52X93ezzP9r9quJ2paaWr1XcqpDkKZU5rL2dP1Vb3+6cdlZZs7TKvl31ljlRwBr8vctr0U73RzrhbeMtQgABBBBAYNwLEAAY90NEAxFAAAEEEDh3AmYSvarmflXF54Y2YvhX84aa+zQ9cUHWRLnX7dCu1GNZiQNNhfm2AGS8Lu1J/UjHe94YfLZJFri06hOK+ZP201fQaoGw0wXM1/89nT/WsfSfi4ZdF/u0ZlrZ+Q0Gbk55R7TFfYiVAEVrUhABBBBA4FwJEAA4V/I8FwEEEEAAgQkiMLviKi2quklxqzKkxZ5a+xq1rf27frb/4FwAno6mX9Xu1FM5dYQlATRf5Vt6NmVtAzArEobv6Xe8XjV1Pqsj6Zez6g4KRJgCaeekdnQ8pI7MgaJGYK59pZbbH1Vc4f0/6e3SZuc7ctRTVJ0UQgABBBBA4FwIEAA4F+o8EwEEEEAAgQkmsLLmbk1PXBS6FWB4UsCgBIJdTrM2tX4150jA/rwB5hjA3MvkD2jqfE5H06/4qwXW131R1fF5WQW7nePa2v6gup2Wwb/XxBdpVe19SthTcypt7dulLW3fLHoENsQe0HRrXd7ypv/N3kZtdR4pul4KIoAAAgggMNYCBADGWpznIYAAAgggMAEFTNI980W9Kj4ntPVDkwIGHSNoVgfs63xWR9N/yKpjTsX7tajqZsWGHe03UGhgi8G08rVakPyQbKtsyP3BKwuCkhGam8z+/8PdL/ntKOZKWjN0vv05Ja3pBYtn1K3d7rM65Gb3r+CNFEAAAQQQQGCMBAgAjBE0j0EAAQQQQGCiCxTeCiAN/WK/vu7vVFdmkuadvk70vqNt7d/J+lt/sr4HVBmbEULkqb2vSXE7mXNcYI97UtvbH1ZHpmnw3nztDCqfb1xmWRerIXZrnuX/2Xf3qFXbnMdJCjjRX3bajwACCExSAQIAk3Rg6RYCCCCAAAJnQ2BJ1cc0p/L9shQLrd4cydeYekLVsbk5X+zDJuDLqm/1TxsYmmG/cPtzv/6b/APLq29Xwq4PuN3kFDBHCz5cuOr3Siyxr9ci+69kK17kPZ7IB1AkFcUQQAABBMZcgADAmJPzQAQQQAABBCaugNmHv7r2r2WO48s3WTfL9nd3PqUV1Xdmfdk32wQOdP1KB7tfyEIwe/Ybau5VRWxa0Thp54R2dPxg8Ou/+fK/MHmDyuzqwDqGH1lYzIOW2h/WQvs62XkCHsPrMfkAjrqvaZv7WDGPoAwCCCCAAAJjJkAAYMyoeRACCCCAAAKTQ8DkA1hVe7/MP8MvTx2Zg+rKHJU5um9osCAsCZ85aWBe5Qfzri4YeF5/0sE3dap3pxJ2nc5LnO/nJ7BkBzbJn5SnX9We1NMlDcJIAgDmAeQDKImZwggggAACYyRAAGCMoHkMAggggAACk0mgmHwAJuVeKnPI/6oft5KD3e9127Sz4xH/6MChV7GrC0p3zD6mcPj9CdVrVex21VmLddzdpO3u44NFRhoAMBWQD6D0keIOBBBAAIGzK0AA4Oz6UjsCCCCAAAKTVmBR8kbNrbx6WFb+7O6aL+9m2b+Z3A9cJhP/wa4XtL/r+RybYk4bKHp936gAACAASURBVBV04BQBcwzh8CumhDbEPqup1gp/lYKjXj+T/0H3d37ROfblWml/Uqbc6ctTp3dc5Va1ylSVtznt3gG94XxdjnpKbTblEUAAAQQQGHUBAgCjTkqFCCCAAAIIREOguFUAwRYne7dpa/u3A3/sT+R3qxL21DOG7HZatKfzxzrVuz2wrjWxe2Qy/Q/dOtDltWiz+6A6vWbNtC5QQ+x2len0CgZXfdrjPq9er03LYh9RQnWh7TQBkGZvo7Y6j5xxX6gAAQQQQACBMxUgAHCmgtyPAAIIIIBABAWKywMQDpN2TmpHx0PqyBwIDQIsrfqEzBGBI7s8mS//jamnso4IHFrXNGu11sTuVrlqsh7hyVOz97o/aa+1Fmid/RlVWqeDEQMBgP3uC1pi36BF9rWyVRbaTFPerChodJ8ZWVe4CwEEEEAAgVESIAAwSpBUgwACCCCAQJQEVtTcpZmJS0o8tu+0kOP1qqnzWR1JvxzKZoIM59d/RTGrvCRa89X9RO872pv6scyRhGFXviP++tSlHc6TOua9qUtiX/bzAwxcpv4D7ktqdH/q/yloFcHwZ5ogwH73Re1xnyupLxRGAAEEEEBgNAUIAIymJnUhgAACCCAQAQFzBODKmntUbocvfS+GoaXnLe3o+H7eohvqvqTastOT7/z1eupyjulw90tqTv+pYBPyBQDMzSe9XdrsPOjnAJhjX5YV7DCBgS3OQ/4z+vMIPPBeHoHwx5qTAfa4vxjML1CwgRRAAAEEEEBglAUIAIwyKNUhgAACCCAw2QWWVt+iORVXhXz994peFWCS8m1q/aocLzxB3oX1/6iq+OwsUvMF3vMcmX+aq9ft8Jf5H+95I3Svf9CYhG0BGChrvto3uS+oT51aZn9EMZ1eidDpHdVrzr8PJvczda2O3SFzokC+i+MBJ/t/HfQPAQQQGN8CBADG9/jQOgQQQAABBMadwAX1f6/q+Lycdpls/2YSfl5ig+JWZcF2Z7wuNaae1Ls9m0LLXjTln2S2Agy9wo4RLPjAgALrYp/WTOv80KBFt3dC290n1GDfqqR1Oh9B/xaBJ3TMe2uw1vn2B7TMvjkrUBDUJoIAIxkp7kEAAQQQGA0BAgCjoUgdCCCAAAIIRERgavkarai+U2V2dU6Pu513tbX9WzJZ/BcmbygiCODJbANoTD0RuAqgrmyJVtbcp4Sd/VW9UALBUoZihrXez/I/PBHg6To8nfB2+qsAZlkXDgYKTKLAQ+4ftNN9KutxxeQDMDekdUrbnEf9bQZcCCCAAAIIjJUAAYCxkuY5CCCAAAIITAKBeZXXaGHyetlWbtb71r5d2tL2Tb+XC5LXa17lBxWzEgV67amtb492p56W2RIw9Jpfea0WJD+U8yxT7o1T/zpqmivtWzXPvirrKMChlZutAMe9tzXdWuvv9x+4OryD+rPzv7Pa0Z8P4LPv5QOw8rTRnDTwpt5x8udAGLVOUhECCCCAAAImjP1s01qzWY8LAQQQQAABBBAoKJBv/79JvNeYenywjuKDAFKfm9Kh7hd1qPs3/v1m2X9DzX2qis/JaVNrX6O2tP2fgm0ttkCVNUvr7U+rysrONTD0frNsP6O0KjRl8M9mG8BO52k1exuzHlVsPgDz9f9N5xvFNpNyCCCAAAIInLEAAYAzJqQCBBBAAAEEoiOwvPoOzaq4PLDDwwMAppBZMTA/eZ3iVkURSJ4yXrd63XaV2/Wh9xzreU27Oh4ror7ii8yz3+fv348rPHeBWfZvaehX/fCv+IXrYwVA8aNDSQQQQACB0RIgADBaktSDAAIIIIBABATyBQDCjvWbWXGZFidvDswbUCqZSTS4v+uXgysFwu6fbV0ik5TPfN0fyN7vqEcd3mHtc3+lE972nFvXxu7TTOuiYZP8/C1M66R/HGCb15RTcKF9rRbb1wUGFcgBUOrIUx4BBBBAYDQECACMhiJ1IIAAAgggEBGBfAGA9r592tz2tUCJaeXrtLjqo6qMnXdGUt3OcW1tf1DdTktgPeYYPnMc31SrIe+e/qPuRu1yfzx4jJ+pzAQL1tn3q9rK3XYQ1mhzFOEh95WcZIAD5U0QYJF9rcqUHKzCTP7N1oEWb8sZWXAzAggggAACpQoQAChVjPIIIIAAAghEWCBfAKBQdn6TzX959e2qL18ZOjnPR2sm20fTr2pP6unAYmYCv8q+XfXWktBj/QZuNHWZVQDm671ZGTBw9e/fv1MJ1RU9yuaowHfc7weuAjCV1FmLtMC+WknNVId3QPu9F9XpZSc8LPphFEQAAQQQQOAMBAgAnAEetyKAAAIIIBA1gUXJGzUv+ZeyFMvpuuP1qqnzWR1Jv5yX5cL6f1RVPDzhXtjNnZkj2tHxcM5pAaZ88dn3T9duggAmgd9W55GsRy61b9JC+4OylXvSQVDbCq0CiNo7Qn8RQAABBMavAAGA8Ts2tAwBBBBAAIFxJ2D28y+t+kTo8X4ne7dpa/u387Z7Xd0XVF+2oqS+mSX/ezp/rFO9uXv3TUUmgd8C+y9lBwQm8j3IZPdvdH+mw+6rWcXWxO7RLOviolcq9KhNW50fyGT250IAAQQQQGC8ChAAGK8jQ7sQQAABBBAYI4Gp5atlW2U61btDjnd6OXzQ4+vKlmhlzX0yy/mDrozXpd2pp9XS82Zo64dvIzBf0DNut8pss09+aJZ9yZMjc+zf3tRPA7/8m4dMtVZoTezekpbtD21cq7dHG53c3AUmCDDburTIUfDU4m3VZid/8KPIyiiGAAIIIIDAWREgAHBWWKkUAQQQQACB8S8wI3GxFiavV0Vsmj/x7vM6dajrtwUz7Bf6gm8m7NvavxMaTMgNADg62PWCTvZuVW3ZElXF5siyLHVljulE7zuhE/8B4Qb7Ns21rwrM3m+CC73q8JPwhS3p71OXdjhP6Jj3VtagmW0F74v/f1kJ/PKNathqgvH/JtBCBBBAAIGoCBAAiMpI008EEEAAAQSGCMyuuEqLqm5U3Dqdnd78bI7ZO9z9kpq6fh7qtTB5g+Ynrw3MA2BuMl/tj3S/rL2dPw2sIywAsL/r+ZLHyEzSL419RVVWbk6BHrVqh/OUn23fJOJbZd8RmOHflaP97m+0x30u5/kXxf5OU6xlRbfrXW+rNjnfKro8BRFAAAEEEBhLAQIAY6nNsxBAAAEEEBgHApWx6VpVc7+q4nMDW5PxutXU+ZyOpl8J/L0mvkgNNfe+t3IguEMmkHCo+0Xt7/pFToGgFQTN6T+pMfV4yTozrQvUELs95yu9CULsd1/UbveZwTpnWOv9suWqyXnOEfeP2ub+MOfvl8S+rDprcdHtMkGHLc73ZbYVcCGAAAIIIDDeBAgAjLcRoT0IIIAAAgicZYHFVTdrbuXVoV/wzeN73FY1pp4ITbq3tPoWza64Mm+SPJNP4Ej377NWE/SvPLhJcatySC89HUm/Enq8Xz6OJfb1WmT/lWzFs4qZZf/bnR+qxXsn6+8bYg9ourWu6ADAFbF/ljlesNiLZIDFSlEOAQQQQOBcCBAAOBfqPBMBBBBAAIFzKLCh7kuqLSv0Vdvzk+9ta/9u4F7+ZGyWVtf+tcxqgvyXp85Ms071bVPCnqIp5asVtyqybjFf600OgJFsAVhp36p59vty9v+HTcTDygetAJhqNcgkAkyodlgXvZxkhQMFWr29esv5TznKn0zxHA4/j0YAAQQQiLAAAYAIDz5dRwABBBCInkB92XKtrLlH5XZdwc4X2ss/v/JaLUh+yD9B4Ewux0v7R/wdS79WcjWr7Ts1x74i5z6TkM/s/2/2Nmb9ttz+mBbYZvWDPfh3kyjwgPuSGt3snAXz7b/QMvsjiqk8q44+dcpRnypkDE+fWmCW/29zHtcJb1vJ/eAGBBBAAAEExkKAAMBYKPMMBBBAAAEExonAzIrLtLTqE4pZiaJa1Oem1Jh6Uid63w4sv7LmbpnTBIYf31dU5e8V6naOa2v7g+p2Wkq5zS9rEvvN9QMAw48PDJ7UBx3t56jXzxVw0P191vNX23dpjn1ZTt0p74hed76q+fb7Nd3aoJjK1K0TanJ/rTavqeQ+cAMCCCCAAAJjJUAAYKykeQ4CCCCAAALjQKBQBv+gJrb37dM77f+VZyvAZ1QZmzGi3pmv70fTr45o/7954FL7w1poXydbsZznd3iHtNH5WtZy/Mti/6Aaa35W2W7vpLa431O7d2Dw7/lOFzCnCmx2HhxRf7kJAQQQQACBcylAAOBc6vNsBBBAAAEExlhgJAGAQlsBTELBxVUfyZsQMKybnZnD2t7x0Ii+/ps6Z1kXqyF2q+IamlSw/2mu+rTX/aX/Zd5c0621WhW7M+cUgKAJ/Tz7/VruL//PXinRf2Tgr7XHzT3dYIyHkschgAACCCBQsgABgJLJuAEBBBBAAIGzI5Cw67Ugeb3qypapzE6qK9OsA93/V6d6d5T8QJOkLxmfpY6+Jj+j/8A1kgCAubfXbdOu1OOBpwKYvAINNfepzM49Xi9fw82Sf7P3/1Tv9pL7N3BDrbVA6+zPqNKaGlhHt3dC77jf95fmm+X/s6xLshIGmmR9je4zOuS+nHX/hbG/1VRrRU6dYacLjLgD3IgAAggggMAYChAAGENsHoUAAggggECYgNlHb47HM0GAoVfGS+tg1691qPs3ReOZff6LkzerzK5WZ+aIdnQ8rC6n2b/fJO2bX3mdbCv72LxiKu8/FeA7OVsBSkks2P8cTx2Zg9qT+rE6Mme+Zz7saL+BZ530dmm/+1utjt2lhJ+47/Rllv2/4Xw9a5vAfPsDWmbfnJP8z9zV6u3xtxVwIYAAAgggMBEFCABMxFGjzQgggAACk0pgSvkqLa++PWfyP9DJfF/fh0MMr8vssW/peUM7Ox71i85IXKJl1bdkJQE0ZZrTf/T38deXLQtN6Ge2AhzqflFNnc9lPfa8xPlaXn2b4lYy6++mfH+2/f4EfeY5Pc4pHev5sw53/y4wp8DQChKq9zP2myP9Druvhh6tF7Zc/3RdnsyX+3KZFQqnkwUO3yJgyk+zVmt17A6ZZw+/gspPqheRziCAAAIITHoBAgCTfojpIAIIIIDAeBYw2fjX1/2tquPZiemy2+yppect/0t+viusrozXpb2dP9Ox9J9VX7ZSJnN/uX36bHvH6/GX4rf37dWqmvtVFZ8b+pihdQ0UmlPxfi2qulkxK/u4vNa+XdrS9s0R8ZuJ+Er7k0pa0/3QwQlvp952vhsYBDD79C+KfVFmO0Ap1/Cv/1Os5Wqwb1OVNTOwmi7vuDa535b5JxcCCCCAAAITUYAAwEQcNdqMAAIIIDBpBOZVXqOFyetlW2V5+9SZOao3W/9X3jIzKy5974i/ipxyA5n8zQ/n139FydjpSa75Un+w6wXt73pehVYjmPtNWxpTTwwu319WfatmV1yZs3KgOf0nNaYeL3mszOR/Vew2Vej0vn5/lYK3UVudRwLry7dsP+iG/qP/ntVB93f+z4vsa7XQvkZlqgqs33z9b3Jf0F73+ZL7ww0IIIAAAgiMFwECAONlJGgHAggggEAkBVbU3KWZiUsL9r2YAEC+BH9DJ/lr6z6vKWUNQ57p+VsAGlNP9k+GkzfKZPbPF5RIOyf87QAxq0zzk3+luJWdhd/fLtD1WzV1/bxg38yEf4X9cT+RX6u311+qX23Nybmv0CR8Q+xvNN1aE7qFYWiFGaWV9k76ZRNWncr8UwRObw/Ifrgnk0dgs/Od0G0IBTtJAQQQQAABBMaBAAGAcTAINAEBBBBAILoC6+q+oPqy3Gzzw0VO9L7jJ+DLd4UtxR+4x0zad3T8QOclNmhu5Qeyju0bvly/P0iwsqjJdFCbHC/tbys4ln4tb5vz7bkPurFHrdrmPK4T3racn6usWVpn3x8YPDiTNyzlHdEW9yF1ev2JFLkQQAABBBCYqAIEACbqyNFuBBBAAIFJIWCS582quCLvRNvs0d/X+ayOpv+Qt8+VselaU/uAn8wv+DK5BDbp3d7NOUn70s5J7eh4SB2ZA/6tJrP/ipq7QxMTFsLvdt7V1vZvyRz1F3aNdMJuVgm85fxn4Nf4UgMKhfqRL+BQ6F5+RwABBBBAYLwJEAAYbyNCexBAAAEEIiUwI3GRllZ/MieD/gDC8Cz+hXAWV93sL9+3FAssao4VbOp81g86VMfnDZZxvF7/70fSLw/+bX7ltf6xgYXyE+Q+qLikhavtuzTbvjRrJUKh/pnfjclR9zVtcx8LLD7busQ/8i/MoJhnmDJpndJO52m1eFuKvYVyCCCAAAIIjGsBAgDjenhoHAIIIIBAFARMHoAZiYsDJsKeTvXt1Pb2/y54ZN6Ak1kFUCiTv/kqf6p3u2ZXvi/rmf0nDXw/i9ycGDA9cVFJk3RzbOHOjkfU2tcYOnxTrRVaE7tXCdXllHHlyFNGJrt/2JVRt5/E75Cbuyqi3lqqDbHPhib0K/xOef5y/x3u0zrlhfehcD2UQAABBBBAYHwJEAAYX+NBaxBAAAEEIiqwpOrjmllxyeBKAHPc3vH0Rj+JntkCUMo1p/IvtCh5U86xfKfr8NSR2a8K+zyV2dWDfw5atp+MzVJDzX2qiucm5Qtqk+v16XD3SwWT/5nj9ubaV8nKSbzn6Zi3yZ+Am8z8tsJPR+jyWrTZfTBnb/4s62I1xG5V3E/sV9plEg0e9zZru/MECf9Ko6M0AggggMAEECAAMAEGiSYigAACCERHYGr5ar+zJ3tzk9wl7Hp/6b5tletI9+/U47aGwphcAP11BWe2N8voM25XVgDATN4PdP1KB7tfyKrXHA24tOoTMqsL8l2mzlO9O/xVBIWCFpfF/kE11vyc6nrVoa3Oo36Sv8JZ/T2d8HbqLeebWfUstT+shfZ1sodtg/DkBQQc+m911KNWb4+a3N/w1T86/7nRUwQQQCByAgQAIjfkdBgBBBBAYCIKTCtfp6XVn1DCnuI3vzNzRDs6HlaXE5yZvia+SA0196oiNq2k7rb17dXbbf+Rc09d2TItq75FydjMwKBCKZP/6dZarYrd6R/3N/wyS+7fcL7u/9kkCdxgP6CkFR54MF/s97svao/73GBVq+07Ncc2iRVPX2byf9j9o9q8vZpiLZVlxfsn/l5aJ71GHfc2leREYQQQQAABBCaiAAGAiThqtBkBBBBAIFIC5gv88urbh2Xk9/xVAlvbHwy1GEkSP7P1YE/qRzre80ZOvTErIbNV4bzE+qykheaeY+nXtbfzJ0WNy0L7Wi21bwhc3n/E/aO2uT8crGe+/QEts29WTOWhdfeoTducHw4eDXhB7AuaZjVklXfUq93uMzro/r6oNlIIAQQQQACByShAAGAyjip9QgABBBCYVALr6r6g+rIVOX0qZr/9SJL49QcWvp3X0GwviFtVynidgdsV8t281L5JC+1rApbouzrgvqRG96dZt6+N3aeZlklEGLydwRRu9w74KwfMUv7LY/+kais7Z4HZWrDd+aFavHcm1btBZxBAAAEEEChFgABAKVqURQABBBBAYIwF6suWa2XNPSq3c7Plm6aYPACNqSf8rP5Bl/lqv77ub1Udz91vH9aVfKsARqP7QUv0Tb1mmb7J6r/TfSrrMWYrwHr706qyZoc+3mxBaPY2+l/419mfUaU1Natsp3dMrzn/RmK/0RhA6kAAAQQQmLACBAAm7NDRcAQQQACBKAjUxBeooeZ+VcSyJ7RD+26O29vW/p3QxHvBWwjy67X27dKWtuzkeqPlHRYAMPUf9V7TVueRnEfNs9/nbwXIl9nfHA14wP2d5tlX5eQXOOnt0pvON0arC9SDAAIIIIDAhBQgADAhh41GI4AAAghESWBN7d+8l9E/uNfFbAWYWXGZFidvzsr6n8/Q8XrV1PWcjnSP/p75fAGANm+fXne+Gti0NbF7ZI74s2SHNt0EAWyVD9te0J8AcLv7eJReG/qKAAIIIIBAjgABAF4KBBBAAAEExrnA9MSFfgb+uJUMbWmhrQDmxtkVV2lJ9cdlqz8DfqGrM3NU2zu+p26npVDRkn5fbn9MC+yrAyfyaZ3UFuchtXlNOXUmrRlaZ39aNdbckp7nKqMm9/9qr/vLku6jMAIIIIAAApNNgADAZBtR+oMAAgggMCkFGmo+pemJ8wOP4OvvsKf+rQDfDd0KYEqFJRQMQvPk6HD3S9rX+eyomuY7BcAc62cm6k3urwOfWcxWgOE39qlLO5wndMx7a1T7QWUIIIAAAghMNAECABNtxGgvAggggEAkBUwywBU1dw87CjCbopitAAuTN2h+8rq8y+iH1prKHNLbbV/PG1Qw5WNKaKn9Yc20L/KX35s993vd59XpNeeM10zrAjXEbleZglc0tHp7tNH5Wug4nx/7nM6z1hT9HnR7J7XF/Z5/UgAXAggggAACURYgABDl0afvCCCAAALjQsBk6p9S3uAvzU9lDqvLyZ00m4YuqrpJ8yo/KEux0HYX2grQHwC4Nm8dQyvvddu0s+MRf3VB2GWy9K+yb1e9tSRrhUKX16Kd7o90wtuWdasJFlwa+0poVn9HvdrtPquD7u8CHznf/gstsz+imMqLGr98eQWKqoBCCCCAAAIITBIBAgCTZCDpBgIIIIDAxBSYW3m15ldeO5iczyy7N5Ptvamf5gQCTKBgbe3nVVu2OG9n850KUGoAwAQUdnY8rLa+vaHPXBf7tGZawdsTUt4RbXEfylkJsC52v2ZaF4bW2eEd1hb3v9XlHc8pU28t1brYp5RQfVGDHnayQFE3UwgBBBBAAIFJJEAAYBINJl1BAAEEEJhYAiYpn/mqH7cqcxremTmiHR0P5wQBppWv14qaOwPvGajEk6uWnje0s+PRnHpLCQCYeo6nX9eu1A9DYefaV2q5/dHQ4/k8eTrmvaF3nIez6jBf8VfYHw9diWCe3extDDwS0FR0ReyfZVYeFLpMQGW/+6J2u88UKsrvCCCAAAIITHoBAgCTfojpIAIIIIDAeBQwX/PX131R1fF5oc1LZQ7q7bZvZO2/N/ddOOUfVWFPzdutjNetps7ndDT9Sla5sACA2XZQbtcOnjRgJuCnerf7QQjH6wl91obYA5purcvblqDEfiaj/6Wx/yc0cGAqNPeZyfse97ms+vu3EPy9qqyZRQ2t2Yqw2X0wMB9BURVQCAEEEEAAgUkiQABgkgwk3UAAAQQQmFgCMysu1dKqTyhmVYQ2POgL/KLkjTLbBmyrrGCHg4IA/acJXJB1r/lKfqjrtzrY/cJ7uQjK1eu25t33byowk/jz7c8paU0v2Ja0Tmmb86ifHHDgujL+/yqp/Pc66tF+97d+QsGBa779AS2zb87KAdCnTpWpKqQdZhXCJm1x/rtgOymAAAIIIIDAZBYgADCZR5e+IYAAAgiMW4Fil+JnvC7tTj2tlp43ZZb/L6++bTBfQDGdM1/vj6X/rKaun6u+bIWWVd/qf+kferleRge7f60DXb8qpsrBMrOsi9UQuzXvV/zTFXr+5H+z8x2ZSb0JHlxgf0GVVv6VDOZ+V45Oebv8Y/yqNUez7UtzThB419uqGmtuaF6AQokFS+o4hRFAAAEEEJigAgQAJujA0WwEEEAAgYktUGwAQPJ0sneb9nU+q4aa+1QVnzOijpsjAi0rFnj8nwkyNKae1Ls9m0qqe4l9vRbZf+WfXlDM5ecm8N5Ro/sTLbVv9JMAWrKLubVgGZPoz7QjX2LBTu+o3nb/m60ABTUpgAACCCAwWQUIAEzWkaVfCCCAAALjWmBB8kOaX3mdbKvw5LnPTSntnlBNfEHWMXuj1cFu57i2tj+obqelpCqX2h/WQvs62XmOJSypwhEWNoGFA+5LqrHmaaq1IrQWk5Cw2Xs9NLHgCB/PbQgggAACCEwYAQIAE2aoaCgCCCCAwGQSOC9xvr+cP24lz7hbZgJsyRphcMBTS89bfrK/Uq/xEgDoVYe2Oo9qhf2xgicD9KlLO5wndcx7s9TuUh4BBBBAAIEJL0AAYMIPIR1AAAEEEJiIAsWcAlBMv8zk3yzdN8kEp5Q3lLykfmiOgaDnJVSvVbHbVWct1nF3k7a7jw8WG/0AgDeCIIanFm+rGt2fFp2QsNXbq7ec//RzEXAhgAACCCAQJQECAFEabfqKAAIIIDCuBIrPAxDWbM/P1L+t/bt+gRXVd2laYl3RQQB/T37PG9rZ8WjgA8xxextin31vWb2l4Yn05tiXa6X9SZlyQ68O75C/LaDKmlXShD7tnVRGaVVbs4u+L+Ud0Rb3ISVUqzWxe5VQXcExDjqWsOBNFEAAAQQQQGASCBAAmASDSBcQQAABBMafQDI2S+cl1ivtnNDxnjeCJ9hWQmtrP6/assUj6ICnzswR7ej4gbqc5sH7zdGCsyquKOKYQE9tffu0O/Vk1v1DG7Imdo9Mpv+hifq6vBZtdh/0E+nNtC5QQ+z2rIz8JmP/fvfXavbe1Dr7flVbxSUtHJiUH3R/7684mGFtkK18Rx16fht2uE/rlNcY2JZ8qCZw8Lb7PXV5x0dgzy0IIIAAAghMTAECABNz3Gg1AggggMA4FphXeY3mJ695b3+/mWjv8Y/yGzpRH2j+lPJVMpP2ytj0EnpUqM4GLUrepOr43MAv6ebLf2vvTjWmnlCP2xr43GnWaq2J3a1y1WT9PjSRXq21QOvsz2Qd5TcQANjj/sLPyN8Quy3nyL7hDzTtafY2ZiXnm2at0kL7L1VnLRq2wsBTr1JqdjfKPGNgGf9s6xL/WUNXI5jVBGYlQlAgwZMjE2zY5f6kBHeKIoAAAgggMLEFCABM7PGj9QgggAAC40xgdsVVWlR1k+JW5ZCWeerIHNSujscCgwB1Zcu0rPoWJWMzCy59N8f5mRUFezt/IsfLv4fdrASYnrhAVbG5ilnlMhNtk+n/aPoPak7/Ka9cviP+hibSuyT2ZT8/wMA1kJHf7Mk313z7AzK5AuIa6nH60ab8ZAUIKAAAIABJREFUcW+ztjmPhe7JN5n9B5b296hNJ71dOW2fb/+FltkfUUzlg7+ZFQJdelfTrTWBrkNXM4yz14jmIIAAAgggcFYECACcFVYqRQABBBCIooD5ir+m9gFVxmYEdD94yf5AQZMUcEnVx/1tA2EnA6Sdd7W782md6t1x1nnzBQDMw80kfLPzoJ8DYI59WdYE22TY3+I8NNhG83V+sX29ktZ5WeVM9v4D7otqcl844/4EJSQ0AYCd7tOhuQFYBXDG7FSAAAIIIDDBBAgATLABo7kIIIAAAuNXYEbiEv9LvpnMh12dmaP+0vuOTFNgkZr4AjXU3K+K2NSc39POSe3oeEgdmQNnHSFsC8DAg82efTNx71Nnzpf3Du+g/uz875w2mjrN13hbcZ3y9vhf/kcrE39YAOCPzr9ohf1xmRUClmI5bTI5ADa53yYXwFl/o3gAAggggMB4ECAAMB5GgTYggAACCEwKgRmJi7S0+lbFrYq8/elyjml36im19e0OLLeu7n+qvmx5zm8ZL609qadCkwqONuK62Kc10zo/dFtCt3dC290n1GDfqqR1OoeB+bK/3fmhWrx3RrtJofXlCwAkrRlab38mMCHh0JwFY9ZYHoQAAggggMA5EiAAcI7geSwCCCCAwOQTMF/+V9d+NnDyPry3Pe4p7Un9WCd6t+RALK2+RXMqrsqZeJsl64e6fqumrp+PCd4Ma72f5X94IsDTD/d0wtvprwKYZV042N7heQDGorH5AgDm+Yvs62S2NQQlBDTHFm50vjZqqxHGor88AwEEEEAAgZEIEAAYiRr3IIAAAgggECJQE1+k5dW3qypuzrLPf/W6bdrX+ayO92zMKjin4v1aVHWzn7hv+NXS85Z2dHy/UNWj9vtK+1bNs6/KOgpwaOVmK8Bx721Nt9ZmZeBv8/bpdeero9aOQhUVCgCY0wEuiP0P1VtLcqoypwXscn+kI+6fCz2G3xFAAAEEEJjQAgQAJvTw0XgEEEBg8gqYr+nnlW9QbdkSP9t9a99OnezdNiE6XEoQION1aX/XL3Wk+/eDfasrW6KVNfcpYdfn9DeVOaS3Wv9tzByqrFlab39aVVZ4QCOjbplJdIWmDLbLnBSw03naP95vLK7gAMAxveb82+CXfXMiwTL75qyTAvrb5qnZe1PvOGMXWBkLE56BAAIIIIDAcAECALwTCCCAAALjTmBR8kbNrrwqJxu+mSyf6Nmi/V3Ph55fP146U0oQwAQ4DnW/qANdvxxs/gX1f6/q+Lyc7oxlIsCBh8+z3+dPnMOO8uufQnuyZA1p79hOqoMCAObIwK3ODwaPDTSrAC6OfUk1Vq6rORJwk/stkgGOl/+AaAcCCCCAwFkRIABwVlipFAEEEEBgpAJm8j+38mrZVlloFWnnhB8EGL50fqTPLPU+82V+WmK9qmPzZFmW0s4ptfS8qS6nOauqUoIAZn//sfTrakw97tfRUPMpTU9ckNO0sU4EONCAdbH7NdPf51/8ldZJ/zjANi/4xIPiaypcco59uX8koZnkD1zmhIEdzpM66r0++Ldl9ke00P5gzokApmyj+4wOuS8XfhglEEAAAQQQmKACBAAm6MDRbAQQQGAyCsysuExLqj6a8+U/qK8Zr9sPAgxdOn+2TczEf3HVRzStfK3sYfvzTeI7k9W/qfMXWUf8JWOz1FBzr6ric0Kz6Q+029RhVjjsSj2m+ZXXal7yL3Mmqq6X0cHuX+tA169G3F0zSZ5mrVJM/UGWTh1Tu5f/aME19j2abV9SsA9DG2WCGgfd32uX+5MRt7XYG2dZF6shdmvWKoWgZIR11iKZYEaFso9ZNCsYDrl/0E73qWIfSTkEEEAAAQQmnAABgAk3ZDQYAQQQmLwC6+v+Tmb/e7GXCQI0dT6no+lXir1lxOWmlK/S0qpPqDJ2+ri7oMr63JT2dT2rY+nTCeVMEGBZ9W2qK1tcxATaU1vfPh3veV2L/WDI8CMFPR1Jv6I9qadL6ouZ9C+wr9Yc6wpVWPU5Sf0c9arTa/a/lh90f5dVd+HTAMKbYpbWb3Yf9Os+m1e9tVTrYp9SQtl5E971tmqT862sR18Y+1tNtVbkNOekt0tvOt84m82kbgQQQAABBM6pAAGAc8rPwxFAAAEEBgTOS5yv5dW3FfX1f6jaWAQBzOR/efWtStjZX43DRi+oTSapoVnWP6W8ITSj/un6PHU778rcU27X5jymOf2nwa0CxbxB5mv/CvvjqrJmFhWASKvVXwrf5L4gkwRwnX2/qi2zgqH0y3yFP+S+MiZf1i+L/YNqrPlZjQzahrDc/pgfDLFkZ5U1QYo/Ov9Seie5AwEEEEAAgQkiQABgggwUzUQAAQQmu8DC5A2an7w2Z8l7Mf3udlq0rf27OXvwi7m3UBnzxX9Vzf2qis8tVDTr9x63Vbs6HlVrX+Pg382Efln1rZqeuLCIIED441r7dmlL2zeLao/ZG28S+JWrpqjyA4XMxP2kt0MZ9WiGdf6wBH8lVaXhyfhKu7v40kF5CoK2IQTlCzBPIRFg8daURAABBBCYmAIEACbmuNFqBBBAYNIJLK++Q7MqLs/ql5mEvtuzWR2Z/ZqZuCTPPnrPn2ibIIDJqD+a14rqOzWj4pIRTNg9tfRs0o6O3KPlllbfotkVV46gzv6eFRsAmGat1urYHTnL4kfTp7i6PLV4W7XZ+XZxxUdYaqF9rZbaN8h+L7fBQDVpndI259HB0wBmW5eoIXZbVsJAU7bbO6kt7vcK5kMYYfO4DQEEEEAAgXMuQADgnA8BDUAAAQQQMAJBAQAzmd+detrfD2++nps9+DMqLg5cJeB6fTrU/RvtH3KU3pnKmqX/K6rvUrld2tfzgef2uh1+Qr9TvdtzmnJ+/VdUE18woiYe63lNuzoey3vvmS7dL9SwjLrV47UVua1AMuUb3Z/psPtqoapH/HuttUDr7M+o0hq+VcPzJ/Vb3Uf9XASL7Ou0xL4+J1DAFoAR03MjAggggMAEESAAMEEGimYigAACk10gKAAQlPF+Rc1dmpEwQYDs/dvGZ7S3Apjl+uZLvbLOtzdP8pR2TupE7zt+UsD6suWBxxaaFQyHu3+nfZ0/yxm+oP4WM8b+kvauF/wTEPJda2L3aJZlVi5YxVRbUhnTr2Zvo3Y4T2lD7LPvJdQr/JyghHwlPbiIwmtjn9Is/7jC3Pb0qVMd3iGZQEFclTm1kQSwCGCKIIAAAghMaAECABN6+Gg8AgggMHkEFiVvDDz2zkyyt7V/J6ujK2vu1YxE0CTP09H0q9qdGp2j3C6o/3tVx+flIHc5zdre/tBgzgHT9rmVVwcGAYLabyocaQCg123Tzo5HsnILDG+gWfq/JnZ3yfv+i3ubPH8p/WbnO3LU4y+jXx/7a02zVhZMMNijVm1xvq9Wb09xjxpBqZGeWGACK/vdF7XbfWYET+UWBBBAAAEEJoYAAYCJMU60EgEEEJj0AnMq3q9FVTcrZpVn9bXHPant7Q+rI9M0+HdzrF5DzX3v5QTIpgkqPxK8+rKVWllzd04W/rCv+uvqvqD6styj5cL266+t+7ymlDWU1DTzbBPgKHQEYFiWe/MwV31Ke61KWucVnLAHNS7lHdEW96GsY/1MEGB17C7NsDbkzWswVskAR7L6Iei0gJIGh8IIIIAAAghMAAECABNgkGgiAgggEAUBs4x+Zc09KrfrsrobNumdWXGZllR9NOfYwGInyYVMZyQu0bLqW/zcA0OvoXkJhv49bAVDWABgQ92XVFu2eFgzPLmeI9uK5zTP9OtU7w4/qWChRIeXxL6sOmt43aZKT8e8TdrrPj/io/1MpvzN7oNZAYCBxq6wP6G59hU5yfUGfm/19uot5z/9lQNn8yo1/4EJipiv/3vc585ms6gbAQQQQACBcy5AAOCcDwENQAABBBAYEAieFIfv7W+o+ZSmJ87P+ZJtluhvav1qwYlyPvmwYwnN5HtP5491LP3nrNtNQMIkKRweMAgKAJjkfw0196silp2sztRtkhgmYzM1tXy1yuxq/xl9bkrHezZqX2fh5enhifCkPnVpp/O0v39/irVcDfYtMpPloP3yYTZBx+oNLTvdWiezAmH4CgOz/H+b87hOeNvG5IU32yBWxW5ThYYnBMx+/EA+g63OI2PSLh6CAAIIIIDAuRQgAHAu9Xk2AgggEBEBM5mNW1Uyk8f2vr3qcVsDe26Ox5tTcVXOhDTsq37YqgEzkd7X+ayOpv8wYuGwAEDYFoAFyQ9pfuV1OV/vm9N/UmPq8WHBgkvfCxZUZP3dTPR3pX6ok71bR9zuqVaDzBL4hGpz6hi+BN8s3V9m36xZ9sUqU7LoZ3Z5x7XJ/bbMP4MuU+98+/2abm1QTGXq1gk1ub9Wm3d6G0fRDzuDgoWCHObL/1F3o3a5Pz7rqxLOoBvcigACCCCAwKgJEAAYNUoqQgABBBAYLjCv8hrNq/zg4Jds87uZQHdmjvjZ8c3xfkOvGYmLtLT6kznL+k2ZsOR35lSAmYlLhgUNPLX0vKUdHQ+PeFDCchKYCtv69urttv/IqjsoeGGOJjRf9M3xhEOvsNMFup13tbX9W/5pBiO9ws64N/WF7cE3E/a59pU6z1o9mDjQVpkqrWmBe/rNxHmP+7z2uy+MtJljdp/p2wL7ahmXhNW/vcRVRu3eQR1wX9QJL/eIxjFrHA9CAAEEEEBgjAUIAIwxOI9DAAEEoiKQLzP+QCCgrW+3mjp/kZXgLyzzvgkdtPRs8vfAD72mlK/Siuq7VG7XZP39TLcBnJc4X8urbwsMRmS8Lu1J/UjHe94YfGbQ9oWghIRmi8D6ui8Gni4Qli+glHdmlnWxGmK3Bh5zZ/be73R/pCPunwpWaSbOF8T+h+qtJYFlj3lvaovzUMF6KIAAAggggAAC40eAAMD4GQtaggACCEwagbAEfUEdNNsBmjqf8/e4m2tx1c3+kXqWYjnFM163vw++Of3HrN/W1P6Nv2d+6GUm6Y2pJ/Vuz6YRuVbGpmtN7edUGTPZ8nOv1r5G/3hCs90gLAhxsnebtrZ/O+vm2RXv8/s4PFdA2NaCoGebr9lT7BXq8zp1wH1JZn/9wDXVWqE1sXuVUHYyxf7fPTV7b+odJzuIEgY0z36/ltsfCUzqZ04D+JPzryOy5SYEEEAAAQQQODcCBADOjTtPRQABBCa1wPq6v1NdWfCX46COm8m6WSp/pPv3qokv0qra+5Swg5O3pTIH9XbbN7IS/AVNql0vo4Pdv9aBrl+N2DoosDBQmclncKj7RT94YY4knJ64IGsbQlAeAjPpX1v7+YDs/1KxAYt59vv8fftxVfpNMZP/3c6zOuqd3k5xReyf30vul9v1Uo7iM6sALo19RVXW7JyKzHO3ON9Xq7dnxL7ciAACCCCAAAJjK0AAYGy9eRoCCCAw6QXyLZ3P13nzdX9/1/N+ECBoQn164u3qaPpV7Uk9PVidmVifX/9lJWMmo/3p61jPa9rV8diIzedXXiuT3M+2ygLrMG0+mn5FsxKXZ+U5MIXb+/bpnfb/ygpU5NsWEZRXYPhDk9YMrbc/o2prTtZPwzPsb4g9IJONP/jydMLbqbecbxblsi52v2ZaFwYEANq01fmBTnq7iqqHQggggAACCCBw7gUIAJz7MaAFCCCAwKQSCMuGX0wnzYTafFE3/1xWfUvg/ntTj/lavjv1tFp63hysNiixnpmEb277WjGPDizTvw3gAVXGZuSpw3vvN2uwjOP1qqnrOT+YMXDNrrhKi6puUtzq/3I/9DLJAs1KhYPd+ZPqrbRv1Tz7qsDEfOZL/Eanv6+L7Ou0xL5eJpFf0FXKufer7Ts1x74ip5pSVhKMeAC4EQEEEEAAAQRGVYAAwKhyUhkCCCCAgEmcN6vCTBhPT4jN/vZ3ezarI7NfMxOXqipulpSf/n2omskJ0Jh6QiYL//B9/UPLDd8KELTyoMs5pk2t/z74FT5h12tKeYO/zcCSrU7niDozh2X284ddq2s/q2nla0sa2OFf/81pCPOT14QGNDozR7W943t5s/+bc+1Xx+4M2dufneG/1lqgdfb9qrSC8xeYzpiEgPvd32qv+3zevl0Q+4KmWQ0EAEp6AyiMAAIIIIDA+BQgADA+x4VWIYAAAhNWYHn1HZpVcXlW+81+ePPF3hz7Z5brm6/10xMXBn7JNjeayf2R9MtaUvWx0EmzCSocT7+uXakfDj5reCb+gaMDy+16za38gKricwKfadpnghNHuv+gE71vD9aXL2N/2AANTVRojjWcVXGlv+ffBByCrqDVAsPLVVmz/An98KX/WYETZS/Jb7Bv01x/tUBwoGUgCHDA/Z32uM8Fti1fQsFOr1l/dP5lwr6nNBwBBBBAAIEoChAAiOKo02cEEEDgLAosrb5FcyquGrYCwNHBrhf8Pf4DlwkUzKy4JDDbv5nct/S8IUtxTU+cH7paYGDLgNmHb67FVR/1J/oDk20zsW/PNKm+bFngc4YzmOd29DVpb+cz/tGEK2vu1vTERaGT9zNlHOjnzo5HQ6uqsxZplX1H3sm/ubnLa9Em91vq8o77dZmgwQb7ASWt6XmbadpwymvUHvfnavOaBssmVK81sXs01Voe6N/ibdFm58EzJeB+BBBAAAEEEBhDAQIAY4jNoxBAAIEoCITlAAg6Ei/fBNvs8z+Wfs3Prl9uBx1p16/Z7bRoW/t31eU0hx7HV6p7xkurvW+P6stWhCYALLXO3PKev/XAtN0EKoIus+x/pf3JgpN4c2/QhHyJfYMW2deG5gIY+kxHver0jqlLxxRXheqsJSpTMrBdJofAXveXanJ/feYM1IAAAggggAACYyZAAGDMqHkQAgggEA0Bs+x9afWtilsVWR3udTu0K/WYTvVuH/y7WWK/uvavVV8W/JXZbAVIZQ5pZsVleb7CZ0+kh28DGJ/qnjozR7Sj4wd+4CLommNf7h/3V66agl0w+/kb3Wd0yH05p6z5ij/LunhUVzGYVQab3G8PrjYo2EAKIIAAAggggMC4ECAAMC6GgUYggAACk0egP3P+51QZG56AzvOP79udeiqrs+boPnPsn9mfP/zy5Oh4+k3VlM3POeJvaFlT7kj3y9rb+dOcbQCjL5ub9b+0Z3hq69un3aknQyf/5sv9QvsvFVOiqKrzTchNHRtin5XZzx+WeLGoh7xXyHz9b3JfKJg8sJQ6KXt2Bbx2qe8PtjLbLHkpyaSjsGd7Kr/GU2zJwPt8dttA7QgggAAC40OAAMD4GAdagQACCEwqgbDM+UOX6w/t8LTy9TKnB5TZ1TkOaeeETvRu8ZPpxazyUKeBfADmFIEV1XcG1jUayObLvckrYJIYDl/lUKh+E6ho6dnkT/7Dlv2bo/7m2pcXtWy//3mejrh/1jb3sdDHm3wAa+1PqcYyQZbwpICF2m+eddLbpc3Od/xTBLjGuYAj9b1iqfdlW+oLaKstlX/QVdn7CQKM85GkeQgggMCoCRAAGDVKKkIAAQQQGBBYmLxB85PX5iTeMwnnzCqAPamnc7BMxv85le8PSNbXv3IgbiXzJgQ0FQ4cIbgoeaOq4/NGfUAG6jfbGMxxgouSN4WeLJD9cE/dzrs61P0bNaf/FNgu86V+TexuTbfWl7Rcv09d2uk8rWZvY97+miCAORlgirVshC6eWr292u4+IXMCANf4FjBpJXqfsZXZWiDgE5cqbncVW04QYHyPKK1DAAEERkeAAMDoOFILAggggMAQgZr4Iq2qvU8Je2qOi/mib/a+myz7Qy+TD2Bt7ef9I/OGXz3uSe3rfE4msGC2GOS7zBd6U/esiiuyvnabFQImqeDMiksVtypLHi+TGLCp81kNnDgwUIFZvTCz4mLVxBerzK4aMnn3ZJ5pchi09Lyl5vQfQ59pJuer7NtVby0p+Qt9p3dUrzn/XtQX+Rprni6KfVFxldZ/E7g56e3QNudx9ai1ZLtzfoMnOXss/2u4c8jyv4ZbSanscldlV3hS2Tlv4eg2wJF6zOR/c3GrPWKLPVXc5U4+h9FVpTYEEEBgUggQAJgUw0gnEEAAgfEnsKb2bzS1fHVAwzwd63lduzpyl6ybZH9Lqj7qf+3PvvpXAXQ5x/yv7vm2Aphl6qnMYT9QYIIKA9fAKQRmdcDcyqtLzu4/NM/AaGpPsZb7X+arrJl5qzVL7m2VDVsd4KnZe1PvON8vqkkmD8Ca2L1KKPxUheHuverQAfclf9//RLy8VqnnJ7ac/cGTYbMHPnGbq2E5KydiVwfb3Pc7S70v2eY/heKucqniblexhcXeUFy1lEIAAQQQGH8CBADG35jQIgQQQGBSCMyueJ8WV92cNQkf6Fifm1Jj6kmd6H07p68NNZ8KXOo/sHJgTuVVmp64qMAyeU/mf5bJdubvknd0sOsF7e963v/3eZXXaH7ymoBAQ376bue4trY/6B89OBqXOeZvVew2VSh3pcTQ+s1X907v+HuJ/E7/YhLy7XGf1/4iJ+fmZAFzrODw5ILGx1GfrPfyA2TUrZTXrBbvbR11Xy9qdcFoeIx2He4RS+knbHlt+Wv298F/YHJMfp19ltI/tKXe0jQnk0FpPac0AgggEC0BAgDRGm96iwACCIyZgPn6vr7ui6F78Vv7dmlL2zdz2jOlfJVWVN+lcjv7+DszST3c/ZKOpV8PPTUgrHPDAwCmnNmmsKjqw6orWxqQdyC4Jtfr04GuX+lg95l/DTeT/9WxO5RQfd4xMZP/Xc5PtdS+UUkre/tDj9q01fmBn5ivmGu5/TEtsK/OCZ6UWk8xzzrXZbxTUvoHsf+fvfcOkqS6s0ZPZtn2470fxjN4BAIkYEECBAgJCYRAIAErE/utiX1vI3bj/fXef++Lt/G92N3vfaFdSSs0wgkQEkYrIZCEhBHeDow3zAxjGdPd1d1lM1+cW109VVn3ZmaZ7qnq+d0Igoipm9ece6s6f+4cOMeCV2L1AslvFaCpWAl+uIV6uMPcsw3ngCbbwQasLsAdAZCvXnRklYvkrQ4QaaENyVIEAUFAEBAEmo6AOACaDqkMKAgIAoKAIFBCgBkATLe3NFaFnzG9sud2zE5cWFUPz3r69/r/DVNiq4yqATr06QDYN/x77B7+VdXHCXuKyijojS1G0p6uiAQpTZiMTNceZH9uJ97r/9eGD/nsyLcx01rvOw7T77c7TyGCOM6wv6j+X94G3b14tfD/hF7LBZG/wxRreVX/IfcQXiv8c9tG+r0bctNA5iFz2r8OsMRNDqLntncWQO4FC9nfa1L/LSB+RTHLIb/RUiURKFSiEFnkInGHg7KqmdD3SjoKAoKAICAItA8C4gBon7OSlQoCgoAg0HYIMMq+uudOozFtkgU0ZQFQOm+XIuJ7EbXW8h/NbsSHAz8MheG8js8auQayTj+2DN6PE7ltocYydTov8tdVKf3lfZmGT+N/n/Mi1ti3Yb5dSWrIvkfc9/Fu4Qeh1sGMA6oMxFGZWcGH+91deL3w/4Yapx06ZX9rI/dyOAK80n6iZ7lI3Oy0w/a0a2SmQ/q+CNyB6o/tuS6SdzqK+JDlECM/qu5n9QEd9xbAbAhpgoAgIAgIApMXAXEATN6zlZ0JAoKAINASCCzv/irmJi8x1Oy7OJJ5B5sHq0nsVvfchZmJc6uyAMoN+VU9d4TgAyjCQCWBTQMbqtQHTCCd1fe36IuRlb+y0QmxY+hxHEq/2hC+jOgvtq/UZkeUG/+c5MLI36PP8qojuPjY+TM2OQ+HWgeJBufbl47V+Z98yMV+51V86FSTMoYauMU6mWrgmd6f+EYBhc0Wss9WR8nbPQJudHpYgMpuOKeY3cASgPSG6jIBcQC02EWW5QgCgoAgME4IiANgnICVYQUBQUAQEASKCARlARTcLHYPP439I3+qgGxW4nws7/5KFVFfuSFPnoG1vfdiSmxFCPk8s/qA7qyYYbCg8y+qDHQdn0A9Z91pzcJ6+270WPMrHqfxv8t5dozYr9dahPX2PeiwKokCHRTwkfMsdjj/FTh9n7UE6yPf0pINFpDFdudJ7HUq8Q8ctBU75KBI/wrbPdF/stx/3QHl7pyjo5HywcoN2AtcJL/RnmoAYaP/ygGQATIP2CjsqcRIHACteKFlTYKAICAINB8BcQA0H1MZURAQBAQBQcCDwLKuL2Fex2eMZHumUgBdFN5rgLNen9kCXdF5gbjn3RHsHnoaB9IvBfadlbgQZ3R/VaNi4OJg+s9KxaDRRsN8pf0V9FmLlAODUn8fOb/HTqeoVsA2x7oAqyO3IIqOiulqcQCsj9yN2dY5WifJiHsM7zv/iQF3T6PbOeXPG+vbV7tI3lIkuHOHgPSPI3A+qVxuOxvASvbvD0XFC2+LXeYifvXJ0gZTBoA9A0jeXVBEgdIEAUFAEBAEJi8C4gCYvGcrOxMEBAFBoGUQ6IjMxJqee9AVnWtYk4tj2Q+VxF55W9hxNRZ1XgPbilX8u1dBgJwBK7q/BhL6BbXhwiFsTz2K/tx2365mBwBwMP0KtqXCpd4HrYefT7NWIoE+DOFQlSG+2L4ay+3rYKMSg6ID4HfY4TztO8US+3NYZl9b9XzxIRcH3bewsVBdghFm3S3Vh9H/B22wBKCiRaDY7clyr3ZsiIC3awaAO1jMaGBmg7ex5j95lwN7zklyQ3IEKA4AjzRiu5dAtNRdlMUIAoKAINDCCIgDoIUPR5YmCAgCgsBkQsBkzJf2SFUAyvyVM/XTcbCu99voiMyqgEJHxDc3eSmWdN2AqFUZKddhOJQ/gG2pn/nyAcxLfgZLum5ExKpk3m9WCUDYs11u34DF9lWwNUoKh9y38H7hPuNQ8+yLcYZ9o5b4jw/lMIzNhUfAcdq9FbZYSD9SzW5vTy9K/Fmj3IcmB0C7GsD5dyxkntAw/wOILHeRvM1Bue/IOWQpDgBmQpS36FoXCcoAShMEBAFBQBCY1AiIA2BSH69sThAQBASB1kIIdzHhAAAgAElEQVTgzL7vYWpslbFenxJ8NMyPZzeNLVxHBmgywmtxAowUPsGuoSdwNPu+FqR1vd/BtPjaqs8UZ8HQU9iffmFCwF1rfx3zlAJAdUvjmHIA9Lu7qz5cYF+GZfZ1RuOf0f8j7gd4t/AfE7KPcZ2kAGQes5HfVM38Hz3fReLGshR4UwR8lasyBTR+lnFdekODM+vhYRuFHXrFg/h1DmIXVUobKpLEB216fypa7NMu4teIA6Ch85CHBQFBQBBoAwTEAdAGhyRLFAQEAUFgsiBQlPe7DXG7z7ilofx+bB7cgOHCQdXHRAZYLBmoNl4p4be487pQmQB5N43DmTewb/g50PlQalQumJO4qKr0gJ9nnQFsGXwAJ3JbJuRY/BwANOKPudvwQeF+ZFBcfwJTsMy+BnPtTxnS/ovLTuM4Piw8gGPu1gnZh+8kOSD3hoX8W3Yxld0BrG4gstJF/LMOrIDKDiMJHhnwb3HA6HapGSPgHkdBqb+bBnIv2Mh/YI2lzZMvILrORewzp5Y00Dk4Gs0frkZXl/7PXrlXLWR/Xc0XkPiqg+iZlc6CU38xZAWCgCAgCAgCzUZAHADNRlTGEwQEAUFAEPBFIIgQ0IWDI5k3lZHNRqb/s/r+Bt3RBRXjpgvHsHnwPgzmq8nranECcFCWH9ABwP/TORGzO41ZCv25nXiv/18n7JRX2F/CIvsKg4xicRlM5c+4J1SfpDUVESR81+cgh4+cPwTyB0zEJknGl/lZBM4R/WwkpSODP2v0Tc1k1DLtn+n/LAMoNcoAUikAnuGUVN65nmj5RxYyj1Sny5fGsmcCydsLsKZOBFLVc/iR/5lKGjI/t5F/36MAQIzJFTBbHACn5iRlVkFAEBAEJg4BcQBMHNYykyAgCAgCgsCoQX9m7/fQG/Pq2p+Ex8sHcEb3LZibvKTCKA9KxZ+dvAhLO29EzO5uGu5c157hZ7B35LmmjRk0kIkEMOg50+d0sBx031BZA6e6ucNA+qfVmvTedfnW5/ukwUcWu0jc4aCcxiH7jI3cnz0GcBJKArDcyUDHRPonEZBkz69Fz3JB58FElw6YuAxKa9Wl9JsUEOx5rnIAWMlTfSNkfkFAEBAEBIHxRkAcAOONsIwvCAgCgoAgUIVAmFKAcsm+2clPYXnXzYhUWCguDqVfw9bUQ0aEp8fXY2nXTeiIzGjKKQzkdmHjwPdRoPU1QY0KAesidyqVgMYbSwa24t3CD5Xk4KlufgR25Wsjr2PyTgc0VL2NJQNkwdcZ6l4j2CiBpzGAs8/ZyL2or62vWNtUoOOekySDE4Wps89C+n4bLFGoalQ+uM1BZIXU/0/Uecg8goAgIAi0CwLiAGiXk5J1CgKCgCAwyRBY0nk95ndcoa2zL221RAqYLnyiVQOgQf5u/7/4ItMZmYP1fX+FuN3bEII6gsKGBqzh4XMi38UMa10NT+i6ukpi8APnAQy5RX6FU90yj9vIvxfCyNZE6Etrz789yoKv2Yy3rt2kFBC7zEX86jKiwCyQecBG4aMQa+sDOu4twGrsetV8FH7p/+RM6Li7AHIVlDetUyPGMgYHkaWS/l/zIcgDgoAgIAi0IQLiAGjDQ5MlCwKCgCAwGRBgbf/a3nsxJbbCWG/PfZZIARd1XoOZiXMrtk6jfMvgBrAu36+t6L4Nc5IX1w0b59mR+rlRMaDugUM+ONs6D6sjtyIGchPU01yccHdik/OzljH+uQvF3L8xhJHtkwGgq2nn2FVZAwalAB1ZXlB6ffkJsP5/wjMAAtj/IxpFg1qyH+q5YfKMICAICAKCQHsgIA6A9jgnWaUgIAgIApMSAUbn6QToiMz02Z+LE7ntOJHdAjoBbCs21jeIB6DUsX4HgItU/mPsHPol+nPbT+kZrLVvV8z+JPqrpbHm/7D7Lj4sPNgSaf/la888ZSP/ZrADwFSjbjJqlQPAY5ibGPO1NfwBBnb5HqJrXDDTYCI5APzKHri2+JUOYpd70v+3WEg/YgOFytsT/7yD2CUS/a/lOyV9BQFBQBBoZwTEAdDOpydrFwQEAUFgEiAwN3kplnTdECDb5yq2/6Q93UPq52J/+iXsSD3mi4TeAeCCxrGltdxcZJ1BHMq8hr3Dz05ozb/fRtZFvoE51gWhnQBZDGCn8xvsc15syZtS2DbKyJ/3WZ4FpU8fu1hT/+9TBx9Z7qo6eNBfxOj/E9XlBkphgNwCc6rHzr1igYSBXrWAipVGgeTXqmvtxxvs/IcWMo8a1qar/zdlP/SOqiRMG+8Vy/iCgCAgCAgCrYKAOABa5SRkHYKAICAInMYIhOEDoLFOa8xrsB/PbcbG/u/X7ABwUcDe4ecwVNivyhBYksBGgr8TuW34JPNuS57IEvtqLLKvRBw9hvW5yCKFg84b2OH8V8tF/SsWTcP0SRv5dw1ZABYQu9BVDgCdn8av/j96vovEjcW6fpOjgZFvRsB1jeR6mYd8eACiQPwvTk303C9zglwEipOgrP7fRBjot/+WvPyyKEFAEBAEBIGGERAHQMMQygCCgCAgCAgCjSIQlg9AN89w4RDeOfE/fKP0ugyAkgPgo+FfN7r8CX8+ggTm2hdiurUGHSiK3HM/g+4+HHLfxVH3wwlfU90TulC69LkXbDC1Xfl5YkBkgYvYZ1xElpnT0/0M4fh1DmIXuXBTRTk/50jlCu25ror+kwPA2HJA7nULuddsuP0KZCWVZy91Eb/ChT174lPn6Zgg+z+Nel2ryHwY7aCcLG95pA97gOQ3C7CbI5BR9/HLg4KAICAICAITi4A4ACYWb5lNEBAEBAFBwIAA+QBW99yFrui8mjDKOgPYMvgATuS2GJ9b2/uXmB4/s+LzdnYA1ATQJO3s+jH1WydT83UZBjT6E193EFk48QZ8o8fhHLKQ3mDDHdKP5JU+lOh/o4jL84KAICAITC4ExAEwuc5TdiMICAKCQFsjMDW+Biu6v4aEPSX0PoKIAJldcM6UvwcdDOXNcfPYO/Is9gw/E3ou6dg6CLiDwMh/RuAer14To/SJOxwUdligXF5FHX8USNzkILq+/Yx/7rSweZQ3wbD8CunDApB+1FbPlDd7GpC8qwDKBUoTBAQBQUAQOL0QEAfA6XXesltBQBAQBE4ZAjTAGYXvjM5WaxjKH8SRzJugxF55q9UJQG6Aj0f+iF1DT2j3Nq/js1jSeQMiVrzic9b6b089hsOZ108ZJjJx/QiYItsckXXwkRVuMe293FAmoeAV1Qz59a9i4p8kMWHuz/r0f6/0oSILfNwGykkWLShuhOh57ekAmXjEZUZBQBAQBCYXAuIAmFznKbsRBAQBQaDlEOiJLsGSri+gL7a8isDPcXM4mn0fu4aerHAEhFMGOLnVI5m3sXnwJ1V7p9NhTe+3qqL/7EjHw5bBDejP7Ww5zFp9Qc4xwDlgAWlqzgH2VMCezwL5iVu5Mm4paxe2kVDwchfxy50JXWfY5YXqFyBPyHr+5N0FUN3AxH0QWeKq8odRzstQ00onQUAQEAQEgcmDgDgAJs9Zyk4EAUFAEGg5BGYnL8LSzhs90n3VyxwpHMGOocdxPLtp7ENG7hd3XhcgD1jsrnMk0Pg/o/tW9MWWMiZcNWkqvw9vn/jnmjFzTwDZP9kobLWUkYUoED3bReILHqb6HJB/z0LuFRsO09QZhSW53SJXGaL8f0OtABT2Wsi/YaGwxwJT4lW024IyAO2FLmLnuYic0TzDnER41JJ3Pvbg6SPVF7RHRQD4p5MEgKzPj316lF0/Unyakny5P9hwM0Gj1f85o+cJSvotGT2XApB71UMA2AvEr3LUedfaeG+41/wmC+4xCyTzUy0G2DNdpXYQPdMtyhYaGuv+0z+OwPlE36GcADD7Wxu5lz3Ef51A8g6n6KyRJggIAoKAIHBaIiAOgNPy2GXTgoAgIAiMPwLFKP71iPrSrJ9cByPy21I/q9sJwJHoCOA4DvJI2FMRZTG4trk4kH4Z21OP1gQEjbfsE/ZJ4630tEd7vbDTAhnqdfXp6hELytiL31BHJJas+e9ayD5nFx0QAc2aCiSud4qOgAZakCyeiq5fqZfUM02rTVFn5zI8Cx9ZSD9gA9kGFh/y0ehZLhI3F/eQe8FC9vd2ZQkBj66L9fNOaAUAKhtkf20rPoKKcgTNmnhWyZsd5bzRNWe/hfRPbbgj+g2VCABNqf/tXv4Q8hilmyAgCAgCgoAPAuIAkOshCAgCgoAg0HQEpsRWYGXPHTWR+XERQ/mPsWnwPjAjoNRqdSSE2UzWGcTW1IMVzoag59xhIH2fDeewPs89cauD6FpXGec0/ivqrg2Dq8yBL+o17nWPcA2ZXxazD2pqNhC7bDT9fTSqXtPzTGB4x0LmiWqDWI3jcYCEGpvp7A/aKOzyx5Mkftk/1JDqH2pyfSc6ZUiix2yK9H2Roiyhp9GnlPyGA3tBgEPFhYrAZ5+3gVz4RfkpFASVPXDtkfku0j+NgGUa5U1S/8OfgfQUBAQBQWAyIyAOgMl8urI3QUAQEAROEQJn9n0PU2OrtKn3fkuiNN/+kRewc+iXFd2mx9djeffNKqrfaCNp4OH069iaeqimofxI5zgQjS9GeJWRXE665jdLDanzKv3+YbtYe19Pa4QAL8BYZzkDWfdrqSt3Do7K2Q1rNlPmUMg8ZiO/sc4914gTMxiYyVDYYqlSBxQ0DoAwGQAFIPO0rZwmQVF/3RLtmUDymwVY3ZWf+jlDiH3iKw5yL1lg1kR5U5kFdxZA9n9pgoAgIAgIAqc3AuIAOL3PX3YvCAgCgkDTEZibvAxLu24E5ffqaSOFw/hg4AcVWQAch2SC6/u+h4gxrT/cbEP5/dg8uAHDhYPhHhjtFeQAiKx0wT6M0tfS7OlA8lsFWD3mp4LS70PPV6cEnm8aPlnlKat3Tm0lBqyvZ2q8rpWn2TP6r6T8xrkpabw7C6CxzAyO/Jv6OcuJ9rRLovH/pK0yQepuBkz9nCGK92GGW2X8k6OinWUP68ZQHhQEBAFBQBDQ/419ajcZZ6QJAoKAICAICALNQWBd73cwLb5WM5irpP+O5z5Eb3QpemJLYKHaACy4Weweegr70y9UjXFW31+jL3ZG3QvV8QyEHSzIARB2nKp+IQxoFU1+owGDsmzSmjXgadA+YStCQ10L48DQPUcGf6a0a8csY7MvbBvVvQ+bVVHHQdhzi7X/jLzT2ZK+31bOHF0rJ9rTfU7pQVUC0uDbFctJWFZSaiRAzDxgK8LH0K2RrI/Qk0hHQUAQEAQEgXZCQDIA2um0ZK2CgCAgCLQ4Aj3RRVjd8y0kI9W5xidy2/DhwA9RGKVyX9VzB2Ymztc4AVzsT7+EHanHqna7vu+vMCW2si4UMs5x7Eg9rmQH62k1OwCigOI/ZGXA0ChDv2Fir7FX3o018umHAkjwSnNxGmYgBBjL8c+PsuyHAMI3VZ8iCB5DNcSQCo+wbPYcj6SKZNB3DhFLS6Xm+2GqcPdh07enuLCmAPY0F5G1rjL8S805NFqawDPTtOj5LhI36skOyc6f/kmkqMigaYzSx68tckWw5d60QLZ+3Xl5yyrcAWDkRxGwFCRsq5VjIuy40k8QEAQEAUGgfREQB0D7np2sXBAQBASBlkOAsn/Lu26uSv/XRfU7IjOxpucedEXnVu3jYPoVbEs9XPXv5035x6r+rOlnuNUiE52m8fP+3HbsHvovDOZ3141ZLQYYywESX3KKDoASgR6jwpqacn7OCDSZ5SlFV9FYe/8zG4Xthqgv1QTWjaoJjAoeUG4u/XMbzl5zpNieNzqfSSShbBFUG8i9aB4rdpGL+HW1sf8HOVNKbPamwwp6vkTIWM9hK6K9R80RfJVOf64+vK9S/98yZDVMAxK3F8ASgrHG7ApyHGyqfsbqAzruLcDqLfYO2rN3r5HFLhJfd9BgxUw9EMozgoAgIAgIAi2MgDgAWvhwZGmCgCAgCLQbAos7r8PCzqurjPGs048tg/eDWQDlbWXP7Zid+FTVNnUOADoM1vV+Fx2RcgsKKqOAxr1tRTE1vgqxUeY0Gv6p/D4czryhHACNtrAOAF3UNSh922vsldYaJIEXXV90NHh9H5Qf1DHBj2EQA5K3O4gs9c9TJ5M82fC5d1OLrHKRZKp6DeoC+bdHFQUMg5JQkYz8phZkDDfiAMg+YyP3Z70RT1oLpQCgkekLIjWk2gPvhreZiP28XAOFzaOlECFKC8r5DBq99/K8ICAICAKCwORCQBwAk+s8ZTeCgCAgCJxSBFZ034Y5yYur1pB1BrBl8AGcyG2p+GxJ5/VY0PkXVQ4DnQNgRuIcrOi+FdFSWH10JNPYzQYijAPAL+rqRyxncgD4RZRJGkim+IqIctmmlQQd08sNjVF7Ru/9WtAYfDa0LF7ZRL5GdgiZPcUL8LCBpT/E88Y9F6DY/6kCoGssG+i4uwCel7f5ZUrQ0UKHi64sIfO4nl9B3SUqK8SLMwU5TUrr8ZMRbPZ3QsYTBAQBQUAQaD8ExAHQfmcmKxYEBAFBoGURMDkATMR+NOjnJD9dIRdIKcC9w8/ho+FfV+zTlF0wUvgEHwz8e5VqQLNBCnIABEVdfSXcPOneXHtQnbyK/n/FnHrv7LeQ/qkNd0SPRPSsIvGdqbGOndF/52gwkjVpzLOs4WEbhR3BBICmmVWaPmX6NK0eh0RpmCDMTQSAijhwgw1irmumsgFVrrEhAmZaeJu3DMLv/lQY/192EFkRIk0g+FilhyAgCAgCgsAkREAcAJPwUGVLgoAgIAicKgSWdt2E+R2Xa4n9jmTeVvJ75W1t719ievzMin/Lu8PYlnoEn2Teqfh3k7rAQG4X3u3/l3HfcpADoKQhb1pIrRkArOEnG/0oZ2LVsH616OxMA37kPyNgOYCuBaXuh4n+j41bA9t8vUZ2+R7GywFQLwGgn7OlXNKw4hz85ALjQPIOB8wCKDU/CUDVR+T+xv03QCYQBAQBQWAyICAOgMlwirIHQUAQEARaBIEFHVdhcee1sK1qCvaMcwybBjaMEfGZavpZt/9e/7+NqQVwaz3RJVjTexcSDLNXNBeH0q9ha+qhcUegYQcAyd42ho96sy+NPl3zq0Uv9Q/iHfCyzJfP4xeZNgId0gANMrKDCAA5/3g5APxKCzivyenid1Y6gkeeTZbSjrwPmmB9ZLWL5C1lvAoBpQkNGf9UVBhBkYCyBh6Hcf/CyQSCgCAgCAgC44KAOADGBVYZVBAQBASB0xOBafF1WNn9dcTsbg0ALg5n3sKWwZ+qz+YmL8PSrhs9igEuDqRfxvbUoxXPs9/8jiuquAJMpQXjgX4jDoB6tOV9SwZY//+tAuzp5p024gAgdwAzAGptQWUQHE/JGj5oAzn96EEEgGoMP0I8C0h+zQGN6FqbX529n9PF76wqavndovOCfAGmzAyVMXCnA3vOyfXXcpbsm3vBRmGTBddPDjID8F6WWpizqxVP6S8ICAKCgCDQegiIA6D1zkRWJAgIAoJASyLAWv3e6FLk3REcybyJwfyeqnVGrATO6vsbdEcXaPeQd9PYPfQUDqRfwll9f4u+2LKKfllnEFtTD+J4dtPYv3dG5mBt771gxoC3pQvHsHnwPu1amg1iIw4A1tErNn2DPrwu6m0ih+O+TKSB5XsONBoN7P2FPRYyD9oVxqEaNw7QCDbtoTR3VfTacxC+0Xsflv3yYcZLBcDX6dI7KsunIQD0O6voWhexy11F4seIv5sy30zyF8QpM7im0nkRVDZBxQQ6TtSZUzZyZ+3OG64qqKyk2d8pGU8QEAQEAUFg4hEQB8DEYy4zCgKCgCDQVgjQAKdcX0904RhZn+PmcDjzJnYO/aIiVZ8bO6P7FsxNXlJB7Fe+4YxzAofTr2Nex+WIlCjOVQcXRzLvYPPgTyrwWdVzB2Ymzg/NKzBe4AY5APwi174M7haQuMUBDcUKnHxKBkI5AEZGiekO6I3BktFY4TQYpnygDUfzTPQCF7FLHGTu15PWjY3D/dzoIHqePgJfr5E9Nj5r539hLqdQvooQCge6e+JXZ28vcJUEII10bwuszw9xKRn5T5DA74xq3ILuXukscy9YyP7e1pYVhFgCgngswowhfQQBQUAQEARaGwFxALT2+cjqBAFBQBA4pQgwos/o+5TYCo1B7+J4bgs2Dfy4wgkwNb4GK7tvR9zu8Vk7jZxKwzTnpBT539Hse2PPUSaQqf86TgGSBe5I/Vw5Iiai1R11Juv9g7ZKfdc1k7Scn1EZygHQD4z8KAIaj7qmM/YyrEt/o3qd5ZKDhb0WMg/ZcIfNqKt08rsK4N68zc8BoKuX1z7/vL+RGz3fVU6IWpsf5n6kiQ05ACwo1n6ulzjrmsog4VkaMOdZRs92jYoCoXAwOKJCPSudBAFBQBAQBNoGAXEAtM1RyUIFAUFAEJh4BBZ2XI1FnddoDXCuxoWjygG2DD5Qsbhzp/zv6FYZA2FbdfR/edfNSiJQZ/xz1BO5rXi//3+FnaCxfiRhe9RWteemlri1OorPvqrm/SEbyOqfZKQ88cVqY9VXNYB14nc5sGeb69x9a+01dfL59y1knrABb904Gf6vcRC7+ORcyogPMMJjl7mIX129LyUBaMDRj5iQ6BnX6IHWJNfndwmYPp/+D7PsoS5jojSe31kZ57QByifGr3F9z1Ht+53RszEcNx0AdAqp86ud+kAt0Z4JJL9ZgKWj72js2yNPCwKCgCAgCLQQAuIAaKHDkKUIAoKAINBqCOhk+rxrLK/r52csGTiz7zsaxn7z7rJOP7YM3q9q+WclLlAlBF3RecYyAl22wHhip9jhf6Yxjssm1ToAGP1nTfZ2g+NAI/c2ZlQ+YivCOG2LAMnb/PXeSTSXe9GQdeAhEXQOWir1n7Xm3kYjNfF1R9X/lxoj0aZSgVIfe56rnBTlKfMknRv5t4h2Hj7n5wAIk3lQmtsovedzSfJvWmAGhMmA9nUA+JRrVExpAcyOiJ7jgFkKVmfwrVWkgb+04RocSBxB1f8fB7K/06tGBM1CMkneXz+HUtAY8rkgIAgIAoJAeyAgDoD2OCdZpSAgCAgCpwSB86b8I7qicwPnTuX34r3+/6lKAVb3fBMzE+cYjffAwQI6kH/g45HnsXv4V40OFer5MMauMsI0GQC5Vyxkn/ExKtcUydu88mtKVu4XNlAwL9FPLo9EfSQdZOq4rpWns9MoZ0p/4SNN6n9nUY/enl8dVg6KSquygTKlAjXPL2wUtpizKEwOgFqM/9J+a6lnp+KBqp33Yc03OQBUVsIv/c+KWMSvKioT6DgEdGdEvHh3iHNQVJ93j8qbzK4ovzM07OmIcfZbcFgKUlJesAE6SchrEDvXBTMmRAIw1M+BdBIEBAFBoO0REAdA2x+hbEAQEAQEgfFD4Pyp/6Qi+kGNRvme4WeUpJ+pZj9ojDCfm0oOwjxbb58gI740rtcBwKwBGrymum1Gf3XGNWvwM7/xN0Y5p04urrQWpufnnjcY2qz1JtP8Oa4yFjNP2si/q+kbHe23Xp9T7pJj4McRuCf0yNLQJWkejUw6JFgnr3MylD9tzwCSdxfU3kqNxiuzKDhfVeOyDSnvxJeZC5GFPjnxOUBJHpL3ICB1XldWkN9kIfuERjHBu1BiSWLEs0Pk5+eA3OuWkvJzR8Ld2lL03qs0EYZTIdwM0ksQEAQEAUFgsiAgDoDJcpKyD0FAEBAExgGB9X1/hSmxlaFGzjjHELE6ELU6QvWvvZOedLD2ccI/Qcm29E8icI4EP1PuAFBp20/6GIasq7/CUfJwY4buMSD7Gxt0HAQZo6VnVOr2Vx3Q0FONBu2fbOResgADB54yCu90VPq5n3Mjeq6LxA3V2QmluZmSnnnAbNSXHAAq8v+UwYD3whqB4kMoGcq+OEYBqxdwj5nPRsnqfX50vEhZP/o+dljIPmvBORROMo9jJW53VJkCz0dlDfwh2FEzNqsNta/45Y6WHNE5BuRfKTpjyEdQS+Pdiyxzkb7fBskqS62eUoha5pW+goAgIAgIAu2HgDgA2u/MZMWCgCAgCEwYAsu7v4p5yUvHLZ0/7EYY+T+aeR9bUw9WyQ6GHaOefn6M9d7xlBG2xFV12JT9MxngY8/RgGUNOO21Aop18SECxFX7GE3nBsu/MwANbmMrM7D9ygSiZ42y6MeK4+WeL8ruKQ17azR9fLoLp98yZgAgBthTAOeTGvdV2g8xMSkNjDpQOAcj+IEtNoo1O9J+57g+6f7G8Upnlg3AOWBBqgzAw6kwlp4fuBlPhxiQpGNiqauyLHhOYy0EV0St00l/QUAQEAQEgfZGQBwA7X1+snpBQBAQBMYVgVmJ87G8+yuIhmEr81lJxunHcOEA+qLLjaz+psfJK3Aw/Qp2Dv1iXPfqHZyp7ekNAZr3ZQ+RJE8RtdVjxE/QzqLrXSS+VIzqm2QNI4tHSf+SRSPXxA8wQUuunqYse4JlAeqMDFwHE75Gn5KE8VpLealF7gWrighQlXuc28KXcryAkXEFAUFAEBAEtAiIA0AuhiAgCAgCgoAvAut6v41p8bV1ZwHk3RHsHnoaB9IvYU7yYizouAodkRmB4zHqP5Tfj93DT+N4dvOEn1It0f9xW1wUiJ3nIP9eiDrzgEWQfT55ZwHW1GJHppyrmnGSw402Zfx/rVgewKbS3MNE2GsFgOn4PgSHxuEsIHapCxL8lUjrwkoDhlriaIS/HJNQz7FTFIh/1kH+HVthO1Gt3AFAeUWlVlFm7/uRRU7UGmUeQUAQEAQEgdZBQBwArXMWshJBQBAQBCYUgYQ9BYs6r0VnZDaOZt/DvpE/aOefGl+DFd1fA/vX2igRuHf4Wewb+V3Fo3OSn8bMxLnoji4Y5Qwopi3T6M85QxjM78Kh9BtqXaeiaaP/zDSnYTVRwdTYKHHcWS5UZJf15oa6/iCMvMZ/qf/YuCSBX+Wq+vvyZI+qlPKgiUJ8zrr02OUOKFMIHyfJ6oEAACAASURBVGm7qqFsqPr52GfdYtlEWVPOmufNagshlqXY+eNfdNSaMk/UOFbZWfmSFoZZiLdPDGBJBmUKda3cAaDmppxjGXlgdK2rFCqkCQKCgCAgCAgCREAcAHIPBAFBQBA4DREgs//qnjvRFZ2nIvFBNfZzk5diSdf1NZUC5JwUdg0/hUPpV9sOYV3km4ZUYaflX2Ov2ykdB1HUZOxWkfuVovEBUnW66VVU/6sOKEWnayXCOZYweFvmERsk4mtWo5xg4isO6JDIPG2DigdhGnklaZxH1xi8LwUg+0cbuRdDcC9oJixfF2vxGUUvbA+5tqlA8mYHdpnaADMAMj+34Xwcbgy9ZQ9EVrhIfMFBYb8FnoW2ldX5M3Nh5EeRCsUEk7RiGNyljyAgCAgCgsDkQ0AcAJPvTGVHgoAgIAgEIqBL6w9yAsxKXIAlXTeEyARwMZjfgx2pX2AwvztwLa3WQcf8r3Tcr3aQ/XUNqfhWUYM98UUXVmeRoC1IBo9GeOxSB0zbJsGdtzl7i5rzYWrere7imhWjfp12aLNKAFh2wLR9chCMrSUHZH41KkFoyqqwgchKF4lr9cz5XnxotPOMwuDDZ00YkSQw86iNwi4f4KKjrP6fc1T2QFVzAZYnkBRSK2Fouvjc8xku4le7sGcVgaETxugAIJ/grQ7ooKIzRykz7ClTApgKdNxTMDqAWu37J+sRBAQBQUAQGF8ExAEwvvjK6IKAICAItBwCfbFlWNVzl9aQpxOA9fabB3+iZdtnGQCdANPiZyKqsXr4/MH0n7E99WjL7TvsgvLvWFUp4Iw8R89xkWYU1q92ncz3U11E17nK8LbKqyZoEG62lESfc9AqstCXGPXnF59hGr4uEl+xdkrY7bWQf8tSBirZ/FVpQGmshS5i57qgbn2pTj7s3r39apFBVAb1KLu9lXBhz4OSzKMxS7k+U6OxmvuzBYd7oYIB99EHZdDGPhXO8PfiQ3xzbxbHdMhxkBvtwRr/bii1huh5LiLzfTAaPa/8axYKlNbjGDbA7IzoWQ6i59OxEwJZF3AOW8i/x/MC3BNWpboB70wvVAYB7xnl/LzOn7AOAK7GW7ZB7DvuLShMpQkCgoAgIAgIAuIAkDsgCAgCgsBphsCU2Aqs6vkG4rbJInBxPLcFmwZ+bJTcI5Hf4s5rtYz+RzJvKwdCWzamfz/oifwyxfpWB24BxigsjStlZPkYum2JB30Lh4rRZ9+oOjXuz3UR/7wT7MBoVyBO4bqZ+ZG+31YRfl0rZQDws+wztnKolFo5R8Ap3IJMLQgIAoKAINAiCIgDoEUOQpYhCAgC44BADkUyLEYUGakj87g0RKwEzur7G0XAZ24u+nO7sD31CIYLB6u6TYuvw8ruryNmd1d9lsrvw9sn/rktkWaKfvqBSnI6ewaQvLug0vdNadhMcZ/UadY5KH353OsWnCOj0XB+r3qgItaxS06mq7flwbf4ok2SjaVllzsAqtQrYkDydgeRpRPFXtniYMryBAFBQBA4zREQB8BpfgFk+4LAZEVApcz+wj6Z+juanmz1FlOTSfoVWchUYxckGDvd2rKuL2Fex2dg+XpFWMu/F1sHH9Q6Ac6d8g9aJ0LGOYEtgxvQn9vZdrBmnrRVan15K8mo0QBmerWuCdFa2x11Wy24FgeArlyg3EHQVhuXxQoCgoAgIAg0HQFxADQdUhlQEBAEWgGBzOO2qrkN1Ubrgu05LsiYbi8A7BmT2zHQE12CNb3kAZgWCNFw4ZCq6e/Pba/ou7rnm0rKz9sKbgY7hh5vO/Z/ErWN/DgCSgCOtTiQvMNR96IqslrWjfX2ydscLXFfIMDSQRAIQEAn71f+SPw6B7GLzISBVIGInikZAHLRBAFBQBAQBEQGUO6AICAITFIEmqJfXu4YmOvCngvYs11FIjYZyglW9tyO2YkLizUSAS3jHMeO1OM4mn1/rOfizuuwsPPqqiwCEgF+PPJH7Bp6ImjYlvpcR/5nz3WRvMtRWSJ+DgAaVzSypAkC44GATt6vwgFwpYPY5UUDX5ctQAWG0ufjsT4ZUxAQBAQBQaB9EJAMgPY5K1mpICAI1IBAUxwAPvORU8CeWcwWYA005d7arZRganwNVnbfjrhtEIj37D/npLBr+KmxyP6MxDlY0X0rohoq9KPZjfhw4Ic1nNgp7kqCv8ds5Dfp0/+5usxTNvJv6p0lNK5oZEkTBMYDAXEAjAeqMqYgIAgIAqcnAuIAOD3PXXYtCEx6BPyMtXHbfBRKtzuyFIisLpKiBUq6jdtiwg28rvc7mBZfG64z9cjdNPYOP4t9I79DR2Qm1vV+Fx2RGVXPtxsRoHMMSN8XAQ2tsUb2/9scRFYUI6t+TqXyFOzQYEpHLQIsT1nU+Tn0xpYiOupVy7sjOJb9ELuHngY5Jk63Rvb/zAM2KJmoa+UOKMkAON1uh+xXEBAEBIHaEBAHQG14SW9BQBBocQT4olz4wELutVGt9VO8XsrCRVa6iK5ylfa4V9+72ctL2FOwpOt69MWWYyh/AHuGn8VgfrdxmrnJy7C060alDBC2OW4OBzOvYkfqMazv+2+grKC3pQvHsHnwPgzm94Qd9pT2U8Rpj9pAWZl0if3f6gJQANKP2Chs0RhgFpD8mqOcPtIaQ4Dykgs7r9JmlfBwhvL7sXnwp1pSysZmbvGnKU/5sI3CDr0DoLwERRwALX6WsjxBQBAQBE4xAuIAOMUHINMLAoJAExHgSzKNtG3BNe1NnDX8UHaRQyB6novoaldJqDWzdUbmYHXPneiKzhur6884x7At9SiOZzdppypKAv41uqMLa1oK6/yPZt5TGQFzkhdV8QiwXGBr6iEcy35Q07inqrMuYyS63kXiK8W0fr8IrOisN+fUFnd+AQs6roRtxXwGdHE8twUb+7/fnEnbaBS/DBRxALTRQcpSBQFBQBA4xQiIA+AUH4BMLwgIAs1DwFQnyyh84hYH7nGgsNNSeu5kfMcpLtmmdnzsPAfR811oyuhrAoaG/Nree0ej8ZUOEKZM70j9vILAr3zwhR1XY1HnNQGGl245LtKF40hEpsBCpTwelQC2px7D4czrNe3jVHR2R4D0BhvOgUrcytP63SEg/eMInE+qV2j1AR33FsB7Jq0+BGYnL8KyrpsMkf/KMXm3dg09hQPpF+ubrE2fCqtCIRkAbXrAsmxBQBAQBCYIAXEATBDQMo0gIAiMPwJGB0AHkLzTUUR9Y80F3EGA8lpMqy3stuAcZ5H7+K+zagYLoARh/CoXlJMLQcpfNURQKn/W6VdG0+HMG1XPFmv5v42OyKymbb6dHAA6iTVWRCS/4cBeWLwzfiRskUUuEnc4Lc/30LTDbfJA9WShkA/gg4H/aPJKWnu4/EZL8VDoWvkd1DkAErc6iK6VEpXWPmFZnSAgCAgCE4OAOAAmBmeZRRAQBCYAAVMkl1PHP+8gdknwC7CbKmYJ5N+yioRbuiyBGGBFADfd/E1RYjB+lYPoWW5NUoMmSb7yFXpZ/Ms/W9n9dcxOfqoqlb/gZmFb0aoIf9DO28kBkH/bQuaJSsOK2Rkd9xTGyjR0RlUJA55V4uZTnE4SdCAt/Dk5KOZ3XFElJ+m35JHCJ/hg4N8xUjjSwjtr7tKcvRbS99uqHMXbyu9rYZeF9IM2kBvt5SGzbO6qZDRBQBAQBASBdkNAHADtdmKyXkFAEDAj4EPUZs8Ekt8sgAZ22EZm+OwTtioZqGgxIP4XDqLnuOpFmy/mzW58oU9c7yByRrDTgnMHZQCU1pd3h/HR8G+wf+RPFUuelTgfy7u/UpWCnXUG0Z/bjhmJs2oy0MgNsCP1KA5n3mw2NE0fL/uMjdyfK8+QmRhUACiRNpJXgiRsJAP0NlEAqP9I/LJPyDPhugXlgPKmxfAeb0s9gk8y79Q/eZs9yYylkf+MqFImbyNRZfIuR3GMeDMFyj9rsy3LcgUBQUAQEATGAQFxAIwDqDKkICAInDoEci9byP5WnyYbPdtF4otOTZF1GnyZJ23k3/UY+VEgcZMDawqQeciGO6x5Ke8DrE4XzhGrvtICC4hd4KrshTDqAeQAmB4/s8pY8q6M0fl9I3/AnuHfVHx0Vt/foi+2zNPdxaHM68g5g5iX/GxonoC2UQEwsKvHPu0ifs3JqL4x/ToGJG93EFkazlFz6r4ZrTmzmX/CxeHMW6pkZWX37YjblYyZvMM7hh7HofSrrbmx8ViVnxJAWZTfS2hpz3WVc2BUUXE8ViZjCgKCgCAgCLQRAuIAaKPDkqUKAoJAMALOQUsRuukMctbWx69wQM3sWhojb9SId45WPkUWf2YVkDxOpZB7+QNGnQRk6GY2QWG7pRwJzuHaHAKRZS5Yw0u2eb/GWuo1vXdjamxVoBOAUn77039SvAClZjLGqCSwaWADemKLsLjz2hBEbS6OZN7G5sENtcB8SvqayP28Uf3sH2yQhM3bSPynCAD7Tsny235SvdMJYObJ1tSDSr3i7L6/Q29sacVeXRSwd/g5fDT867bHoJYN+BEBxi52ET3XLZYJDJ4clSSjiRulRKUWnKWvICAICAKTGQFxAEzm05W9CQKnIwKM2D9mI7/JkJZfY1S9BGHmERvUive22GUu4lc7yjjMPl+pI8++ZPdPfNlBZEWZ06EAFPZayL1iKadAGOLByGIXia831wlAI+pQ+nVsSz2stlVMx/4uOiIzjMbW9Ph6LO364mgfPcbpwlGl1T6Y393yN5BqECM/iiiSv/LmJU0zSbB5SwVafsMttMAZiXOwovtWrUOpnORvZc/tmJ0gP8XJdro6APy4KLRHy8yAWx1EVtXm9GyhayJLEQQEAUFAEGgyAuIAaDKgMpwgIAicegTCvCSrGvsvjNbYB5Tw+2nA2wtcxRZP6XJVS/66BXjetbVOgBJMBSC/xVIOBOeQ/0JiV7gqgyGo1ZIJwDrro5n3VbSVadWre+7CzMS5VRkE/bmdeK//X9XUHP+M7lsxI74ethWvWE7GOY4dqceNkoNBa5/oz3V3pUoBIA0VVWVfb4tfWXtGyUTvsVXnW979VcxLXlp117zG/Yru2zAnebE4AIgAywAetEGivzCNyicq/T8geyjMWNJHEBAEBAFBYHIgIA6AyXGOsgtBQBDwIMBofO754JdkOgJiFxclspjSr2s06rO/0RPAVWjAm/gCaOIkgfhNDqJrzJE4ZgNkfmVrSb64LkXmRTnDOcHRPBrpq3u+ianx1SEY/F3053Zhe+oRdEfna8kAdaRrnZE5mNdxGXqiSxRsA/nd2Df8HDLOiba5j1oHQHJUAnBBEWeWfrAEpDytWn0g9f8NnfO5U/4B3dEFVWNQrWJr6iEcy36gPtM5ABw3j70jz2LP8DMNraEdH1Z8FL/Q/x5V7IclSDeL/F87nrGsWRAQBASB8URAHADjia6MLQgIAqcMAUr0kZyvisHfZ0U00q1pLqgYoJpbTNXXsW6XhqlwAPARv3n5Qn6tg+gFPgZ8Dsj+yUbuJb0EYankIAywdAKQQG16Yn0oJ8Bw4RB2pH4ByrJVG2Yu9qdfwo7UY2Gmbps+LOtgeUd54z1gVgezO9hMCgD2DCB5d0E5ZqTVhsC0+DpQejJmV8typPL78PaJfx4bUOcAaCeZydqQCdGbjsZf2si/7+/grIv0NMT00kUQEAQEAUGgvREQB0B7n5+sXhAQBHwQoOGe/mlEEfCNV4sscpG4wwHTxkvN1wlgQRF1kWG+/Bnv+kycAooLgPNVZt77bo8G1OzkhaFk/JjCfyK7FbNU/0rDeCC3C+/2/8t4QXlKxtUa9x7ddJ1MIBcr5Gr1H9nSrpswv+NyrWOqSCD5E18HwOkoA1iONklOMz8zODj5G3Omi/gN/r8x9Z+ePCkICAKCgCDQzgiIA6CdT0/WLggIAoEIKCfAgxE4RwK71tXBKxc35gTwe0FnOj85CK4f5SDQzGwip/NmHIRdNKP6YWX8HDcLwB7VXz85A1P7twxuAPkAJksz8UVQejF2iavS/nUKEJL+39gNWN/3V5gSW1k1COv/9w3/HruHfzX22Zl938PU2OqKvpPxLtaMaA6KcyT3il0ksYxClQfFLnURXe2CqifSBAFBQBAQBAQBLwLiAJA7IQgIApMeARpxZHGvpRwgDCgk9yPBlqkm3zdKNzqBPdtF/HNuUUc+cnJW8gGkmZpOW7ys1esA4BALOq7Cws7PIVonI1jeTWNH6lEczrwZBp626EPiRSUbOVS5XJXef2cBubdH5f88VRtCrlb/8ZrUJjii7o7pZACH8gfw1on/Xv8iWvRJlu0s7rwOMxJnIW5PURkSJOrMOifwSeY9JXvI8gdpgoAgIAgIAoJAvQiIA6Be5OS5tkBgWnytWiclpaSd5ggUoOrqsy/Yikm74WZBMfLHLvcn5FPlAL+wUdgSEI5j9G4qQIcAjVISz0FD+N9o3fns5EVY2nmjtvY6CJPJWHdNwz/94wicT4J2X+6FARIkdDwnmIyxhlFPm66zEudjefctWkeUN7JvchYczW7EhwM/nFSYkUxzRfct6IrOq1JGKG7UxfHcFmwa+LE4ASbVyctmBAFBQBCYWATEATCxeMtsE4AAmcmXdX8JU2IrKmqeGUVx3BzIMJ11+jFcOIxUfq/6bzC/ZwJWJlO0AgLuCSDzX7YidvPK9YVenwXELizW8ZdH7Y3PF4DsH23kXtQT+4WelxJ8q1yl6x1qXsPAU+NrsLzrZtC4qqVNRgcA95/5eTChWjlOOt6HWnA83fv61f97I/s6skD+ln888kfsGnpi0kDJyP+Zvd9Db2yp7568EomTBgDZiCAgCAgCgsCEISAOgAmDWiaaKATW9X4bxch/+ALIcudA3h3BSOGIchYMFfYj53hyg+Eglf8Yw4WDE7UlmWccEHAOW8j9yUJ+swXka5jABhLXOYheWHv0N7/JQvZJG+5IDfOVd7WaF3lmtHF5983oiS4M/V2h42zL4P04kdtW5wZa8zFmZ6hyi0Lw+lg9kbjdAZ0A0upDYG3vX2J6/EztwydyW/F+//8a+4xlK4s7r4Vtxcb+jY6oHUOP41D61foW0IJPzU1eptQ36AgIasdzm7Gx//tB3eRzQUAQEAQEAUFAi4A4AORiTCoEGPVf1fMNxO2+cd8XHQT9+R3YmfqlOAPGHe1xnKAAFD62UHjfQuEjwDluBZYIKCb+rzuop5Re8RE8VV8GQuQMF8mvOUp/vhmNxsbqnm9ianx1KJlAltJ8MPCDZkzdWmPkgDQZ1bcHOA1tIH6lg9hnxPhv5ADPnfIPGpnJ4ogH069gW+rhseEpFTg7+akKJ1W6cAybB++bVJlbK7pvxZzkp0M547xOkkbOQp4VBAQBQUAQOP0QEAfA6Xfmk3rHsxIX4ozur4aKojQHiGJNpkRjmoNmS43CtP1nbMWyrSsVaFRjm3X+mSctOPvDlSLYC4up/1ZP81Fa0nk95nZ8xpcckLXZ21I/w/HspuYvoAVGpOpC+mEbzgGDEyAGJK51lPSftPoR6Istw6qeu5Cwp1QNolMA0DkLJqMBTKnOOcmLQwErGQChYJJOgoAgIAgIAgYExAEgV2NSIeBHLjVeG806A9gy+ABO5LaM1xQy7qlCwM8JEAUSNzuIrm3MICQnQe41G/mNVlHKy9OoNBC72AHlBpsV+dfBySwAso93RxdWZQOMFD5R9dZHs++fqpOYmHlLsmqv26BDgCSMVjfUGccuc2D1TswyJvMsfr/RBTeL3UNPYX/6BQWBLqNrMtb/c6/Lu7+KeclLAzMA6CT5eOR57Bp6ajJfE9mbICAICAKCwDgiIA6AcQRXhp54BHqii7C651tIRqZN2OSTlRhtwgBs9YkKQOaXepK4ZkvBKXWvNJQKADoAe5oLq2tiAeqLnYFZiQtUirbjZlW9/8H0n8EMAGmCQKMILOq8Bgs7PgfbilYN5ZUApENqYefVFWSuJHHdmnoIx7IfNLqUlnp+ZuI8lb0WpcfPp6ULR7F58KcYzO9uqfXLYgQBQUAQEATaBwFxALTPWclKQyKwrvc7oySAIR9osJs4ABoEsA0ep0Rc+icRsH6/okWA5G0OIisaywJoAwhkiYJAUxDwq3X3kkzqyAJT+X14+8Q/N2UtrTbIqp47MDNxvpGPg86PXcNPTSryw1Y7A1mPICAICAKnAwLiADgdTvk02yOJlJZ2fRFRq2NCdj4ZCakmBLhxnKSw00L291Yxks6k2k7A6nJhz4Vib7fnu7CnUlMv5CIKUCzxZIv3NtaEJ250Qg4k3QSB0xsBPwWA4cIhvHPifyiNe302l4v96ZewI/XYpAWRqgdzk5cgEZk66ghwQWWagdwu7Bl+ViL/k/bkZWOCgCAgCEwcAuIAmDisZaYJRCBICnAw/xH2j7wIy7KVDFrc7kXSno6Y3auI0Molp/yWzXrUQ+nXKlirJ3CbMpUGgfyHFjKP28HSfhYUoV5kgQuy60eWubAoHqHhgHPTQHqDXSTs8zSlCHCHAysuxyEICAJBCJzd93dGrXtKq755/P9WQyzsuBosFyj/LZ6s6f9BmMnngoAgIAgIAoJAMxEQB0Az0ZSxWgaBzsgcrO65C13Redo18UVz08B9Rvk+MlT3xpahKzIXycgMdERmwrIiiFu9qnbVcfNIO0fxSeZt7Bv5Q8vs+7RfCOXcHrZR2BEg52YCik6BLsCe68KeBdhzXLgpIP+WDeeI/iFrKtBxT2Fc2PlP+/MUACYdAudP/Sfw91nXytn9daVc/bmdeK//XycdJrIhQUAQEAQEAUFgIhEQB8BEoi1zTSgCU+NrsKL7a1q5Keq6Md10e+ox9Oe2T+i6ZLLxQ4As+iM/ihQZ3CeoMWug496CMMRPEN4yTfsioGP1L9/N0exGfDjwQwP7fwF7h5/DR8O/bl8AZOWCgCAgCAgCgkALICAOgBY4BFnC+CEwPb4ey7tvRkIVfFc3sk4fTr+G3cO/UnWn0tobAXEAtPf5yeonLwIRK4HZiU9hUee1iNl6aYuD6VdUOdXSrhsxv+OKCvb/jHMMmwY2SA385L0isjNBQBAQBASBCUJAHAATBLRMc+oQ6IkuUU4A1vprC7zhgtJK+0aex4H0i6duoTJzwwi4WSDzgI3CR3WWANSxgiAOAJaTLOm6QSlTFIkpLeVsYrRze+qRQMfT1PhqLOr4PLqi80EjirwTzF7ZN/w7HM68UdOKSZA5I3E2uiLz1VpKUmwcM+cMoT+3DR+P/CmUkVXc1/WYElutDDoLtlrbiewWbBz4d+O6KDM4L/kZTImvqMCjP7cDu4ae1JblNIohcaPE2rT4OjWnCxcjhSPYOfRLHM9u8sWwem4g6wziYPplfDT8m6biP5TfhwPpP+No9r2axmXniTyPsIvjWc9NXgr+v3RHzM8WCf52Dz2Fs/r+RslQnmwujmTexubBDYFTN/OOczKS8s1JXoSEPW30+8K/F8eUo4ISmbrGs5jX8VnMiJ89Ruanvrf5Q9g3Yv7e0unB70aJAJDP8G/TnuFnAr/r/Du3qPNzil+h9DvjooBD6dd9OWqmx8/CvI7LFOkivydsJB2kzCIz5BpxjHPs2UlKii5CzOoa5XNwkXUGsGvoaRzOvB54ntJBEBAEBAFBoPkIiAOg+ZjKiC2IQNEAuBUzE+dURJUql8qygMM4lH5F6vpb8AzDLin7nI3cixPnAIhd5iJ+tVkFwERI6bg59WK/d+Q549YYLV3QceXYi3l5x4xzAttSPws0YPkMjZH5ycuRjEwzOMFOjsysmAMjL6isGFPz49jwSrmVxqBRRHUOZuXoSTZdHM9twcb+71dN2wiGHMwkr1Zec67bK9e6tOsmdERmVH3M8/t45HlfnEoP0Yic1/EZJGwDy2TZ6DT6WJa0e+i/Qjli+OhEn0fQd3FW4kLM77hccbDQMRSm0Vhlij+dK8wAKBmjRYN0GDtSP8fhzJvGoZp9x/3uTWmtunIEnjW/szG7W7tWfm+3Dj5Q5TyYnbwIy7puQpSSJZ4WJH3oV+5WTqxYPiwdBku6vqCcM7oz4j08nH4dW1MPhTm+ij5zk5ep8y9+b/S/xceyH+KDgf+oeWx5QBAQBAQBQaBxBMQB0DiGMkIbITAnebFil05GpvsYQq6KhjJCyxd8vkBJax8EnIMW0j+14Q6N/5rtaUDyzgJIBKhrfbFlWNVzl4GHAiilPOueXdJ5vUqD9lOkKNVMm3ZKo5s8GFPiq0IbYhwryLg9o/sWJVWme7kvl3IrrYsGyvKumxWZpl+jobct9Qg+ybwz1q0RDDkI517ZfTvidk/V1CbjqPScmUOkONRI4TA+GPiByibQtXrx51gZ5zh2pB7H0ez7gRd5Is/DbzGN7LdkVHdHF6psmfLmR/5X75xBd3xW4nws7/6K1iBnVHzH0OM4lH51bJl0WKzu+SaYsePv9NBLGepID0uD+91T9vF7llkK7/f/fxV40tmwtPNGo5Oi1LlWidsgp0L5IqjoQGcIHSURKwk6DpmNQ6dKI1kHgV8W6SAICAKCgCAAcQDIJZhUCBRfwu5Cb2w5Cm5avaCfyG5VxnzJkGefhZ2fw5zExYEvQIyCcAw+fzj9hjgD2uS2ZH9rI/eyOQuAsn/Rs10lFVjYZ8E5ADhHLCAXfoM0+pO3OLDnucaHGAll6nl5NLO8s8kBQLK0lT13GB0HYQyDYlT4zlEljNozImiMMwX4SOativ3RiGdEviMyS7vv47nNFVF8fzLOyiGorrF35FmVGVFq9WJYet7fOD4pO+fdzJl938PU2CrfjAlmS+xIPaqNTDeKf9EJEJzlUet5FHlRvhJ4tzi/7jxMl90vWyLMt4pG357h3yqnV7mzxi9TplGMTXec6+XfkZmJc7Xnz3PZMrgBdEyw8fu9tvdeRV5oiniXY+D9jtBwXtNLRyEzdKqbXwaAn4OLZLcH039WTrVSY6bE4s7rRssE/E/GQQfFTAAAIABJREFU7357n5yVuECVOtEhU2/jWbOshmUS0gQBQUAQEATGDwFxAIwftjLyKUBgRuIcrOi+VRO1cVVdI2swmV7LqBojlXQEzEqcN0oS6G8kleqkhwof42jmfVWTKZGKU3DIIaZ000DmITMXQOxiF/Frq9P2yQPpHLbg7Bx1DByy4A4zB3l00hhgz3QRu9BF9EwXiPkvpl7j1c/4KJ/RlG4fJIMZAkLQeNDVXc9OfkpF8xm1q26V0c1ajH+OpTMA6sWwZJhV15OfXLUpssoUZm8aug4zk8HSHPyLMw7kdmHjwPeNvzXjeR5+qe7leISNKPvdO/6WsgRkRnx9hRFN4/e9/n+r2n9zMNbfcRr050z5e6NcYblBXqvxTwy8mTssG1jcea0x28cv04fG/MLOq7Wlbd77ST4GGulFjoDgxjOhEzCoVr847vXabIngWU72CHvfahlT+goCgoAgIAhUIyAOALkVkwqBIGOhfLN8Ocq5Q2AqIrMFmHpqitTqQGJ05Fj2/YaJkibVAbTQZtzjQPqnETjHNIuKAvErHcQuccME7OreVdB91GUAFCO639XWnXsXYkrRZSoy+S4a3ZwunX9591cxL3mpdmx+j4qp0a/51qWbANUZHPVgWBo/yJA3OQDW9v4lpsfPDDx3XSo4H1rVc6dyLDaKP8cKMoom+jy8oNTq5DGffVYZ+eXRf+6dZVi7hp6qemw877jZkVw8Ed7vUm28iV/C7/J4v/cre25XCgn6pi8ZKPX1u6vlDsJ6zsnkYCxfJyP/dJbFFb9FYy3orjc2ujwtCAgCgoAgUEJAHAByFyYVAsW6zVsQ1UYnx2OrLopkRj8Yj8FlzAYRcA5ZSD9sg86AqmYBkRUuEl9wYNWfteq7wiDjVRfZq+UO6wxYpvgu6bwBESuuXRsdX59k38He4WKaLSN3ZMfX1S3rDICz+/5OMY3rWrlDoh7DSDdfPRiW1lY0EpnGrW86/IrR3/8NnZHZgbdPlyJdjIbeGPgbxPR6ZhVFLKaR+Gcf+XENhD2PegxmHSdDOSi1ROHJq0IDv0hEqWulUpqTWJj2Pd53nMSPJLHTfSfKo+q1RtS5a52Re+6Uf/CoHpzExy8tPshZWMpU4J0+s/d7xu+t6aIHcQDw/Fn6EMTt4bhZnMhtV9weycgMLOy8KlTGQuAXUDoIAoKAICAI1IWAOADqgk0ealUEKGW0uudbPi+ZzV95mChJ82eVEcMi4PZDOQGcAwYjKwbELxvNBghI6Q87Z6lfkPGqY6H3S+n1zu+tJeaLvl/KO8tgSLK1f+RPY0P51ZB7I/JB368S4ViQgVaLQV4Phhw/qK6afby13Pw31nGv6vlGqIim10Aq4v/XKpvI1GjQHcq8jr3Dv0VfbIUvR0RpjIKbVfJ4+9MvVAwb9jxIfLqo8xpfQkndeoMMQJM6Q/lYvEMky6OqRLFOfmWorxEN5f0jLyipxvI23necc/lH1QewZfABRVoXxvj1btb7nQq6b8xQY7YBZfm8zT9TATiUeQ1bBx8Es0RI2hlWkaE0T5D6QDBPhotU/mN1hiy9Y/PLdghyOIW6ONJJEBAEBAFBIBABcQAEQiQd2g2BsPXTzdpX2DrJZs0n49SOAGv7s8/YyL9tMQSnbSyLjV3mIHqBi1E57Non8jwRFM1vxAHA6PHHI3/ErqEnxmb1N/RcHM68hS2DP63a1/q+v9IaZt4Xcv/9FAnH9o38AWt67kFXdG7N+HkdGhygHgz5HNOSSShnIWJch855F2SQlQ/mPb+gkgMv83yQc6N8riIfw08q9hJ0HvvTL+HAyIt1GaqcyM8ADOPkIb5M3ydfCpvpnukOiMoKHw78qIp4dbzvONdy3pR/NN7fofwBvHXiv48ashcGZm949+Z1Os1LfkZljJgydnRlOKUx6dRZ2PE52Fa0CsJS5gBxJC+OSZbQ70vqxz0Q7FRyVdSfkofcc6n5ZazoHHI1/4jIA2MI0FnG36QZibNgK8IaF0OFA0p9puSQEbgEAUHg9ERAHACn57lP6l03ygxdKzgStagVsVPXv7DdQuZXhpKA0WXR+KdCQOySxksDgozJRhwA1EvfmnpQSWeV2ll9fwvK5ulaxjmGTQMbtNryJoPH+0Lul51QilJTYpOa917Dm44yRjOLKeC6bIxqxnLuo4jhnYjbvdp96TBkRz9DozRQIw4AXX26P3dAdblQLQ4AnTEe5jw6orM10V8XjO6Ts6ErOs9oxJoMwKAoPPHl3dmR+nmFjGFYB4Ap+s9xx/uOB31n6Yjhfzqjmk65TOG4uqsm+c6SA6F0B/3KDdjHdL/52Yru20BpW10rZQ4w8l+UVSz/zrkYyh9Ua+yIzDD8IJu5B5g1FOTkG8rvx+bBDRUOnKCMFS82p+4vRfvPzAyo5d03o0dlI1X+3vKepvJ7sGvoaXEEtP9Ryw4EgboQEAdAXbDJQ62OQEnqb2b8PCQiU2pOfQy/P1cxV2/s/374R6TnuCJQ2G0h/64Fe4oLexkQmeNh688BuT9byL1kg5kBxmYB9iwXsYtcRNa6qIdWIsiY0L3cB0W8S+ulBNkHA/+udMc77JmYlliHnuhi413XRZA51pzkp7G064taZnAy0L/b/y9jEAUZHLuGn8SijmtAJ0B5K8nZxaxuY8q7iQCMa5vfcSUsQ528GUO9hnv5unQOgLAcACWHSszuVCoiNLKmxFZpo7Gck45CGsSHM2+OLYHcCyu7vx4qOltyxpA7oDM6V73Yz4ifjZjdo73CWWdAZYeQ48ErL1cyzsiPYGKQ12WYlCYKiv56Mx1Kz4V1AJii//6SdxhVrajMkqj1jvs5ZUqYdEZmVRnV5Xs+f+o/GRUEvPc1yGnELI4dqce0Z+yHJzMH9g4/h+XdX/aw8zMyv01lVyzr+rLRgWAqO+FCgs7fJK8YVLKgywAa1z8Wk3TwMKVIpd8kcsGI7OIkvQiyLUHA7xX3qd3UspImCExeBJgRMDNxnookdkRnKUOn1lpIHTp8GWQa3Y7U41VpqpMXzdbemTsCpDd46v1pyE8DIiuLhjyNekb5afzn37CQe9EGn/NtZWNE17mw57rwySwfGyrIAaCLeAURe9VzAvXI1eki3EEGx/HsZszruKwi+k/egd1DT+NA+iVQLq4oIZio2oZujcU08+t91Tl0GIYtAzLVV4dVAajlLHQR/CC5uVrG9/alAdif24G5yU9XRADLjTO/6LNJ4YDz+EXh+bkpah3GAeDH/B8m5d1rzPgRFerm8s+qyGDfyO/BtP3ylHr+LTiSeVNxAwQ5kLxZFRdM/T/QEZmlPWo/AkA+4O9o2KZkNYvR/5MtXTiKzYM/VZlAfiSZdCBxPydyW6rW5kdaaJIP5SB+58fPdaoojXwHTtdnw5Q/lbDhHTmYedXoZDpdMZR9CwKTHQHJAJjsJyz7q0KAL2iMmvZGl6n0R0bvGEUr1mBaxlrM0kA0aPiyRymowfweQbiFEHAHgJEfRUDiP79mdQL2fBeRBS6saQCfy71iwx0MuZkoEF3tIvbZokPB1IIcACYZujU9d2NG4uyQiwnupjN0+2JnqGh8ke2+OiVfF4X1e/EfzH+knGvlxgwNo8Pp18ck0/wJDk9yFCTsKVjc+QXF4G9KpS7t2othGPK/0rMm/g4ywNPxYBuUFIIRr+5hysA4o/sWlaIfpARQ65ym8ziQfnnsZd+PkM1Ujx0UhddlOpTWHsYBQIfOpsH/BO+ft/mtt1l33E9WkXPwN39afE3FeQ3lP8amwfvUmsN85zcN3Kecxsu6vgQ6uUwOaT8CwKB0eqrTkIyyXFaRxt6e4Wewd+Q5Be36vv+m1qtrpnT8YoaSObtGV5pUGt/v/EQCsNZvuLm/v4Om+jlifyj9OralHm7eImQkQUAQaGkExAHQ0scjizsVCNBBUGSr5otRtWHEP5YkOmNUU1prIRDWAdC0VceAxJcdRNfqnQBB0UCdA4AG7OqeO6vS6BtZc7kxVzSur8P0xNlGqTqvoVCa2y/iyIhz0p5WYbB7nQh+JQScgw4Dzk2DKMjwNzkAaol+mRwAYQzV2s7DXE/N35mVPXeA59LMpjsPr3HtZwCaCACDVCpYmvJe/79qtxKEq+nehXEgNOuO+91RGre8peV8FCpVfvjpMWWNYF4HV91x/mIESUD6EQD6OxpY47+/it+hPDMj6LfJxP/g5yDhORVlcf/DcP5mh4OQ6Tbn2x/kgDLNYirbac6qZBRBQBBoNQTEAdBqJyLraQkEgvStGZnZlnoER7PvtcR6ZRFFBNwskHnARuEjf131ZuIVWe4ieZsDRbKsaX5Gs05mrR699qD90JBgxsqMxHp0Reb5RrZN0aCgF8u8m65wKOgieiROI+dAM6Pd5RiGIacrx0qX5h6G3T4Ib+/nQdFNZhtQsSCs0yPM/EHnEVRqYspY8Esb9+MN4JqLsnGrjcsn58TGge+D56Jrfuz8zbjjnNPPSUE9e8uKVJS4eMsdwnJ4hDnDkqymrm8QV4Hr5iu+58xc2zX0pFLqYPPjn/A7Rz+nkd89D7pvIqcb5kYE9zHdPzrISPzXG12OmN2lHai8XCt4JukhCAgC7YyAOADa+fRk7eOKQDHV9TajHrgfO/O4LkwG90Ug97KF7G/tCUPJ6gM67i3A0pPU+9bpel96WSO/rOsmD2nXhG1FRSZpIOwYerxq0iAHgPcBXSp3UA1wPTstxzBIhi/IMA/Dbl7PGoMcAByTkefZyQt9ZQvrmbv0jPc86jUA/dKLg6K4ftF1r4Gq26ufMy0sNn53PMgB4J1Dt2aqcKzquaspGR2HMq9h6+CD2q0FZxpUPub9e+UnP2giAAwy4v0UcYIIAE3lUGHPVfoVESAR6aqeO6pUU0rOJAY3WPrVF1uudcSWCFvL1WUEW0FAEJh8CIgDYPKdqezIgwBrnWclzkNXdP6oFi4lqo6Dqaqs5S/XKPaCV6zRrJY0Yz9v6qcA3xoIuGkg89DEZQFYU4GOewqw9GTsvhHFcuOV0esze7+H3tjSUwAkZeGO4qPh34xptnsXQYOR0V+TXnl5fxORW1D9uHnjTJjWZ3WUY6iP3rrqu6ojHvQa5kxvZj1+M0hCvXiQkf2j4V/7ni1rq+cmLx2X+T8eeR67hp4am39Bx1VY3HmtNuvARAAYZAAGRXH9SAf9SOdKi27MARB8xznPp6b9n6GNd1O5QxBJYpgveFA2BQ34Zd1fCuUw4nny7A+kXxyb2i+V33QWJuOyNKguo6n0WZDzTxzqYW5FcB+TA6pcBpa/hSu7b8f0xHrtb01QJk7wKqSHICAItDoC4gBo9ROS9dWNAA1/RlNp+Jte6JnSyVpHpkbqHAFBKcV+9a51L1webBwBSv29biH3sg031fhwfiNEL3CRuMExdvFLKWaa9o7Uo0oabknXDVig5O4iVWMVyfTeUKoTU+IrlcQYU5GjVgJ5J636U3pPZ+T6795VzrD9Iy8FSkGt6b0HM+JnhQKz/GXT+wBl72apSHe4LA1iVHBHFFmnrpUw5Gc6cjJGJencICFadTtZmz89fpZW2730TCq/V+lmk1WdEnwRK6n+c5CF6zpIRKZqpRSLz7sqs4JlQ37NL72ev1UZp19laRTctOJLIF+EbUUDz0R3Hn7lGGYDcAWosGCWHuzHlsH7lcycrgU5HbanHsPhzOvG/dRKblbCPuwdX9R5LRZ3XhOqRMWPr6AZmTxBWSPrer9TxfBvAo58Du/1/1tFaYVfOYaJe4BZB7w3plIVvyi+393mukUBIPBrHLqD7nvC+7R/5AXsHPqlGsfPCcDflnKy0NATS0dBQBBoGwTEAdA2RyULrQWBWYkLQDKwuN0X6jEa/yT1O5x5o6q/n+axX8pjqIml07gj4BwDCh9YyG+y4By2gHyTprSAyGoXiZscWEnzmH4vvqWU6Zybworurxkjj3yxLjGHm2YKqq8++ZwLpi6TzfzAyMuBPBZ8UaR0X3ij3R3VY9+gXSrHIyZU4vBzAvAllERmJFibnbhIKQLoWglDMrMX+1RmCtBJ5yKPKbGV2udpeOwc+gUo/WdiROf3fOfQEziUftV40EH8BkERzmJ0/dtaSTidMRg+BVx/HvUYgHR+rOm5x+h0CMoA8FNXCDJ4CfxF0/6vkL/p9d7xC0JF1LmWkcJhfDDwA61aAT+nM4EOvdqdciW3RQGmrBFm0qxR2Tg+PzyjN9WUjePHp2DiHuDfwsVd18MyZOOYHAB+d5vLDHP2TfrVPi2GoZN1dvJTVb+FXlJWP8LjcrnQ0wI02aQgcJohIA6A0+zAT4ftMjq6pvdbKkpaS+MfvN1Dv1J65eXN/+XFzO5dy9zj1bekAU1mZmmjL9YpwNlvKaJA5zCUU8AdBpALhxCV4aLnuYie78CeGfyMX91zqdZ2WmIdpsZWaSOPjHDvVum7lffSO3OQAcq5jmU34lDmdYSt76SRvrTzxio2cb9d+8nAlT9H44iOumRkxpgEJ43+vDOCVGFvhXMiCMOPR/6AOclLKiTPyg0LOgLnJC82OgByzqAPCd9JeUK/fQelOPvJo3FcP3Z93bNhHQCm8/CLpusMORoLjDoXa4f1zS+Nn0arn5OLI5qIB/lZmPKMibrjNFkZId2eetT3B4DfH5I7MvuEEplFh1exJCVd+AQOCqCcn66ZjOIwOJaPp8v+CJIQ1Dmrin9X70FnZJZxzyYHgJ8TnYMFcUcE/8pKj3IETFwoXllWPuNHeCylAHKvBIHJi4A4ACbv2Z62OwvzomgCh5kAWwcfqEph9dPq5h/Jd/v/pWXw5h901oYymlmeTl6SWKOCASN1w4XDYFoz/2M0WFoRAXcIcD4Bsk9G4BzVoxJZ7CLxdf/If+lJv7pnvuQfy25Sxr8+rZbR23ewefAngcfjR+ql9gVHGVjbU48YWdZLkzC1fFHn59UdqpWZXpduHLj4gA5BGA7kdoO1r97of8n4ofFvcgDw+8v0fZMMX5jsCy7fj1Rv9GYZzzLIqNMZZGHZ5nXnEVTL7zXkgmqGS8dnSotnORZ/Qzsjs31P2lQ6EpYgcaLueFgnV9C9p/rDgs6/MGQdVDuXeU+YjcPzC9t0snxBd9V734rEcbeiT/GTmBVWdI4qPktZXb81B2WOhN2r9Csi4Be00EX2TeVPQbKcgrcgIAi0LwLiAGjfs5OVGxCor060NJiL47kt2Nj//YrRWdPJFy9dOudI4RN8MPDvxlTQiT4ophEXI//hpfDKnQNMD2eqIP/4DxX2I+cMebbgIJX/GDQSJqK5J1CM1u+3YM9zYS90YU8b/5mZFZD5mZlMMHaFi/gV5tr/0gr9ddOpCV4wplSHNT6DXvpOolXUB9+ffnFMDqz0Ge82I/K8692KN6OaiyAY9XCR0eBxKnsEYejC1ZQTnFyLnwOB97xYR1/9fQmbfVFabRD5G79nzMLYkXp8jHOE0bqFnVcbHRAmstFwqgz68wh6tnzfdAYt7/7yaKQ6+DeFfAvbhx4byzKh44Xp8CYHS+VJF8sVtqV+ppxUdBwws4JZB2E5I+jqGt87DjTLyeXHiUBcyr//JIfk9yBmd4f++pgMuKDsERrkW1MPqzOcHl+PpV1fREdkRoi/KS5O5LYrJzqd6bw7K7pvCcwgEgWA0EcauqNf0IJO//f6/2eFI9jEQaNTcwm9COkoCAgCLYuAOABa9mhkYfUgEMRSXEy/LL7wm14odS/cfi/MYdir69lLPc8EvdjXM6bpGb5c9ud3YGfql+PmDFCSfr+3K+v2WXu/wkXiRsfIvN+sfSpFgUdsFHZqDJ8okPyao9bi14Jetk3P1mp8cpxasl8cN69qb0uNkf7wRpZ+1SSno4TgofRrzToCNU49GJZHI4PS83WLLUaT38SWwQdC7yUo1bk0EL87HJ+11MUMC7NhbUrDDfNdN51HmGdL96Oee1FyKHJfkYD9VYNLpxjxcRU2jdzJ8bjj/BvC+7019VDoe2HqGCSNx+dKWNSOI1Sml46UMcz3qXRH6zmDk/c7Eoqk0sQ50DDAp/EAft9xHclfkQ+gmgfFSx54GkMqWxcEJhUC4gCYVMcpm/F7sSGzMcm+jmc3q2jUgs6rMTtxoTaqr2P3N0lQtVL9YpgXu+beEn3GRDPmKGyzkP6Zx/gvG7iWNPxG1uMnKxhZ5CJxhwMrYZ4hjLHlfboe45Nj1Mt/0Qg+5c+OVzZM7RhWEt+FTZcv3wujyJsHN9Tk3Cqqhvy1QXGgdpRZrkPlgKPZ97QPB8nimc4jqASg9pWGf6JE7tgVnVtnlkn4ucajZ4m3Y3/6hYaH5305Z8rf18xXE3ZiU3laUAlA2PGb1e9Q5jVsHXywWcPJOKMIULFDR4zKj5npR+Ljcm4ZUymAlzxQABYEBIH2R0AcAO1/hrKDMgRMBjAjEtQ43zfyuwq8mFbJ1DcSNJU3XY1nezgAzsfy7lsQDcEO3ayLMy4ZEAUg85itmPv9WvzzDmKX+Efgm7FPZ5+F9P026AyoaBEgeauDyCr/NdRalqJL0Qy7D9OdDvu8X79iujwj1voWxHTfyBpqwdAb+QwiPfOuK8jw9ttHs/An1h+PPI/dw78yTnd239+hV9Vl134eQc/6nxXve3A5gG4MOlaYJUJCwFpq2Utj0YEwnD+ERGSKj+xi/TeNhhENc1PmQbPr1f2MtKBdFLNITHKa5kyFxh1A9Z+/d0/cw8cjf8SuoSeCtiuf14gAOSNWdt9eRY5aGkbn5NRlkZmUJGpcjnQXBASBFkJAHAAtdBiylMYRMEX6/KL0JGIiU3OlYVMZQfSLQLZSBkCthk7jiI8PgzOJ+NI/jigyPr8WWe4ieZsDlNmk7iCQe9lWzP70g9gLXNhzXNhTUNGvpr0XgDRLAbZUGz3R9S4SX/HnAqAkJe9YmLp61s6yBjosU79uH41KkOle0o9mN8J1C5iZOEdr/I33i3xYDE0pq2F108MY3kF3R/+bEvTUyc+5hoOZV7Ej9ZjvQya5Lz4UdB5h8fQuoFT60xNdXLMBzkgijX/e7cVKJu+qmkgmi5kxbyn2/fkdVzYks2e64wO5nWptJom9ZpO+BhlppguQcY4rxYyu6Dxtl6BMhXodD3SOUwKxO7oodHkGz42/HTrnYdA6w39rpKcOgZU9t6tMR73DzkWRJPIHY4+aSBuDZC8FfUFAEGgvBMQB0F7nJasNQIBM4Kt67qoinPJ7GWa058ze71VF0sr/4PkxrDNayHrQY9kPWuJ8who6zVrseDhA3AFg5EcRuP3+q7T6gI57C7B6R/sFZA5YnYA930VkmYvIUsCe7oZyCrgZIPOAjcKeageAPddF8i4HniSSioWTDGt1z51IRqb7bojRxV1DT+Fw5o2Gj4eRaNa+x+0SOPUM6YKkbntHnsPB9CswyUtx5CCZu3pmL38mHIYkIduGDwd+VKV0MK/js1jSecOo5KB+NTRu96f/pM6g0UYnAOesVQee3A+M/O8Z/k3gEho5jzDs7N4F0DnFdfEu1OrkIMP/ttSjFY6tVT13YGbi/FCGJHE5MPJCRUbEeNxxPwb18YqE1sLdQdcOVVt2pH6BGYn1RsdikMFmSvc2XzoXxTK6X4JOEDL70zEenAnigiod/O3T/Ra12t/PwC9dm3UIKp/SOTx1pKuiCNBmBy/LFQQCEBAHgFyRSYeAKVXYL7Kqe5EuJ9Ba3fNNY+ST424Z3ADyBrRCm5P8tGJt9pY1jNfa0oVj2Dx4X1OlBMNmAHgdAGGfK8dizCnATIEFgD3TBRJQdf00/N2jFnIvWMhvtvjuXdWqnBAGoINSw1mvzTTYo9n3m3ZU5LpgiQuZvGszRIuGP+tD9438YWw9RaIo3Yt/eLnCRjbnjyENo72qltikUHFm73dBbXad0UJH1v6RP/mm3Ne69iKD+o2jqe7+KfOl2vjdw08rnpIwrdHzoOLD0s4bA5nl+fLPe7lr6Mkx9QKujxH8hZ1XIcovkbGdNFgH87srenH9jEQzCu6Xyk7VERMuzb7jXKDJuTFetdDEgaztMxPn+TpDGH0/nH5D3VHeV5OGe1jitrCZQnS+HE6/NjYvMSLuLOOYEl9lXDPv9NHMe0pZZ1nXl9pCRSfM967d+hD7eR2fMWageaUBi1wmf4Pu6IKKrTZL/aLd8JP1CgKTEQFxAEzGUz3N9+Qnf2MysvRkTK6SSmPUY1Hndca6ev5RfPvEP7cU6kFSgIP5j7B/5EVYlo2e6EIVmUna0xGze9U+w2q/8wWPjNjbUg83d/8+KfflE9kzgOTdBVhdxX8NmznQzMWGdQBwTrJ+kymeL+5UoiB+WecEjmY2Yt/I7yuMq2aukS/rjLROj69DMjKz6oy5Djq8MoUTGMjvwqH0q0aHDte+rPtLKvrHkgYaIqz935H6+bitvxwLHYaZwnEcyb6NvcPPVkX+y5/l95zG3azkBWMOMq6fEVXiH9bwrvVs6JQjGVdXZD6idseYwUSWetacDyrM3zCS/fnN1+h5MLNiQccV6IuvUJgUDfEiEz+dmzxb/laYnCqcn+UtlB6lRF3peaZ287eTv6H8z6/RAUvnDqPvRUlGdxSXPTgw8nIoXJp5x7nWZV1fxuzkhcq5UeQdOKB4ZJrpoPNiQg6buclLQILEosPOAu8IsydYgkMHFc+kvFEqcVnXTehS0p2Wwu3/Z+89gywpznTht+rY9m68gfGOwQ0DSBghvBEIGUAgBDKsVoq7LlZxI3a/n/ffKmLvbqzTJ29AeARCICFg8AwCBjPMMN573+54V3XjyerTfU5VZlXW6eO6OzOCQKKr0jxZVSdf9zynMxtpb+JZ13eh2AccYvNarmEp/cGRMS21nCylC6epP7eNjqXeFr7b/DlnKVE4TkdTb7GMGzf5wmqXVPh9N6fC9XivVnZ8hz1XombnA+ApmuBbieyoY+m3pwJsao0KgUmNgHIATOrtnZqL86qpxMF2ILcHWtyEAAAgAElEQVSNjqTepKHc7lGQePW0qLPEAVAcPa2eJFQ1d0sUGSqO4aUvj8N0Z2gRtQVmUzQwjR3MNS1AYa2THdBxKE0bZ+h05uOyCHE115D/VKPMMzqVKNU5ug+uNClyh0FFyfpKMgDGO2cZJYDxjqHuVwgoBBQCEw2BxW1fITi/3BzKSgGgPrvqXQJVXj4lygKwOAN+Wp9Jq1EUAgqBmiGgHAA1g1Z13EgE3IlvijOzokxIYUdqJyLf3eFlUkRtxR6a2SMORwhSNGHMO5tVz7k7/lSZE6SRe+YYG/X8f9Ap/4kgdTpMFL3HoMDCkrx8SfWAaq4z9FmTwje6kwBWczzV19RGgEmYtlxDfZHVFNa7WcQdTk1kbuxP/InsafZTGy3x6hE5B46doQWj2SD4PShNsZ+M2MGwm9tyFc2IrKWI3juaiZRgZRZ/rEoWDMYA+3xf5FzXkgaUKhxOvlrVspvJuGfVWpNXZqBdfpZHFFprrpdqrVX1oxBQCLgjoBwA6gmZlAjUSw8d6YufDv9YKtWyEUCjBnlx+1coovdwh+fVdjZinsIxc0TZdTrlNmhEJTY2CPfCXzQIGQD2xiT7HtUJ2QC1big9iN5nMJUB1RQCtUZgVvQzhLptvlOPWKq4nWiv1nOaaP2zMpC222hW5FJBZNpkNevbhn/VtN/1SjFHuj/qwVsDM7k8GKgF35/4Y5k2vN+x8Nu7pP0u6mLylO68F/j92RN/kk5mPvQ7jLq+AgRkiFThTIRcMspd+ISYJh1Nr/dUKKlgeuoWhYBCoI4IKAdAHcFWQ9UXAYsw7AseBFWVzwmHl/2sHm595Z3U4U786MMJgFp/kRQQCN8Op15v2to+M01kHNQYKR98GWDeL6b98yDE9fn3NMp9qDNegJq0IFHkdoMgA6iaQqDWCMgStqFmf/PQj2o9nQnZv0U6+E1GBCkmHWQV8HQouY4OJF+YkOvkTVqW8DGRP0bbYr9kWXF+G35rlrbfOSJN6G78o+9aEMj6nfNUu55X22/HoJQwmceppMgAp9pTo9Y7GRFQDoDJuKtqTaMI1MoJYE+Va3bILZbpu5iSgViLHmUBJ+lE+t2a1fU3Aic4Awp7NSps1aiwXyMzPv5ZaD1EkS8YFFiijP/xo6l68ELAS0Gi9P5mLkvyWmet/+5HdtBLRq/Wc61m/+7lYOUjVSp1iDFQ84+osWxTBICySFX3OjdVo+JIVongkyxLBuUcYb1jdBLqG1Pd/VC9KQQagYByADQCdTVmXRFArSNYiL002GUnBeMfbOHbY7+ZcCmiSCFGBMDCQhShMSlnJBjrNPTIRezfsng13XU5IuOMRoV9RIUDGhV2a0R5iVkGiaX6hy4zKbjcPQNBojd1iUJACgE/xluxw1OZj9n3SbUxBETSfiKMwIKPDK+j6bcmNIxehLC8xfk1zCt5RjGuIgBszKMl+0wUlQEgKwyVj7EG2Vd8Yx5szALUqAoBhcC4EVAOgHFDqDqYCAigZhY/YqiJl5W4E60LkaGPB/9vUxr/RV3tztBiJuuGuQ5mdzJjvmjI45r5rdfTrMhnPPW/4exAH7gf5FiTzhlARIV9FmcAZW07HiQKXWFS8ByDIHNelBqcCM+7muPkQADv6urO71Mnq6eWb0jj/mjwh/I3TPIr+8Ln0dL2uzy/d+UwWDKwu+JPTGh0ZKK99gUiBXxH7EEayu31XLub8Y/fD9SU81R08N9RZ456c9XqjwBKQiAfCZUjcbOUAc5kNtOCtlvL9hGSyluGf1JRqUj9V6tGVAgoBOwIKAeAeiamFAJgfp7fci11hRaTroUrWjsOLoiMgzG52Ro00nHQdf6oW4oHyfwJxvoPLWuk+MERMCOyZoQk0L1mE4c5ZAYkCkfYgeBk5oOmdIL43RPwCmQe1qlw0Ll+OADC1ymGf7+YquurgwAI2+a0XOko28G7vD/xPPWGz6He8EpHNk/WGKIdsd+yw/tUb25OFEQ4Uee/qO3LFA30OqCa6HwKIum34m9YUG8jZIXZ+RCQ4g2FmJOZDa6Pj5fxjyhxe3DeCOlgeVc5I047449Sf3bLVH9EG7Z+mawYq9zxI0LWAPay2JQDp2HbpgZWCFQFAeUAqAqMqpOJhgAOhSgNwAEGP2owmANaaPQgjR89NBFRVPEA3mwEgDMiF9OS9ju4ERf7HuEHPGcmCAcxZAu0B+dL3VfsBySI/dnN7KCIA2OzNTNFZJy2jHq9x7Qi+DwfR4Eo/YROhR3OPwbONilyr0EV+oqaDRI1nwmEgIixGzXaR1Nv0d7E72lO9ErGaB+wPaBZY5h2xB6mwdyOCbTi2kxVRHqG7x6i+2eymxgx4PTIhRwHwC7aPPQ/tZlYjXu1dNz/ln3XyxvStzeyEhE4kJa13+PIjMD3fE/iaTqRfk84S7c0cjyjJ9IbaCC3XeCQJgKR3MeD/1pjFFT3Xgh4SQPifpwVYvkDLHBS+iOKzMCtwz/3GkL9XSGgEGhCBJQDoAk3RU2pORDAAWpV5wPUHVrKtRzBnL899lBT6W7PiFxEi9vvpKAWrROIJvVnt9KW4Z/VaTzvYUD6l3lWp8J2DXTeZQ3ZjvpckwLzTNJnE2ntRPnNmiUzyOEBANlfy3cKpI3xH3lPQF2hEKgCAss6vk4zIxc7vj1gZ986/AtWjiPK+JGN4FZhmk3dBQjpVnZ8h9qCs4VGMP6wuP0OmhO93IE1MP5w4F+aeo2iyYH3Zn7rdY7skVLHR0fwLFrR8S1H9oOXCoLbb2PR+N8Vf4xx7/DmgDmr+v/meKxk+QDGfkzHHOVKxaE59lDNQiFQCQLKAVAJauqeKYOAu6bxWCSlWQARHehqOb9mSzfOrtMp97a3BJUMJloXUcsDBdI6Za5W1ygEqoMAov8rO++niG5PSzfpWPodxs6NBufk8o5vUFjvKhtYZQBYcIii/9C73xP/3aj+vMhQRQnFRMwAsKL/f1eWsl18QCyH7U9Hn5eLev6ZpXeXNq8MAJGagl0dZ1XnX1FfeLXjpVDp49X5TlSrl+Ud97FSQDExMH+kyUKUWS0cVT8KgYmEgHIATKTdUnNtCAJudY44SCIFHjVyzdJWdNw/ks5aHSPYa13NFG1E2n/6QZ2MY9VZu8oA8Np99fdaIMDT3sY4dsNV7ABQHABuRrBdx1zsANhJm4d+VIstrmmfIscHDO+DyRfpUGqdpwNAxAEglqS0COOQnYLfBGRfnNP5PWoJTHOsNWP007bhB5sqe66mG9LEnVv7eVvFWYNKcaSJN1dNTSHggoByAKjHQyEggYCIjAtpcaUROYmuan6JldJ3H7UF5/j26FcyORglqKU9ndlYye1VvcccJkr9IkDmUHW6VRwA1cFR9SKPgGU4fZdaAjMcN9nrpkWcH4qhm2h29ApayPgRIjYcTTqaXk974k+N/vel7XczMjx7m6jGzXldf09doUWO9dhTtkUOJBFBn5hXgKgoGVdUipkZvYQWt32FApxytIlOrij/Njf3lW77KTtz7PfGwX9vSh4g2TWo6xQCUxEB5QCYirs+Bdc8K/pZmhY5n1r06RzCoywhjR2H69PZT2ggu82BkIgsCRc2I5lRUepvengNRQLdQjLD8T8KJg3kdtCnQz8ef1dV6MFMEKV/FSDjdBU6I0sGUKkAVAdL1YscAm6G64n0+4w5vdjmtVxLZ7fe5JA2FX2TesIr6KyWG5hzsGgYI1oL4+1g6iUayG6Xm2QdrsLaZkUvZWUQuhakogrJYG477U/8kSBV59ZEmVAgPLUI7t4fvZ2fqu50FNRh2WxfkJEwLXIehXXr2421Z41BOp3ZxFQL3EhXkbG2rP3rFNadxCV2w1vEISGq7YZDZW7L5zmqFEnam3i2jDRQxKsAjgCo6OxLPFcPONUYLgiIMkX8gMZ7n/zcr65VCCgEGoOAcgA0Bnc1ap0QwCFybstVI4chmbRwSy5vMLuLjqbfYpJ5aDiUXdD9A66cUbPVwNuhRUbA9MgaVi/cEpxBQa2lKg4BHEqBz57404yQrCmaC6O/3/mB+C/6zQLpzgxWv12p6xUC0giI6qZ59baQ/IRz0167y4tcw3ibE/2cw1lQnBgyeWBYN1rZJKJ3EwgQReSryLqyos0PCb87blwovOyINd3/5CAKbER9M7gflrbf6ZK9ZTlctw3/SugEEBveBh1JvUH7Es+OPotntd5I81uuZw6W0jac20efDP1H2X8TZ6aYdCKzgXbGHim7/sLu/83lIMgaMdoZf4TraJd+SabghUWnPjgVwnonwUlzLP02HU+/WzEaokwRfx02xlHmb47qaoWAQsCOgHIAqGdiUiKAQ+TS9q9Rd3h5xcYuIhVDuT20P/EnypsJYT0j5PD2xJ8cJZRqdkBxkEAksDO4iNVnRvQeCukdo1JilqSY2FmCgzGks46m3qRY/mDTLTe/UWMqAHYFAD8TRdZq+HaDgittMgJ+OlHXKgR8IuBmuCLivSP2IA3l9o72en7XP1BnaGHZKDwGd5EevH16ifwx2hb7JUFpoFHNkuS7wKN8iW90FucsyozA3yFNV5qxJMruqrdjF9/l1Z3fd+ynfR+8GPpFhjfvd4ovf2iy7IjSTBPMQRQt5tXzW2o0X2XyuvaG53fT0H826vGakON2hZYwed/WwMyy9wKcDscz75WVs8gu0C2rEe8/nPq4RiSFXDpOLL+fNg/9/6oMQBZ8dZ1CoAkQUA6AJtgENYXqIuAl3+d3NKRbQu+2N7ySe6BpJhI8v2sTXS9iecb1dqbnao1ZrX7MJFH6IQ8iwCARO5uaRCgbIGNk9BBRcJVJ4asN0rqrNSPVj0JADoE50SsZIZflhCtv9qis2HB1RlhlI32Ndma6pa/b8YCz4qPBH3KB5Ru21rfLHgVf2HY7yxKzGzr1NlTFpR/OJdqdGMUr3I2607Rl+Cejzh0RSR9+z5Cej+hyaeM/Q1DC+Zi2xx4su1ZUfsEjIZR7M6buVV4yfXhn97P9Wu8LpAWtX6B5rdc4yjnwlsABhDIZvEcIFng7AUyK5Q+xbEA4A1RTCCgEmh8B5QBo/j1SM/SJgJv2sM+upC5v9KFZapI+L/JyolR66PA5jYovz2/VKPO0TpTnd6Fq+yuGVt1YQwREhiuGtOumi5QC7IYryOCWd0BS0Nuj1WhnpiglnQc5IpQfDvyL409u7PN2eTuRUkAj6tRF5Ry8tYtI9ETODPRhlzQURfRThZO0ZfhnZVkgIrJAXv23WMKSSLH/+/94gBC0N7zKNSOmEmeV6FtTKtGI90PeCUCUMxJ0KPUy43hQTSGgEGhuBJQDoLn3R82uAgREKZAVdCV1i4gwSermJr4IkYdVnQ8wOSdei+cP0aah/27atL/cGxplX+eXAkDeL3qvqu9v4sdvyk3N4hn5R4cmO4AwzDw7WEPCDU1Uj82LsIqMNx7AjXZm+nHeijIA3Njn7WUUoqh7IwxVkRIBb59EGQDndv0v6g4t49xi0vH0X5haS7GJIvo8VRtRZgqvLAUcBLOjl3GixvxsgSn3ovtYsIik0d4Fbx+8huGVD+EeuxMQ3yWQSvZFzpXIBLCybJqOG8gLDPV3hcAUREA5AKbgpk/mJXeHlhPS10GSU6/Wn91KW4Z/Wq/hfI2DH28ccqGAENX7RsmeIPOUKByhE+kPWD2/qLmxBHvVovqaaC0uLhBl/qBT/hM+n4HWRRS9wyB9vqrzrwX8qk9/CLilb9sNc9F7yavhd+MVsM+QF/31t4rxXe1Wu1/es9iYdIuC250G53T+9Uh0tbR3d36B8a1QfLeIvM9+hyg7wS3zwe5AEtXoi3gPROni9iwMq4TjbgrrXY6FgmRyd/wpOpX5qFYQTrp+xWn65UutxAFwUc8/c52NoiwgEHPOiKyVcgJgdjhjHE69RodTr0y6fVELUghMBgSUA2Ay7KJawygCIl3s8uOdQYiUFRvq23QtVBGKzXyomR29nJBS6+4MMSmeP0L7k88LJcDc6ochN7Zp6L+aNguACkTZF3XKbdD4pIBBovAVBoUuN4kqewQqem7UTQoBOwJu0e/SLCMYeis7vuNgrXerr5ZJI0bkDtHfPfGnGrY5SB9f0XEfRQN9rnNw++6Ko+DEuFy2Dv+c9Q31hIVtX2SqKKUtXTjDFAbqXcsMpRYQvfGI82Tm55b5ALwQ/T+d2ci64mHktv+i7ITS59K9bMwky1H+s4Y9WxNxYNmskEqkiP06AICfl5KIHWMrGwBEyn+s+/s0EfdbzVkhUE8ElAOgnmirsWqOgLsDAMbuYaZXXJT3K04IUTJEyXtCK6g1OItDjOOcOg7c8HAfSP6p5uvyO8BZrTfRvJarR7W+ve6H1x9rOZj8s+NSN3KqiaIBnP9Qo8yfdaIxv0/ZOlESEL7OYASALgIIXjCqvysEKkbArf6/9IAvSrEGSeCnwz/mOuMQmYUqiogHAAf1gex22h77TcOdeYh6Qmte5JR1+1a5RcHhATyaXs8cHFbt/99Se3B+2X4hun409RbtTfy+4n0cz41u5KvoF1HVfcnn6ET6PccwbpkPpYa6uPb/FG0d/gVXWlHETwC8jqffo+Ppd2hB663UHV7GjRA3s6N8PPtV63tlODEq5asQOQC8MvugKHJ2602ejqpSbPDOnsp8yM5e+N+qKQQUAo1HQDkAGr8HagZVRMCN8EpWfxi17/jhhd6uW2ZAszIao+Z3Wce9UqRfpdBjPSDv2Z/8Y9mOiIiyrIv4klFV3NKqdWWcADGgRvi3qKEsIHyNQcHVJlGgakOrjhQCngi4cZcUI9eiKDEMQ0R43cp5EF0/q/UGwjcS7zQ8XUgNR707jLhmStWdFf0MzYlexbgOLI16kxkOifxROph6SZit5FYzXUpuVokTxXMDq3QByiBQQx8J9IwY0yblzRTBwXMw+bIwkrqq86/YbxavFR1IogwLSLsiCwzSrrwmY4iKlg/n0sn0BoesYJXgmtTduBEqFn9/Qe4Ix41fw1rkAEC/lrLDb4TY9oXPZdkzkBGW95ibNJDbQduGf+V7rpN6k9XiFAINQkA5ABoEvBq2dgiIUtaThRO0cfDfpH98IH+zsPU2agvOEf7INWMKvEiCSQZxUaTGLbpUSfqhzFxqck2OKPeORtm3xdkAGBf2UfB8k0KXKTnAmuyD6rQMAXemfovA7UjqTcK7bX2PxprIcTcVIXYzVIs8CgEtSgvabnWk/qOOelf8cRrIbpuQ0K3p/idHWUhxISANhOEFUlc4iEuNNhlZVz/yjHbw4LSBTCD4AlTzj8DZrbewbD5nMMJkDjGUq1SCrVupjAwXiMUjcScFtaj0okQSk9IdqAsVAgqBqiGgHABVg1J11CwIIEUN6Yh2LW0Yt3viv6OTmQ+lp+olg1MaVZLutIYXujGJyw7LY/d3+7FvKhUEEP/9Uaf8xxoz4vWZJgVWmRRYYpLeO3buNdNEudd0yn2kCcsCinihPCB0gUGB1eV9yOKprlMIeCHg9n4hJfdw8lXqCC2g7tAS38ab19iT6e9uUnoguDuQfJFlQdhLIRBh35943reWerNg5yX1iJIBTQvS9MiFthR9k8kDykSQZXgk7HhMdKdKs+wvSmLmtVxDYb1jJHMny/gs9iX+QMC4kgZSv5mRS7i3ymQ3ej1zvI6b7bxUCW7qHoXAZEFAOQAmy06qdZQhsLzjPpoRWeOI3FuHnZ9LZwGgU3dyo3JiqUZvgxuTOOYGDzwODDhIWORXznR4Xg2g24890o93xh+l/uyWRi+fzBhR6pcBMgc4UwkS6TNMCi43KbCcSO8zySwQ5d/TKLdBJzMuMf0QUWCeScELTQosM8lH8EOic3XJVEXAjQAQ72yqcIrag3Nt76u88TZVcHWLaoLcT9MCDuN/MmRQuHHf4HuOLC3wHYDwtrT5ic578UjwjH843M9kN0+Vx6/m60T2RlBvZSUw9pR/nFNAbBkNTKOT6Q88Sfe8FDdkZH7dygh4YOA7JuKZqDl4agCFgEKgDAHlAFAPxKREQGy0V1aHBl4ApE+iJtXeUoXTtGX4J+yQ3ugmPgjCWNhNO2MPj0YMUGcLskAeMRivtKES1uB642EOE6V+ESBzSG5kGPBam5UpAG4A44zcfeyqIFHwApPC1xss20A1hUClCMiyfY/173yfKx17Mt3n1yCB8X80/SbtSzw3oWFwcyCJFgZJRJQ8+FE7sGq/bx+p/Rb1bFIsf5D2xJ/x1feE3oAGTx5cAUvb7xwtV5TJvIAzYXnHN7iSjVgOyzxKvcYyY0Tt/K5/oM7QwtE/wymBf4qZCqX3uRFYNhg+NbxCYEoioBwAU3Lbp8aiYdgizc1e84iftlj+EO2JP+3rgAIJHKTiaTZ2uKwxTDtiD9NgbkfDgRU5ABjJU+I5Opp+q2yOoqiOvVbPKi34AbUGZjrWKNINbgQYZoIo/asAGafrN3roCpMpCEzU1hc+j2ZHP0ttwXkU0ttGo4SGmWVOrZOZD9hB0KtZJHPXswNhMbsEh8gT6Q20K/6Y8HaMP6flCoISh0VOR4z0DBkl0A2XJbdC9AtKHm2BuWx8izwOb7tBOSNBQ7ldrI7ej8HDmzTmOzO6ltqDZ1FIaxupzTUJ34F9iefpZGaDcK1WSdH9BH4R+3fEC18/f7cM27dYijAaHJgg7SolAASuSCPeHX+Ci7GTNNDaF+zn3sQzntOBgxEKIvhmoH7ZikQfYhjZVVhKO4PWOKKTpQSAwBbPIEhK0fDdWtT2JWoNzPBBQuY5ZccFKBvYzaLYm7g3A1c8u12hJRTRe0bKzpBVBdLCLKULp6XfHwyA35c50StHCQDx7CJz4WDyRdYPGsocgJGuhf0vSPIOjHsms4m2xX7tuAO/q0hH74usprDeXUJUmKFk/hidyLzPOCtUqw8CeAZ53CAyEXy3jBnMHs//zvhjQl4MO3FpMRsQ7yWeUWQjIMswWThKB5J/FpJ31gcpNYpCQCFQioByAKjnYVIiAGOiJTCTNNKoL3Ie9YZXOdIfcajEITlTkKuhg3EECaWQ3l6GWTMZwCIWbMxxT+JprnzU7OjltKDtNgeZT6lmdndoOUGiKqx3Op6XZlo/gQPgKZ3y28RM/9V+4PXZJkXvN8gmJ17tYareHww0y9DyYnI2mZYzjHER2ZRbejDu+XDgXxzzh4G5oO0WZjzZU5NxsSx7ODg/5kavomighORBgBaI4I6l3nIoXciAC2N2bguY6cV4WVrnPxV2J3Iiyozv9xpEeD8a/CG7bXXX96kntNxhLItqckUyeehLhksFGQ0zoxdznRxuaeduCialXCMiole/GHlfbxEwQmGhtMHoQtQdvytuSjHWPXIR8ZnRS2lR2+1cebUi0aqbJKv3WvxdgSjyjtiDNJTb6+9GdXVdEbBq+S92vNsy5I4iScjSBcAJjLODnRyTp1DQVGeBuu6CGkwhMPEQUA6AibdnasYuCODgurLz29zDbu2AQ7QnRyblWRTQNAuUNs6w/41Mg0yhnxEt1aPB8bGi41sjxlDpiCYdS79Du+NPcqfBI3gqPXC71Qs2UwYEFlfYpVH6cZ0oXw/EiSAd2PJAgTSnb6Q+E/A5Ct6RZe33MMcYz/Dmd+deb35O518zY4jX8OxvHvqfsj/B2IHCht2ZZr/fjWASkUho23eHl/tYB5Hfmm8vR0XpnBEBg+GEdYFtHhE0HJwPJF9gUXaviJvPrXS9vOh4sQgGv8o1LEWa316khIeS69iaeM1Lyx4G8dH0etoTf8px+5L2O5kEHo+bBFjuiP2W3eOWulxNDNHX8fS7ZRkscJhCbYDnDHUb26ve3u0dKu6l/1KRytEo4l2v367KZzq173Qre/Eit3Rz9JWiijLHfYlny/gceO+5cgBM7WdRrX5iIaAcABNrv9RsPRBw04FuJHjwxiOlOmMMUapwgmK5gyz9thL5Hq912Ovyite7HQZ4RkKxbAApndCYtkopnK2pVABGppf7i0bZV92l/rxwlP27PmckA0BeDUm266pfh8jlkva7qIvVbfrLkhAxQ7tLhDkjqFbGiVOGjbfYonSbXbnDSnu9z1Wi0w08kdyl/R6ksWKuPJ4M2c3Bu3809RZLm/dboy47Bu+6wdxO2jz0I3IzqkUZAG415SKnAebgFsUunWNxbqX/zTJG/o7ag/NcvzPI7FrSfsdouch4MPK6175WsSSbV0/4u0lWhsjPHBd76b0XMwDq7UDaOPjv0iU4Mgioa6qPgD0N3z4Czhjbhn8tPGuIVJPs/eBbgdId8DvgLABVErsDWTmNqr+/qkeFQK0QUA6AWiGr+m0IAm5syA2ZkOugyBywGL5xID6d+YT9uI63uaUZw/BBHe3B5EuOYXgHCRj/cATMilwqTHUdzu2jT4b+Y7zTrvr9ZpIo/6FG+Y06Gf3s/F39FiSK3G5Q8NxadF7d6XqpWciMxjPc3IxFu4Hpx/jHfPC8Iv36dGbj6PRENa8y8x+7xqRTmY+ZPrmoWXP9Ajdy7m8sGjH8fkrndv2N0JHmt0+360udfW4GAg9f9FupA0A2NZ9XFuLlvC0awW7lSNXEEH2VRu0XtH6B1eh7p/yLZ5E1YrQz/ogjndqLkb1YjuUm3VbNtfvNkqnm2Kovfwi4OfjQk0wpQCUSj7xZJgsnaOPgvymnkb8tVFcrBBqCgHIANAR2NWitEPCSwavVuNXpF0RiMeYMQNqpG1GW23iIJiE6Gg30CS4zKVk4yUilTqY3jKoCLG6/g+ZELy+LDBfMNCObEqeKi9N5q4NJdXoxM0TGQY0KOzUq7NfIgEzgOEsE9D6i8M0GBZY0v/EPFL1Ts72x5mV7IDukL7yae3NpRMivjBg65EWUVnR8k6ZHLvCdwWCfoNthFZF/ONLCepc3KBJXFNPI8Y4hxV2+9EKic9slKEM4lFrHHH1exrIoe6cSB4Cfb2/RmC+dOgzsea3XCMkRi0awbNqyf+RK7zApniCw+YEAACAASURBVD9CexO/Z99hED+CfM+rZMVrTMasnnzVwUHhbtiPfWNlara95uD1d2TdnEi/J0X06NWX+nvtEfD+vbfIO8Hmfyy9njuhejlVa4+GGkEhoBCQRUA5AGSRUtfVBIEiWV+x87yZYNGySpvFVv+PjPV6YjfLSD+RfleKgd2+VjBkz2m50pNpHNEBZCHA0IJRAtZeP8aJDCFYs+6DmSIyhzQyThEZxzUy41aWQOGgZskICuz6wCKTIl81mHzgRGnekXeTRTsPJF+keP4gLeu4l7pDSxxGtt0gB1P7OZ3fE8qCFQ29SrMP7JFir3RVRC5PZzfSoeQrbGsQwYdhynumRemqbpKfpfuNsYbz+5jmdkCP0oLWW0dY4MufilKjDzjAuEYKbUjvZNeDqNSKKvNLMjAO3lNRw+E+byQpZ8bZtxOkdUXlBK/IMs8QxzjusnJ8px/q4ue3XD+qvuD2bvAySdwcSXbeABg981stpQDU4kNRAf8UlR+cY1s8LaKX2iSTckaMlWnhu4vskCLzP/Zsdef3y+TO7DuMe+BwAfYg6oMahsh5ZOcUQF9uWRr2LBrs6fTIhcwZUVTbCLg+P3mmwCBqyPDC2uHsRb0/1gAeC9UmDgIyv/deHBRwelpcIS0VLVy2rKqiztVNCgGFQNURUA6AqkOqOhQhgDra2S1XUG9oJTM0cfgVH3rz7BCbMQYIh1QcGCELJiMJJvNjOHF2yWQyUIjo4eAo27wPrbI9uV/nxXpenVHq30t+s0aZZwVEghMo7R/IeUdMnQR/IgPQbjR7pW2jhGRn7BEm2SbjkLLvdKmh6FUjDkMYxHRHU2+OdmM5KL5LLUwurryJCKtEjPljd8M5d4JFhwey29l/5mXPFK8XSXAW/+6l4c4zGGXfCJA9zoxeIvzOWmUQv3F0V8mc5AnqnLwQXo5bLwyxALf6+PGQk7lH3fHu7KadsYfLjGa3Miy788NLj70orYbfP17zKnvjOVtknx913cRAAN+5lR3forbgXOGEZUoBlrV/feR74W/dsoot/npVVysEFAK1REA5AGqJruqbIYDDHdI7Z0QvcUjN+YHIMPOUMSxGfaQoiurlG6ME4Gcl/q9FFAiRGcjxyDakXC9u+wqLktWi4WCK+myRRnYtxqxnn7k3NMq+rnODhloPUfS+AulQnmvy5pU2DA6KrcO/KCOJWth2O5O8s0fO7dJgblFfvK+HUi/TcG5vhazt5YailyF2MvMR7Yg95NgNkWHIq3/3wgoPw1BuH+2OP1GGl+U0WMF9ErwMuEqMbdlHTkQIivtF6ej4m1c0n+eUkHUA8Ix5r/IBGaWRWjgAvJxOIp10N6O8VF4VWM+JXslkWC2HuLN51VUrB4Ds2zC5rxPJ+Zau2qsUAM8SlFXEmTRODGH8wxEKR6JMgGZy74JanUJg4iCgHAATZ68m5EwrTf31Wix+dDKFQRrIbaWjqbe5DLdgtu8KLSVdC5BhFiieP8QI7bwa9NG7Qotca4wxPlLqcDgjMli6Z0hrt7rWNAprnSM/ohq5pWd6zaX07ziwn0hvKJOk8rq/Vk6AKUESVSBKP6lTYTs/NTu41qTIreLUbK+9qdff3YjZ8EwhdXlf4rmy6YgMWnvKuJvRVzR8kVrKq9mHAY73UcSwX3QgHEy+yObmtg44BrcNP0ix/H4HrGu6/4nagrMd/93uzLCiaN/hXlu8mZdGa0Wvf0CtgZkVGXBu2QNujPtez49XeQZSvuFQPJF+39GVl1E5HgdAqnCSMeHD8VRs3kbwcfJipHdLo6+UnRzp/IjmY495po9IWlXsQHFmP4icbcXxvCL4XmUe48kg8XrGJvLf8d05q/UmJl8a1jvYUvJmhpVA4UwxER3bMvwobqoAXu+9fb/xfUIJFL4jyvifyG+DmvtUREA5AKbirtdxzUhBnRG92Fddud/p4UcIhE2IkOOfajTrUHWzpyccNaPD+f1SBwYcNEJ6B3UE57O61ajex+qAg1pUmlkaRtPexLMsA0K2oV4Wh1gvp4ZsfywbIfMeV8dbto96Xmec0Cj/gUaFA0RmxjLm9RkmBZaZFDzHJK1VPBtwA6Qf0slMOK/RokTRbxikz2teEkB3iT5iGTU8w5knV8dzFrhFXaEdfSj1Ekv/D9pALhrSqGWe33odl6uiNG3bax2iVPZZ0c/SwrYvcuta7eoVXtF/UY2rV/QaGUubh/5H+JC5OVHG4wDwKs9wk+/0MgR4RqVX1oAFgKW+sC/xB+oMLaK2wGwm5dgVWkwBvFCCZo+a8y5zk1is1AGwouN+Vm/PK1Vzy+wQvRe87Ac/3Ae8ddcyg6Se3+l6juUlIwoHP8gf9yf+xHUq1muueA9ROtUWmMXIeNHwXUzkj9DB1EujJUjF+cjxlzhLvor3i9574FGaDYZzT6JwlA4lX52QjpJ67Z8aRyHQzAgoB0Az784EnxsI/lZ0fIuigXrlSVss+mC3Rx3weImMYHQs7/gGhaTY3kzKGEM0mN3BmHb9yvkBq+7QMuoOL6O2wBwK6WCY40eeh3J7adPQf/p+OuDUmNdy9biYrEsZxn1PoM43QPov8zudjCMuevc6UfBCk8LXGySyP7LrdMq9LcgCWGNS5IvNmwXgZZSJoou8qDkv+u1mdMHwxfNij/7jvdwVf5xJobkxv5em6LutA0YyDuqHUxbxX+lhGAYcDEx74zkz3PW0Ybhu5NbLu0dgnRFf+1xq5QDwigyLCAAxPy8HwEBuO3069OOypXg5Qip//eWURmrhABBlj2AtIvzc5AJ52Q9+CACVA6Dyp6h4p5WV+FdScpzgINoTf5rOZDePf2AfPSA7Aan43eHlwuAJHPEnMx8ytYbS6LtMKYAog0/03ntlofhYmrpUIaAQaBIElAOgSTZiMk4DKfiL2+/0qPvnszODFdsPG70dPxgPZzKbGSnYeBwBfeFzGTOuKE2Zt29j5QnbXLkK3PYcZQhg1OZJ+dlTl/08Ozj8zG+9nqaH1/hyzEAaqj/7KZMSGg+efuY6nmuNoxqlH9ctNn+JpnURRb9mkD7HGc2HIyH96wCZw86OtG6ilm8XCPc3Y5OVF7PPHamx0DxHdgqiton8cdqT+F2ZNKWXgw8Eke0s28VKr0XDwROG+oHkn9n/9zJ+D6deY8/cqs4HCO8iryGqivrTUpK0rtASWtJ+x0havtN5Y+c9sL5VYMDmp4OI9NutNdxFyDTgOezsZQy8+XthcCi5jn3H/Da30gL0JcqawN+8HAAigwAKLB3Bs/1O1fV6GQJAdFBtB4CXhCIPP3Cu4FmwVB3KG5xOR1NvMfLIYvN6h7z4I9CPygDw97h54WXvDdkjKJFCYKEeDVH8Je13UVdooafUqaj+XkbylecEEJWjFMlc67F+NYZCQCFQHwSUA6A+OE/JUdwOkZb3egMdTL4kNCjxQ4g0UaSuIyqOTAKrFtMlomtDGp5xeO/HY7h6SY+5by7kpRIULxxmEl1nMpukDehZ0ctoUdvtjvrT8TBal8713K6/EUZBcFhN5o8zSSxEak9nP5kwNX5mhijzqE6F/fLPCXCB7Re5x6DAfKcTIPMHnfIfcfrTiCJ3GhRc1ZxlAG4p+jLp5ciCyRQGuBwb7uzllqygFX0fww1p958O/3j0WXKbH/YEB1x8K5D+Crk8XoNzauvwTwmZMXDU4YDfFzlf6HhEf+AVgLJGsXkZy25qF27vEY9o0L4GNwcCEEBZE8g2/TarHhjp687mRgCIq72MX54DYHpkDXO6iJwofudfvF6GABDXukXr8YzsiT/JIqayzd0JUr4vuHZey+cdz3vpWOCg2TT032XfUa+sCS8CQPTvleXj5uiRxWIyXeee6cNfaWnWUi2xqIQzicfu7638Yq0C34HTmU9YSU5Y76ZlHXdzJJQr/wbVEivVt0JAITA+BJQDYHz4qbtdEHA7RCIVcvPQj6SN4eIwMEgscr/FjHhPNksAB0B48A8n1/keE2Of0/nXjCxovA0/1mDihbQfDOxY/gABC6RLFxscH9Mi59PMyKXcKH21HABuRo9df328667n/fmNIxJ+Fdjk+nSi6DcLVORzLM67sE+j9CM6EaTEbS14kUmR25qzDMAtKjre58jNQMJzbpr50bpVQIbnHgfNUp4ON/Z82WcGtewou5kWOZc5Cou1srz7RUSaXs4wURTei2jPrc6+OD+viGSlJG5erPgWASCfS8RLms6e/l5L2VEZIxhYeq13d/wp5nSWbV5lJyAAhGY6sk0iOlKAxA5HZJwAbzhTS5t3poU7fwT68u5jJ/utVY3Iy+HihhGvBKramC5ou5WV6WkU8NU179uKsxLKCGSyF5GppGk69zwFhykytuwlVr4mqC5WCCgEmg4B5QBoui2ZXBMSedthICBFf2f8kYojy0ifRL0bftTdauZLEUVKJdKK/f6YubFUg03bilDqddk82YiY12TcDI+J7ABA3X9+s7/ofylWPHZ/M0aU+mWAzAEnqoHFJkXvNoicWb9eW1Dzv9feAXCnUL7Mvjhe1Ng9+l1deERSml5GvFsU34toz63OHqvzUhDANTIEeDyk3FPih2lH7GEazO3gggwHwIrObwn5T+zfh7NbbyJwDvBS38e7i14kiugfJStntd7gWi/t14jxcszIrctkSjFwPoBUzt68xpBJvT6v62+Y2o2oqfrtMWRmRi9l0rh2VQcrS+8Q4UwhymDhRdrlngG5q7ycbl698LiBLD6AW7kkqF79Ff/uVv4k24e6TiGgEGg+BJQDoPn2ZFLNCOzzqCXme7Qt4rzj6XfoSOqNih0BAAx1l/inPThXwntuMtWA/cnnHSy6IvDdfpwR5YNDwSLxW+7BeTD+7ZUhAQTz/9yWz7F63JDeTiahFCHGDqOIQiEboi98HkvZ5UlcTVQHgJkiSj+ok3GM7wDQOokC80wyTmlknGEKjo7GY/eHemTmYZ0KB5z96rNNit5vkNYy/r2tdg9uRuB4IzuIVEG/XMbxhWwD1NEeS79dtkR3mbVqoWGyjBsYgLw6Xq90d7covlf6NY8sr3RVVq3uWmF5A671ciKIULqo5/8TShNCoWHL8E/KpPhK+0EWEpy3Ij3w0u+DHPN45XvplcIuZ+TIEQmWztLLOPdaEd6v09lNtDv+hPC3bUn7nTQ7ehk3ewAGJ34X9yWeFQ7FSDQRMdaCwmsS+WP00eAPvaY7Jf4u2tNilo1Vf38HyzDkZXRUosIjC6zXs4DfbzgnRE42kaPSIlqF0kplTnGZ84bsGtV1CgGFQPMgoBwAzbMXk3ImsrVoSNFHhASa1OPR38UPOEju+sKrBdrNYzDjgAZ+AKQlyxDbiYypUqImrBe654g0QOKq2hExpPqBzwApz6KGsRe23ubK9g8ZHzgDgBdvjhPWATBMlPpFwEn+pxGFrjIpfJUxeq4zB4kyz/CN+iCH3T/zlE75T52HKBAAtjxQIDgXmq25OQBkDAzRevCcw0BE9FymwYjdNPRfXEPIKgNY7ovbQ2ZMVLiCxftoar1rxg9SqJEqK2Ps2sd1q7PHtW7p+zJEXehDpozAPi+UK63s+Lbw++P2fo/VIS8TwlxKRLq84z6aEVkjIEEE6eNrlDPj1BVcTC2BaaRpAdIpTMicQsP3B2SnIkeSG4Z+0pz9ZlLISsHaQcK3dTC3m/HbxPL7hRji23te198Kv9NeHB1yjo/Knh+592viXSVSxijNtMDzv6z969QXOZf7TNp5TKqBgpUJ9I+c+ntItQ7Snvjv2FkFjn18q9qCsx3DuvF6XNr7f1jJpN/G40vx24e6XiGgEGhOBJQDoDn3ZVLNys8hDYd2GLkwGEBOg4hdqcSNLDBjZGDnepJSIaUepGBuRrUbW7Oolho/6shKgAwaDnt+CQzta4WT5EjqdTo4wqDOw8JyuPwdtQfnyULFvc6ukT6uzup4M5j6eQ4ArYMo+q0C6X3lk4ENwggDbZF9GPPs+hIFy8wTOuW3TiwHgBsxGpBwI7cTbRveLagLIONFpvEk90rvw7uB/jqC86vgBLC+H5DhPJZ6x9OZiPcF/B5WxI/fRMayVTrwXWoJzODe6HYgd5OKs3fmN1NDxoB3cwDIOCbAjL4j9lu2drcUY6Tvbx3+ues33CvSLnIAWFrufJlH3ob4daRYZQU3SkVO4UxLF06zcg0ZCVooWoBxHQ4RUXNzAPj5TZUhopR5jyfDNSK+BB6nBZRHkPlnzwSohVEsKiXifTuRuYfSKWT22ZvoXTm/6x+ok6kK+Gkm4ybaOvyLis5gfkZS1yoEFAL1R0A5AOqP+ZQc0Tqw3EmRUotKAgkcrLLGIMVyh2gov8cXiz66l2EFx3UYBxkI0PzF4dje5rdcxw6DvGi5LJkaDhNgJ+8Mnk3RwDTmEJBNnx7O7aVDqVe4daSlc/WqSZaAnF3ilXYr20+9rzMTROlfBcg4XT4yDHoWpecEQZjM30PO+v7wzQaFLrWYBOEoSP9WJ+PwxHIAeJHsIXsFDPOyWTc94RW0qO1LQnk93n5njH7aNvygazS0KE85LXweRfSe0fcM5FQw6A0zw94ZUYNUHGQqT2Q2OIjWRPdgLciUsSsV2K8XGctehqvIgINhibRtXumNaK6yddzoE1kJ+N66pfyK1iRj/GOOeG4gC4nvYltwLnfacBLsjD/muR9eOPKMGr/Gv/WNL5CspKKsgQ0cT6Q30KnMh1JZZNgfOH+QpeW1/6L5ys5tbFNMAmHh7viTrp9jGMdwwp3MfOT6rtb7m17N8USlfHCSIMpeqhLhVtpS7bR4USmRSAZyVedfsSxHexM5ANwywUT4WtwVT3qeOaq5P6ovhYBCoH4IKAdA/bCe8iMhfW1x+5cZ0Y4fKb9y4BDhy1Cm0E+JwlEm/QXjmGe0l96HH3P8yOJH0y0tH+l2iLDjh7TYZkU/w6TFRCl0MlrNos1Hqi6iaGAv17Ry4zJTGKTh/D4WpZVtXozQMv34OSjL9FfXa3JE6cd0KuyxGeoBouhdBgWW86UBcu9qlH1Rh5Uw2krJ/YwTGuMWgIPB3vR5JkW/YRC4A5qtiXSdS40DpCvvjD3sasAUDZcZ0Ut8c1xUkmVgx9GNhBPXWgRdH7vWWxf7xHcIhHEwBmRKdHgkWOhjRcd9LHVd1HjvUSXGP/rnaXbbx7W+r1+RyqTgRcOXtt9NM6MXS3CoEIsIwmFqORqc5Kc8zXsRTiJituL19tT98WSMyMi5IbUe33tehNW+htL0bK93H+nnc1qu9FQMKH03j6bX0574U6P/CXiDxE629KZ4I1QIEMnl/U7i3YbuPDLVwNXDkyv0WttE+jufmNgccXo/WLYUkQQwz2EwHgxEijzFTJtSlSCMI7qe5wDw4jhxzttkGVR74s9MWkfQePZK3asQmCwIKAfAZNnJCbQOMEbPjl45wtxfnYnjgIwU+ZwxTGnjDCGtP5Y/xOpMB7LbR1PYEPVb0HorIwsUOSFweD2T3UJ5I8lSg93qUzF7L0Kt6qxQrhf/P/a8n/8CHU+/x8inKim/kJtp7a6CIZ/7C4esr5coel+BtB7OmmNE6V8HLGLAkVZaNpB9Xafc63wSpWZWAZDLCAFT+UlWXlIq0QcYxpQ2Vlf0vlYrXdYr3d7aMpMg1XU0/bZjHaXcHHJEoaXPCFJhx5wkbnW45U8WjIqNtD32GxbtheE2IwrCP6fEF0g6LdlEsZSEpdm9iZUrlRpyyHKa13INTY9cJL1HrDwh9RrjE8H9qCsGgalMRpKFNNgzTaGzQCb1v4iV1zNamknglTqP7xUwdFsHGN+Ppt9wEM9Czm9+y7VM1k/GMVScP353zmQ20eHUqw4DuxKlmtJnCPu8bfjXrF8vxwSyZUQ8FtgrpLnvTTw7GtHFMzm35SqaFb2szCmB9eyJP1kWDa/d17r+PaNsZHrkQsfvv8jY5ksA8x0Gla4GzjcEGuxNtBc8x66I00XkPM2ZCSZFjABEkHmvwZkyyH77/aokVbpudZ9CQCHQOASUA6Bx2E/pkXHoRO0oDnReqZDVAgo/kDBI0LwOifJjVvcgID+u+Mrzuv6eukKLxtmVO3P6ODuv6e2o508/rBNlncOAAyByh0Fg7re3zHM65T8sN/JxrRaxyALNJH/aoc+aFL6RIydQ01XKd+7necD7YRl3aBoFmEFaGXs0ehAdquVnP3Ylol5gTJcxUmEMwcgttmq870Vs/PVlUsHMsXR8sVFp1dqapkFwUHq10u/YeL5lxX7gkBAbjl6zcf5dNvW/eKcbv0rxmuJ+umGPUhE4sBDJlik1K33Wx/an8medFRmw3xfr21KdPq3sDziI3N5FGG5wfvWGV7q+r6XPjmjfZUva/D8ZzXGHOJvIZCVEO2OPlE10emQNUwawywNW0/EvkkMVGfXgTJkZuaRsniiD2p94jo6m3yr778va76GZUVxb/mwrdYjmeB7VLBQCjUJAOQAahbwalyHgh6yvGSFDKiA0nk9lPmqa6SGldlHb7Z7khzIT9quUINNnza9BGcDjOhV2Cw7zOlFwpUmhK0zSZ5mj56LCLo2VD5TYjaR1k5X2b/mNnA2lBXcbFFjKLy2o+VolBqjm8yAxXNkl1SSTROr3ys5vcZmy/c6rmtd7RcPdx7KyFrbHHqKO0NlVe2+rsT4YndDJ5Eu48keQKVXg3Xlu1/+SJpXk3V+qjgKDZwYrZXCWJlQDl2bro1jWgHmBvT6sd4xripOdNNDKJvoel4DRTxaAyOCuBHw3HgyeggqvjIFX1uOmLuBXFaOSdal7FAIKgeZFQDkAmndvptTM8EMFTXDUoCIlbSIc3nDwB7lSaY1ms2za2a23MKIxP6ms4rlPvGyAwj6N0o/yswDK1hkk0juJ9DkmmQWynAYiY58DEDIKoBaAcoFmbrLkbv7WYJKVdixKWzeZrOfO+KP+unW5Wlb6rJIB8T5X8t1J5I8QaqynRc73mS0xZvwXU/qruU9WWUGhoug+I0XN7qGW4DRGyijXzBFViZ/JXV5y1cK222huy+d9ORuKtyNN+lDy5dG05UoIAt0mjIg4eF6iAUiCjCdDwDkKslTA9VJp3zBY9yWeY2o5lgNg/M4PN8lO3xvbpDeIygCQvVEs2ymdOs4meEbLsxWr932bEbmIFrffyeVXsZdR9YbPYfts56jgGfT8efsjxGzSLVTTUggoBMaJgHIAjBNAdXv1ESjWTXaHlzHivUoO5dWfVXmPOCDj0GVPF6z1uH76x4EaLN0yZFYy/eIgApbkvYlnJgQ3QPYlnXLvVPfAbscpfINBocuaN/pfnC8Oris7v009oeVVMWLwLBzPvEdtgVmsZprXqhkhK+2/UiI90TOOdxmHZxjLMOL9fG+K0VfU7y/v+IYPrW2ThnL7GGlhaT3/mISfU35M5h0tXgPD8mT6A2aw+HVMWISKHzEGcHAD8OqleXOxMhke9CRk5d0rx/HgvBPR6gPJPzPpvdLmnymfjy4M/wPJF2got6eKUpXWWEXC2YwxVFHkPmMMMNUa6MMX23idH9Xi7PDzrDbiWsvg/io3Sw7PFLgSTqTfG52aSF7XLh9Y6Vq8ymDShTMsSyiW38+ew5mRi8u+43BSwRF0LP122RREmTXjIS6udI3qPoWAQqC5EFAOgObaDzUbGwI40IA4qze0kjEf61q44RjhxxMEWhOBKAclFjCYoDZgpYaWGsQmgeEcadogO5RzFIAh+BA7eOIw0swN0n2o3S/sqI0TADwC0fsM0lqbGYWxueEQi8hRX+Q8X0Zu6epgHMLQ2598npFrukVuU4WTtGX4Zyw6Xu2GTACoeoSRvlFxszJbDqXWMdUPv8Z3ado5pgB5NzjdvLJumMMhs4llRvBINvHNQ80x3slKIs4gQAVR4LH0epJRKyiFD9H0Y6m3aH/yj+w/i+qf7ZBXQzLMTWrVucUmI1/dl/hDmQFcet2MyFrGM4NvoP/mZEKvhCyRNy6vrMoPvwXit24s7ZUqBeBZxO8aVHCmQnPjRsFv4qfDPy57P5e038k4SErfSbxrO2IP02BuhwMyvHtzWz7HSpaQqXEk/Qb7ZoqaSNrPut7iCQHRJL7hdkUinnKDSMEAvVVbxnAqPC9qjQqByYaAcgBMth2d5OuBdFdveDVjJ28Jgr22pWJjxi9USKkdzu2hHbHfSmk+++2/1tfjANsZWsTSbBEhhHwiolBo+NvCti8yUkYvAwbX86JPlcyf1dcXudoixAj3qtlq5QSA0R+5x6DA/OaP/tvxBNs0JMlaAtOkDUw8LzhkHkq+Smeym0a7FEUc/cjAVbrflROJWoY/DGQYPKVNzsgTl8SA6X9W9LPCd0jWeTgmu7hWmsvDMLMskwFGcfG9xtrwTkMe0C2V3+7YKcXE3bFRXYcgHEpzop9z/QaJ1sl7jmCELWi7hTlT5LgMLKfokdQbQgcv3h84eloDM6XfH8wN8+7PbafDyVcdzlNLiu9O5nBxy0BBdBqZHXDQuCm04L3EniM7xyujxW3vK303J8J9bg6nUpWM4lp4WQOiLCerVOkLZe+ul4NFlK4/hqX1bNod+bysDbcMmKmS5TERnkE1R4VAIxFQDoBGoq/GrgoCiG5D/g4GDfgDQnoHBbSw58GnksFldKQr6bdZ7pGRSSzO1V5/6rUGGOP5zRrlP9bIOOVSax8aqcufa1LgbJN0/IMyZKd6mteQ1t9zRNk3dcqt18BpNu7GjP8vNzfxn8wi+8Ln0czoWmoLzB15Z8YY/2EU5I0UIYo/mNvJ2NVLjcrS/mFkgHSyLTiXMZ8jMn46s5Gl0dZDRhJGOyTw+sLnUDQwndXRljqxsBbIgaLWeji/j6X2IoLq1mZELmbRvrbg7JG6X43xHeCZP5X9mNWci9YGA3FO9KqRjKUgU1XIFAbodPYTlqouwpE3H6wNhHbTwucxOdKAFh39rlmM7lnmzOjPbWOGIU/nHf0WM4F6WFlVSb0DTgAAIABJREFU90gfJtsrYHEs9U6ZY8c+F0QTwZ5elEQFFhmjn5VBwViu5j7jGwQDG05eOHgRccVas8YgDWR3MrlK0TpFe1osK+sMLWZZI6WM+lgL5p8oHKHTmU/YmmTWAyMLRmF7cD6T0UN22pixDX6MHOXMJJvrmcxmqX5Fzx2whnPH7/NTfMc7gguZRGRxfliztfd4Hz5w3XuZb8lEvAYZhSs7vsPecV7De7qTRfd3sT/zCfVMOppeX8YD5GZ827OGSse1ygz+lj1Pfpo9+o/vMZxJloPK2WqZmeVn3upahYBCoLEIKAdAY/FXo9cQAURBoPmNyFdrED+GOnMS6MQnLTMox9JKcSBo1WeSpvEtzvHUutZwuVXtGhFikAh6lQUgvXvr8C/cD+QFYsZ39i3dF8Fe2YJ0IhDuBVcbFDjXJB18XD6bcUKjzO81Mo6NryQg9BmDwjdNvMi/T7jU5QoBhYBCYFIj4E4+adJAbgd9OvTjUQxWdHxzhBNjDJaB3Paya7wULdyCCG5p+7yNYBkIyedHOTCs3+1rmLOH1+CUQukieDNUUwgoBKY2AsoBMLX3X61egIAbG7dFkvUhq/2bzG0sfdYtjZSvnTyKS4Eo87xO+Y1aUR67KpAhCh9YZlLo0nIpP5nOCwc1yr2hUeGARpSXucN2TZAocrtBwXOVE6AC9NQtCgGFgEKgKRDwygKwG8zgHZnfcn2ZskYif4w+GvwhW8+0yAW0tP0uz7IdHsdAEZBzOr/LOHtk+D+Q2QT5P9I0loVSzJjhg2vxCMBhL5Ph0hQbpCahEFAI1AwB5QCoGbSq44mMgBchGMiy9jPW3fUTeZmecy+SMKI+EanVvIasiS3DP+GSvcHwzzyrV9X4t89BaycKnmdS6BKDND98XwVipQiFHda/kRlgjjgEtDaT8REYhzUyObKAzcQBYBaClNx5PiW3r6F8rIfI0EkLZSky6yB1rH2Ngl1nPPdZXaAQUAhMbASMbJQSn15Kqb2rqJDoJDI10iNpiszbTZ0Xv0p6NDmxF1ij2Z/dejPNb71OyBFRGrHnSfDh7ztiDzJiPZA5zole7mm8MxWh9AauROp4lRxEME2FzMUaPSKqW4XApERAOQAm5baqRVUDAfwQr+p8gNXy8hqPebca41ajD9Qhoia6XLe42LOzFCKot45ED3CNVlYj6zUfEFPtij/B6r7LWo4o/ZhOhT3jS7n3Gn/07xqRPsuk0JUmBZeblXMGlAxY2KUxJQGTc3bWpxNFv1kgOCAa1TJHFtHQ+luokORPQg+nqfuqZykyd1+jpqjGVQgoBGqMQHLX+TT8/rVk5vgqOYH2Ieq99ikK9lRfkaPGS6t59/iNXN35feoMLRSMNRY5xwUXdP+grL6+9Pfv3K6/IRAVyzSe3GDxvmrJWBb7m+zcRTJ4q2sUAgqBcgSUA0A9EZMaAfy4I3oNLeyo3jeaugc2bpA+eREgeTEFH0quYzrRzdTcyhdqMU+kE+6OP0UnMxvKujeHiVK/CJA5xB9V6yEKrjBJn2MyKT19uknGkEYmhAnyRIXDiMoTmf0agUDQT0P0PnipSajXH69MH4gLWRYDp1wguNakyK1VYBb0s7iRaxHxH95wDSEDwK0F2mLUe90T6vBfAcbqFoVAsyOAb0Bi68Us4u/WQr0nqPeGx1UmAAckKHdABcdKoXe2UlUAu5GP3789iacZuehFPf/MZP9kWyJ/hLbFfs3NnoOMJTgK7JJ/sn0Xr6uWYo/fcdX1CgGFQHMjoBwAzb0/anbjQEBOK9ykeP7IqK45bzg3veB4/jBtGvqvpqmpQ/Rhecc3xn1o8AM7nCnQNO/Pbim7zc0BEFhiUvRug8jddh3tz8wQGQc1ym/RqLBbIzMuOUOdKLjSpNBVJukzKq/Zz76uU+515wFbayOK3mewzIN6NkT+B16/ncycnG5i9Owd1HP1M/WcYtXGKiQ7KL7xCkofWkJGupX1G+w+TV2f/TOFZxyp2jiqI4XAREMATsCh969jZT8yrf28v1DHmjdkLp1y11gEfxcI0/eLEXtISs6MXDL220QFQiAA6hHndH5vRF5VDj6UAhxLv1OmIlB6JyQ8V3TcLyXN6xzRpGThBHPOD+V2y01IXaUQUAhMGQSUA2DKbPXUWuhZrTcxFnt+CrwTCzeNXjd9XpDwWN7/95sCYMhILWm/Q3rd1Zi0qBTCzBJlHtYtsj1bA51A+EaDgheYMlxHjvvNGFF+u0b5DzQyTkoQDGrEJAXDN5qkz/ZvrBv9ROlfBwhODXsLXWFS+Lr6ZQHkB6ZT/7q7qJDokN4+PZKi3hsfpVDvSel7Gn6hqVN882co/sll3CwHLZBntc2tKz5q+FTVBBQC9UbArxMQ8wt29lPfzQ+T3pKo93SbfjyQ3q7ouI9JXYoa6uhhTM9uuaJM8hEyqacyH1fkfIdjAUb6qQz/O3Z+999TZ3CRL/xAXng6u4l2x59omuCErwWoixUCCoGaI6AcADWHWA1QbwQQBV/WcS/TvvbT8KMJjen9yT+W3Wbp8/4dtQfncbozmfGPCHgztHo7ANx0jYFH7h2Nsi+Jo1MoA0CafnCVSZq8PVsGNerzkaafe1cnc8BjFyp1BBSI0k/oVNjhdGbAsRC51yCNX35b1ccC6f4Dr36FcPj32zrXvkZtq9/ze1tDrsc6h9bfTKl9q1xTmwOtMeq98TFFdNiQXVKDNgoBZMKcefEegjPQT9MCBcYJEj1rp5/bpsy1Z7PAwbUuEXeTse5HAt1lpIHH0+/SrvhjvksAisC6qQJ4yQqWbg4CGcO5vXQo9YqK+k+Zp1YtVCFQGQLKAVAZbuquJkYAKXPTIxd6MvHyliDyxi9su53mtlxV4vUfuxtlAB8P/mtTINIVWkTLO+737fyoZPJZY5gOJl90VUJAqn76NwEyJLinQKYXWGAyeT/8W+v0PyvjhEa5tzSWHeAq8Vd0BNxskj5TIiMAhIaP6FTYx8lm6CFq+U6hYgeGn1Wm9p5Dg29/gZvyi4g4/jFQFsCpB25Zspm6ryh3bvkZu57XgtAssW2tZ10z5tS6bCN1XaZ0reu5P2qsxiIQ+/hKim+6jPt+QAGENJPMLL88aCI5AhuB8uqu71NPaLmv88NgbidtHvoR1wGAwAIM85DeJuzTrRSA5wCA4z2W20c508rkQP+Q+Dud+aQRkKkxFQIKgQmIgHIATMBNU1MWI4Bo/QXd/+iLiMfeGy+lfUbkIlrcfidXCg8Rge2xX1Msf7AptsaPjrDfCeOggrrCk+kP6Fj6ban0QkjppR/VaeSsIj+kTsyoRso+oux6HzFjnZH6hdy7AWdAYbNG2fUeWQE6MYdD5CZ3CUGUGmT+zCcC1LqIWh4oVOSwkAeDyMhEqf/Fr1Ouf4bjtiLRX6BzgPpfvouyx89yXAMlgN7rH/czZEOu9VvXrNKaG7JNatAGIZAf6qP+F+8mcGPYW5HozzQC1I8MgaFexzVtqz6gzkvWNWj2zT+sTCmAfRVFBwDPWIdhvif+O1bL3xacIwRApArAUxbIGkO0I/ZbZvSrphBQCCgEKkFAOQAqQU3d07QI8HR6SycLTzkkccJ6xwjjrzOiC8ZfO7u/W2RdRILXKJBQ+rC4/avUFVpKQdDhk3ONiErAmC82k0zKGTEiMimi9whTIHHPqcyHtCP2sK/lITKfeUIno1qS9HAOtBFpLSbps/BvYmoCcAwEUOMfsJwE4BoAB0H2ZY2Moy5cASGi0BqTQlcb7B40ZC8U9mqU+4tGxnHxvXBQRO832Bxq2YSGsW5Q1yXrRmvhoQU+/MHVjqlMBAdA7sws6n/5a2Sk5cFExLP32t9ReNaBWsKv+lYINAUCw+9fR4mtax1z0YI56rnmaYrMsSQ/kSmU2n2u4zrlAPDexjktn6MFrbdSQLKuK1k4Th8O/Ast6/h6GUEg24eR7AAZaT9wDGyPPUjoDw0SxDxiwWYLOngjqq5QCCgEmg0B5QBoth1R8xkXAuIaeGj57qadsYeZAwBtVvQzBLJAHlcAj91fJPEjksEb10IaeDNkjNyiFQUzy1QTjqbe9DVLSPllX9Yp/7FGJb4HX31UfDF8IPjHi6sPToMQEXgFZFvwIpMit3l1LNsb/zroe6PmN3d6tuOCYNcZi9grak06fXAZDb5xO5kFeEHGWrM7AFD3z81e0ExqW/kBc3D0v3Q3FeJdDgy6LnuBWpep9NfxPWXq7mZHoBDvpjMvfJ0KCWd9VGT2fuq57klCnT+ayBGoHAByu+xHTrfoADi79Waa33pdGT9AaYmgm6ywNSuThnL7GHkf+hRdn8gfo48Gfyi3EHWVQkAhoBDgIKAcAOqxmFQIiBwAzGhNPEdH02+VrVfklYdRvy/xHEtzR7NKC35ArYGZDrwmmwMAC/SKVqQLZ2h77CGK5ff7fn7A2p9dZ8n5eRrkvnuv7w0oR4jea5A+V4JHYBxTyxxaQgOvf4nLhm+X9socXciIAs18eZ1EszsARPwG4VkHqff6Jxi/gSiq2fWZl5QawDieL3XrxEAgseViGv7gGmftv25Q9+V/opbFn44uJLnzfBp652bHwpQDQG6vvRzhpb2kCqdpy/BPqC04l5a230VBVqdmNXu03ktuEPegHCBjDFFU7+NmIQzkttOnQz+WW4i6SiGgEFAIKAeAegYmOwLTIhc4foCxZhjpllyfkwV9dvRyWtB2m6O+/0z2U9o6/HMGWXdoOSEiENadkZfJ6ADAmi1cbh0plbA/OSadymyk7bHfVPxImYNQCdAp/6nmK+Je8YDVvjFITP4v9JnaGv+Y9sBrX6b0ARBTlTdE/cGCH+oZk/cTOQAQQYeh3IxNxG8Ao7/7c89R9OwdbNqxjVdQfOMVjiUoo6YZd1XNqZoI+MkCwrgiB4BylsnvipcjvNhTsSYfPEB2DiK7VDAcC6s6H2Dp/ZU1k46m19Oe+FOV3a7uUggoBBQCSIp9bv/q2p9eFdQKgToh0BE8i1Z0fIuiATv5kUnH0u/Q7viT3JnwiPNKPfeQBoJEkI78cFsDGz5q4gdzlpHSbA3ZC+BGAI8B/jc7HOZPsNpEL+LC5R330YzIGi6PgJd+sTQOJrEa+9x7GhV2ThBnQIgYcSDS/2vdcgMzGOkXpL/szZ7263bwb2b279Se1TS4/haHukFo2jHqu/FRYszmyqip9aOm+m9iBNyygHhKGDyuACUD6H+DF7R+gea2fN5FGhCJ+2PcOMva76GZ0UtKfjOdBrtfjoHSWeN3F6SCJzMf+l+MukMhoBBQCIwgoBwA6lGYdAic3/UP1Bla6FiXm2a9xfL/1bLUvWLZwInM+7Sq86+oO7SUi1WzEvKA2wAR/N7waq56AY4tGWOAjqbW0+HUK9y1eUUr+rNbacvwT6v6DBn9RIVdGuU/0QjlAq5yflUdWaIzyAcuNSlyi7tqgERP0peIannRAc+oBwEg7iltzXzwd4ts2ssbhFFNxQEg/TypCycmAqLyF9G73f/KHQSnQWnTIynqvfFRCvWOZQxNTDTqO2sZPgAQ6x5Nv8lUcha3fYUCRTZZIhrO7aNPhv6jbNIyffJWOZTbS5uG/rO+AKjRFAIKgUmHgHIATLotVQta2HYb89hrjAq+vMF7fiT1Oh1MOlOhL+z+39QenFd2A4x/OAJmRS4VRgB4P+6N3gVIGS1tv3NEdsipAlA+P5NlAuyJP8Ot6V/U9iWa03IlF8+sEaOd8UdoILutNks2icwhi42/sF+jwiGN/f9GcQeErzYodFXto/5FMJlx/NLdlDvllI8SHeZBpJc5sqhsPwKtceq75bcUaLcIMJupiSKbejhNPdc/SeHpR0anq6KazbRzai71QgCkf2deuJdLgMmTwRSV1EAmsO+mR0gLZ+o19UkxDjLnkLZvBQHEv6dwAhxJv0E9oRVlZwmcO3bFn6DTmY2jePjhGCjeJJIKnBQgq0UoBBQCdUVAOQDqCrcarB4IeOv4mpQsnKSTmQ/oZHrDqCrA4vY7aE708rIfeNTv6VqYNNIFU2++ejwcVlZ3fp+bBeGGf6pwivEk2I154Lmy836K6E5NaUgmwqECwsR6NjNBZPRrZJ4mKhy2/m0MjpQP5Go4E40otNak8A0Gkxmsdcv1I/3/HjIyTlm80PSj1HfDY6Pp8ZiLyFCIzN3LiPSasQ29cxMld17gmBqilL03PkJ6JD36NxAhpvevKLuW5yhoxnWqOY0fgezJuRT7+HNMDQPOMdINCnYMUNvKD6l1+UYirbZqHONfQWU9iJQ90Ft0wXbq+fzvyzrOnppLAy/fSUZ2RNN05K+KK6My/HGXrMEOJ8BQbg91h5eWOM35JYiyHAMYv1IJ3spXrO5UCCgEJjMCygEwmXd3Cq/NLWpdCgt+VEHiBxIfGPnRwDQXY98JaDPW4/GkiGQfBbsOcfE+yAJOj1zIjX4UdY5lx6jldcZhjdK/1QmSg/YWXGVSYKVJZr/lPCht+iyTtHbIPRAFZptEKLfPEmWe0qlwwBnxCSw3KfJlg0qyPGuyLLf0fx6pH9dQ0EzqXPsqtZ2zoSZzHE+nbpHNliWbqfuKP452b2YjdObPX6dcf7kSBy8COp45qXubEAFTp+ENV1Ni21onAz6mq5kUnb+Luq/6A1OLmGxNlP6PdfJI/XjfDeACR0Fk/u7JBk9V1tMbXsWy/Aay29mZgNdkDXY4ATRNL8uaSxVO0pbhnxEc7aVtRmQtIWsxrDvlTYvX4ZyCeYF0VzS3qoCgOlEIKASmDALKATBltnpqLbTSKLhflGpRA+93DvbrRRwIMv2KogxzolcypYSAFnZ0g5rHjYP/1hQHEzNGlPplgMwB52oDC02Kft1f5B7nwOwfdMpv4TgBFpkUuau2TgBeOj9bGWS/rnieWhZtLVsoTy1Ab0lQ380PEwzlZmupvato8O1bHeR/MOiYrNmSzaNTFmVDNHN2Q7PhPVHnwwzaDz/PN/6Li9IN6rpk3aSTgxSl87PPAKdMRsSpwcuomajPQzXnDQMcBL/RQB9zcOfMBB1OvirkxXFXxxHPDE6Bg8kX6VBqneOirtASQtCiPTjX4WTHb/KZzCbaGX+0KX5jq4m96kshoBBoHALKAdA47NXINUYA3nqQ8VQut+M+wZwRZ3V9Z7KbarwS+e7B9L+8A+n63fI32a7ksfu7ySAWJZAGc7sqHrNqNxaI0k/oVNjBqdMMEkW+YhAyAfw0ZBNkHuVnAgTXmhS5tTZpx27RcV79f36oj6kFFJIdZcuDhF7P1c/4WXLdrhVFNnnr42ZDNHF2Q91AnOQDQf0C9e94vr0aotu9104ueTRROj+w4GW/iGRA7YSaXlhOhb9bxvwXysh/sW5Wy596nfYnxzKQSvE4u/UWmtdytasyAA+/eP4QbRr6b6Ehjz6nR9YwZ4RpolTxGB1JvdlUZ4yp8FyoNSoEpgICygEwFXZ5Cq+xVk4ArwNCoyCfEbmYlrTfMSr3VzqPnJGgo+m36GRmA3UFF9PM6KWMJ4DHb2DPbEBGxQXdP6DWQHn6NfpHSuLu+FOs32ZokBPMvsDnbACNQfS+Amk9/mYKmcL0gzqZyfL7UAIQ/YZB+jx/TgWZ0UHkh4i+mXeSDfDIvGIfXUXxTZ8t61oLZaj3uicpPPOwzJB1vcZItVmG3bCTWyLYc4qRlcERgCaKaurRJPXe+BiFehSreV03r46DZY+fTf2vfNWq+fdokbn7qPf6x70um1B/T25fQ0Pv3sCdM8/hwcsCCrQNU9/NjzQlCWijNgOBgZUd36I2FnV3NjfVIFwtIw9o79UtC6BROKhxFQIKgamJgHIATM19n1KrBokdauwQHXdj8JUFxTDzdDzzLu2JN1+kSeQAAFnfoeQ6OpB8oWyZwGVO9HOOSAaP3f+inn9mREj21mwOAMgIpn8dIHOYv6OBs02KfM0gDXX+si1HlH5Mp8IeZ2ZB6LMmhW+sfhZAbOMVFN94BXeGduKvQryL1cfj36UNBkLP558hSIU1WxNFKjFPu2EjUgpo5uyGZsN7os7H7Tmxr2kyZgDwiC+L626/4G3quODtURiyJ+fRwLo7FPmfxMPuphZUvD1jDNKu+ONClRsQB7spBPGm4ZUFIDF1dYlCQCGgEBg3AsoBMG4IVQcTBYF5LdeytL2QDra3yht+wD8e/L+Vd1DDO0UOADcjna9HXM5a7FZa0GwOAMCbQd3+R2K5Jn2mSZE7DNKny29G5gmd8ls5XABwKNxrEIceQb5zzpXC+n8i6lz7GrWtfm/0rtjHV1J802VlNdJaMEc91zxNkTn7xjWPWt3sRnCItWGNxcaLajb7+mqF21Tr1y0FvgyLSVgO4lb/D6de91XPUvSsnaMwDL5xO6X2rSyDJdAaY1kywa4zU+3RcV2vHFeOSSht2zr8C2Ha/tL2u2lm9GKuTC5vAiJnvNochYBCQCFQTwSUA6CeaKuxGo4AUtnnt15P08NrKBLo9sX4X5w80viOZ95rygwA6BQv7/iGg1HY7dBhpUJ+h9qCs8v2J54/TJuG/osdfGZGL2F8CgEO7T1P47jRG81S9h/SCXKBwhYiCl9hUOgy01PSD+SCyCowOGdorYuo5YECaZ3VW7VbejwzfK9+hkB+hyaq/W9ZuI0ZCM3aZAkORRHgZl9fs+I+0eaF1P/+l75GcAS4tUD7ECsbwb8nS3OTAUX5S9/Nv6Vgl0XuyX1PNJPaz3uHOi58a7JAUpV1iH4nRQb70dRbtDdRLrVYeu2yjq/TzMjF0hmG6cIZ2h57iGL5/VVZj+pEIaAQUAj4RUA5APwipq6fNAggnb0vvJq6w8sorHeyfzTowLG69iyT8QmxPHFn1Ddvpml/4jk6ll7fdHis6f4nhzGPSYok/vC3+S3X0VmtN5aVApQa9kva76TZ0cu4WDQVCWDJbuTe0ij7qg4BZdemRYgC55oUutgkfYbp2G6UFGT/pFNhNz+joBYOALeoJ1j9p93yEAU6Btm6htbfQsld55Wtsdmjfm4OjlJmc5Hxp0dTrNY71He86d4/NaHqI8D4MF6/ncxchNs5jOGeq56l8OwD1R+8gT0KVTKIqJTV3ywECQ617PGzymarmP/5mwf+G8uhzX+e7HfJEP6e3/X31MnKDGVaeYadzB3qGoWAQkAhUE0ElAOgmmiqviYdAm41fl71gY0CY0XH/TQ9ciHHWDdpKLePdsefoGSh3HBCFsA5nd+jlsC0kmmbdDS9ngazO2lp+13C0olE/hh9NPjDRi1XPG6BKPN7nfKbxaUAjps1Iq2NaMQPRJQjB/Gf/R59GlH02wXrvio12YN/5vBiQo1wGVGgblDn2lepbdUHVZpN9btxc3CwSO7NDxOIy3ilDZAI7Lzo9bISiOrPUPXYbAgg0yX2wdWUOX6WRQiomQTDPzp/N3WseYP978nW3HhASgkPE1vX0vAH15TJabJMoc//niLz9kw2WMa9nrNbb6b5rddJp+1jwOHcPvp0+MfCUgCU3y3ruFu6T/wGbxz8dyXtN+7dVB0oBBQClSCgHACVoKbumVIIIL0PWsFOtnyTBnI76NOhHzcVHjMiF9Hi9q86pI2Kk0Q042j6TTqSeqPs8LGi45sjjoOx5aAMIKx3OEoKShd8KvMxbY/9pqkwKE4GrP2Zx/kSftWacGC5SdG7jDGnQRU6Hv7gakKNPK8VD/5MHu3Feyg/UE5kEJ51kHqvf4K0QL4KM6lNF6nd59Lg+lu4uu5FhQPmJOBEfaPzd1H3559t6vXVBjXV61RDoP+VOwgEmLwGB1/nJevY+9//8teokCzntmlduom6Lv/TVINMar2VOABQRudWCjAtcgEtbf8aBbUWqTk0a+ac1OTVRQoBhcCER0A5ACb8FqoF1BoBpAmu6nyAUDdozw9Hmvye+O/oZObDWk/DV//ndH6XesOrXGsSUdufKpwkRPBj+QPUEphB0EXWtaD0WOBDOJD8Mx1OvSJ9T70vNIcsBn/jmI9MANlJakSR2w0KXlBdGUCZgz8/9T/OUuMho9fMzcvBgYjuwKtfpUKio2wZcA703vD4pIz2NvN+qbnVHwEzG2HKHrl+p/QqZtN12QvUsngLN/WfyWje+OiUf09Q5tcanEWx3H5Cxl6xVeIAwL0w2nfGH+OqAvjhFSj2tSP2W0YyqJpCQCGgEKg3AsoBUG/E1Xh1QwA/yGG9e3S8VOEExfIHKxp/WuR8WtJ2JycN3iQrAv5gRf3W6qae8EoWjYiUrL8WY8F5sC32S0oVmtvgZJkAv9epsLO6TgB9tknR+3xKCnpshOfB/zMvsR6G3r+uLOWXdIO6LllHrSs+qsVWV7VPRCwzRxZy+0SEP9c/y2H8B9pi1HvdE03v3KgqUKqzKYtAId5NZ/70DUdkH4AU0/szRxdQYtvacvWPUIZ6Pv/sKEnoVAUQdf4LW29jv9l2/hvw3cxvud6Xs7uIo6UK8HNH6r5fBwCy6z4e/Nepuj1q3QoBhUCDEVAOgAZvgBq++gjA+F3c9mVCXbs9Ym+SQXkjRRljgNXBD+V200B2e1l0QDSji3r+mRBRsLdmreVb0PoFmtvy+TJiv2qijeg/Iv/IAJgQzSTKvaNR9nWd1faPt4EfMnKPQYH51Y3+ex3821Z+SIntFzoI0SYKK76btJloT2D891zzO0X6N96HVt1fhgDKaOCIMlLtBAeaHklSZP4eAhFlo1v2+NnU/8pXLb4DWwPfQcuSzZTYenG5E1Cx/jOk7A5w/O6fynxIO2IPs7/z5HJxzfH0X1gmXHcIZRd8ZzFKAQ6nXqP9iefLdsUqAbhLWHpXevGE++1s9MugxlcIKASqjoByAFQdUtVhoxE4r+vvCbr18s2kvJmiVOE0JfKHGVHeUG5XmVNgbstVdFbrzRTkyOBljWF2sBjM7ZAfcuTKjuBZ1BIYS/HMmwnqz2713Y/ohto5Abz1kau2iCp3ZA4TZV8+GQYQAAAgAElEQVTTKb9R81QIEA0N5v/oHQbpVTb+MZ6r7rk24mwwyw+n9tT4QrKDElsupvSB5VRIWPqEUAZoP/fdyjIETJ0ZSsnd51Lu5FwqpNtGDQ8tnGGGefs57zsIx/JDvTTw+pcpPziNW+9fla3VTIrM2ccIz7RQtipdsk5MnZI7LqDEtosoH+ux1qsbbJ0dF70uHAfEjPEtlzCcwM4OLobwjMPU+ZmXPbXYcX1y5/mU3L5mdEwtlCE4dzovflVqfeBXiH96KeWHe0fn3LJoC3V99kVX3gSMifvY82JqhHHbz9lA7Re8XbZW9D/8/rVkZKPsv2N9wB3/QGs+2Nk/qlDhuhmFIGVPzWEp7jDEQWSJ5wj7aJfyK8S6afj968oIAIPdp6n78j9RaNox33sOnIfeuYlSe89xPJfh6UdYmcm4nyVTp/ShxZTccSHlzswiI9NijaUbFOwYoNZln1Drso3CcdyIQEGAaD2j5d8BOz8GiBPBJZI+vJhhjIb96bjoDYqetdM3bviupHady74r+Xg3IVuJNd2gQOswRc/eyb4xjSRkRMneeV1/S+3B+WXrQ7ne3sSzdCL9HnWHltPyjnuZ8k+xoSRuT+JpGs7tpZUd36K2oFh2srSv4v1zolfSgrbbKKCVO2xQNhDUWkcd8XA0DGS30Zbhn/nGX92gEFAIKASqhYByAFQLSdWPJwKIniMi3RVaQhG9yxaZNgle8ZyZZHXpYJ4/k/3UwVbvNUhv+Bxa1n6PkLHe6/7Sv2M++LFGJCCghYQRARwcdsefopOZDa7dIx1/dssV1BtaSdHAtJGDAj/KYJh5lmKITAWkCg7mdlJ/dktFjMFntd7EcOc5L/zgMXatOZJS+ZDv/alsvNrchbKA/HsaZd/WiQqSY+hEwQtNCl9vEMcXJNmJ+2Xpg8to8I3bySxYkpRerTQ1HtFCMOfD6ICR42gVlAlAYjD+8ee4qchl/WsmhWceou7P/YECrXE2/4F1d1Lm2AKvJYz77zDWeq/9HYVnVUcGDtgNvn47pQ+B96O8iaTVYGwNvXMzZU/O5To7YBxD3UBkHKX2raTYhmuFOMNg674K5Ifih3V4wzVWVNhmGJZKK/LAhvHvKClhUnMnqO+mRwhOHjSssf/FuwmGYK0ajOKuy8ayiljGyEt3MyPasRfTj1LfDY/5NtbhwLCnzhf7ZvXzNz1CeiRV2RJNncDKH//kslEniagjKF2A0BJOB3uD4Q6uDNlW6gSEsT/07g3MULc/C+gPzh0/ZQJwCg2/d531PtieLfv88C52XvIKtS79RHbqVb1uZvSSEYk/y0FV2opM/vhvF3T/gFpLnO+I7B9KrqMDyRccGQS8CaL8bVf8cYrl97M/i6Ryj6ffZdfMjl7BCHVRMogx8PuumkJAIaAQaBQCygHQKOSn0LjwyC9q+zLNiKwh3eYdd4MBxne6cIbOZDfT0dSbUmn6vNS+WkPt5QDA+hGJnxG9ZFxGOJwCGaOfkQYhiuGHz6AnvIIWtN5K7SyqMb46eNT7bx3+xYQ2/kufCeO4Runf6GRyzvtI86cIUWC2SYEVJgWWmTUz/ItzQgQYhqRU0w3qvuKPhAgvi7a/9hUr2u7SQpJGE1jFB9/8ImVPzPc89JcOVzRE4Iw4/af7yEhVUR9RsC5WE33N0ywToBottWe1pVKAqL+tRebsp94bHiv7rzDeh/9yo6vBB8MdBrw98gpnw/CGa1m2gZtxBYO098ZHmf47r8FABreCkXaykMMh03fLbynQPkaEVuwDxt2ZF+6lQrzLc63MUfDuDdWAWNiH3engtheV6NznBmYwJ0YxIm6fSHTBdpaFUElDpsLAa18WEvfx+hRxWyDjAY4EmcYcPNc9xTJNssfOpsG3bvN02MmuM7nrfJbxwStFEM6tAkejzDplrnEj+Cs18ld3fZ96QitKujRZCcCu+BPsv8lkz+F8gnIABAjmt97gUABg5QLJV2l/8o8yU1fXKAQUAgqBuiGgHAB1g3pqDgTjd2Xnt6kntHxchqdhZmkot4cOpV5hdfui5qcOr1o7gnRAHBpOZzY6unRTEBjP+HCOZAqDNJDbSkdTb0sb4/NarmZM/9FAX8X7ATZlRD6QxjgpWs5SCSjscTpGgheZFLkNWSD1a9IHf82ktpWQAnvFkgJbd5eDOI83a70lQdNuecg1TZv198odXKNQBgmkrLcs3UQDr36FpXbXumFNiK4jvXm8zStzoW31e9S59rXRYZAhMfze9VLrBHM7Ur+LDWn0g69/iUDm5tW8nByxj66i+KbPcrtxc/q4pZqjzhwOpmKTfja9FuPyd7tRD4OaRbI5TdaZVXqrG05eGLstC6U7g6992dPw5vXB4+9wI8os66PE2M4cWcSVzuRi13uSem9EpoOY70CUUSKzvaVOCZnrq3WNKBW/2D+M9u2xhwjEvijtK5X3Rabd5qEfjU7FchJUfnYpmGlWVnAi/X61lqf6UQgoBBQCVUFAOQCqAqPqRITA4vY7aHb0srIf2fGghbR8RMAPJl8aTb0r7Q/Ef+d0fo9aAu5R0PHMwX4vuAO2DP+Ey4SPcoQZ0Yurtn7evBFliOePsOgF/pFpIEmaEbmIOoILmFKAH+k/9G9nVZYZs67XFIgKBzQyDlmjatOtKL4GqWy7PQoHwCM6FfY5HQCBs0yK3GuQNlLqWo81DLz+JUrvL41McUbVTGpZuJW6Ln+BCsM90sY/evJyAPhxJojwQJo75ja0/mZhpLVqWJY4QqrRJ2rnERHnZi6wjIvnqWWRxdPhx+DC9aUOALcyA946mHF69TNcdndEZ88gTf7UHC4EdkO+9KLBt79AqOvnNTg64PAotuTOC2joLzf6ygjxuyelGQBu2QnoVzaKXZwDov7YW5Qy8Fpk9n7que5J1zIL3n3jfWfsDiyv/RydAzgpVr9HkM30+yx6ZU+4lUnI7qm9nEP2vvFcZ50BvsvI/PgNyj0b6XT2EwdpX7rQT9tjvx7NrgOz/7KOeytW03E7G4xnjepehYBCQCEwXgSUA2C8CKr7hQh4/xBXDl7eTNPJ9Psstc5eS7ei436aHrmw4gi3v1mJZQBB8Lei41sUDfT667Liq03KGjE6mflAumSiOBScAJ2hRWA7YP8JZIQmmS5Sgs1LAmgOwKAPkCFQJkRavz7dJH0WkdZpUn6bRsYRPiEgyP5aHiiQNsYVVfHuyN4oE/krkn3BUOh/6Wu+Uo7dapxhlPa/fBdlj58lO13hdSCtS+9fzkgNa9VAQNe64mNmAOF/V6O5RcRLDTXfRp9mMtI6GONofg0st+h0rh9p7fdYRHP2Zhu39M9uigw8h8P/Y++9g+S47mvh0z1x8y5yJJEBEiAAJjFnUqTEJIo5SjItP5U/h7LLVc9/vPr+tqtc3yvL9vves02bYhTBIDHIJCUwgpkEA0CQiASISGTs7uxO7n517szs9vTc290zO7szu7i3SiUJe/ve3z3dM9O/dA7bBKhNL2sXqAf2XMPpNAqn9o1blNUVJCjscJEUetmh4joQ1zC4w/uz8MuqjsKgQrWfwYoNXIGlQEoZNVYADX3nS1pZSn9jxcWJt2+U84hUgc6I+RSq2Ms5dX7bjYL3pvR75l6G7w+7Bl7EjPgFaA/PGfpz3s6If9+fWjf0b3NbrgZlA03BA1TNaE6J4GpOoOdqBDQCExcBHQCYuPe24Sdjhnlh++0B+t5t5O2syEI7y/H8D2AL5v6dAy8InoDSmBxdKSL71P8d7eGVCQ92/sLZ3XT0fNmoDovyk7It4Wh6oyAbYsl+rWNy9AwsbL9VmgFx9lPWuv5oXJd+wUTu05HxHJTsGusAAFm16WCRGV01nGRf1TqRXNPdY+3cRxCPrb9cmeGN9BxC5wWvIjptnyCC633nemX5etvpn6B95Xvo//xi5E5MRr5vMmzLFL3EUoJCGkIpNg8JNjr54e6jgsSM/f7xeVvqLtnmlREnyWGh/99QkgSq7puTqFBk0tlLL+EYUF3PqorJP3gM4a7KNgev3nwv7gAvxQnVfsyeJzZcKMgOffvCLRNWNha4YsDdD89nJ/H5xXJIXE6z33eJyKq/ejeyR2ZKp3rh67W232eQ67JNh2X+DNQcf/1WaauOszrESwq0ZEspCMj/ryKs9LI7Nnc7Jl31TMUUfq4ZTCKniGzwM9i2/GNRGWJGMkjuWI7eD6+ukCUVH+cA7UZ+962WvzP54MfkTy4btrGRmNf5W0uSvs39vyrblooBU2NnV/WbTPb/Lf2PiYpFPTQCGgGNQLMhoAMAzXZHJpA9XoR8BSmczdibfL2sp58982Ty744sEVJ+ZMv3c4TZFnAovR7fDPxmqBrAr/SePAKU4SELMOWCOsKnojU8Q/TGh40W3z1pfyK3GzsSv5W2IvA2ep2/YPPHopVB5aBTNYFZeeLQFpolKgmITzUkfqyOYHCEmsW1BgJmtVwqCATd8kY8Y7MRAtoDQOo/Q7CO1OeDZE4B4j/Lwxh9HjthsF/mz+kg1ZqlU774J7px9OV7hmQD3Qjyup5LXyhjXPciVIvN3olJ1zxVcSO8Khz8ypLrc1fVq/iVXrcu+xRd5/9ekLP1fXJlVQ58iYiPwb5asujkNxAqAi0DFQfwahvxCvh4Odhe1/nehyqY8EtrUdav54rnygIcrEZhFYBs+JEiuq9J71kE4qQKPoU6Tgh8KZcZdGQOzcHxtbcpyR9lBH+q578sANDf7Umg6QwC+gXtVGdxc1mU5nlyJETS6L70RcTnlvPwUFKRQS33GAmnQtB7oJrn9btVuMZGf+5bxM0pZckCWdk+f4tZWdgWlrfYuG3g7/u+5Jua/G+kN1FfrxHQCIwaAjoAMGrQ6oW9JPko9UeyHT+nlKXp/CGfGluNmNnj4fzaog/+m4HfioCCXwbAj8huUvR0dIbniwAE1yoFISxkMZDbhyOZjb4keDKt4dJTEfT87qeo1LvfFVmIqNnlG6goXS9aJtKfYO/gWl/MZU/u8s4/ATFxD1YB8EVn58CLTfHA231A8qEQ7N76mBNaaCN+l1XJG1Cf5StW8et5pvNJJ9QvUOBlXi0v/nRe6cyzpNc5vOxQ9Wc3cwDAM/NazDiz+qEWB144bdc+if5PrgSJA6sdpeoDtwwgy/5pD1sSZEN1H0h2SHk9ofIgGdX21w99t/nIGZZtZdgIdx5H++p1aJm3BTCGCTfJwSD69fvkmehqysv9iB1pU7UBBV5DuU4qQMgGM+XCWT51y9CflZi72jS8KjOcrRk1yzIq2kLE8+8RBGRVT+f31lYcV6Vc4ic/We1noNr55AIo/G7JK8IYyM9Zg2UBADrvuwdfxZ5k+Tn527uw7cfifcBrlJIbrCLQUn/V3jE9XyOgERgrBHQAYKyQPgn3YbZ6dfdfgdFz9+CP7MH0R6J8P+iPJHV0Z7VcXNTulf+gs/R9z+Br2Jt8TRDcLW6/E21heckngwC7B18BdXpHa5zZ/TdlPYalffiSwBL9rYknAp/fbSM5Bsjoz0BLxGSK2r/sPWslhGwR8almeDEru5mTq1m33nMp5Zd6xIR1wB+LIHtHv28hcqEdZGpd5lBGzEs6r5QllGb9DFsQxDGLrXLqRJ+zg8SuZLQfOVr7yvdFn717eDnMskCDX4ZdVTVQF3ADLJLeP1+pXFByEFO7Tqtg26dTxt7x9J7FShZ4OtR0oGQZY5b1R6buQ/Kb5cqqAhWRn2f/PyAUC5xEfiUYar1OBSOf3RPv3CBaA/y04mHYohWFPBHRGbulS/rZx2d90jUFyTa/kTk4B8fW3i4tU3deq3JwZev7yQnKCAVVnxe3o+z1HDqz6r3v/rAymGRaaJnHdoPpSklQlWM+sOncQmWLLSFEbevD5B88IZWS7PvkCvA7yT285Cf97lk9/s53gGUd9xdVb4Kv2Jv9Bht6f1lxQVdkERa136Z8B9HOf3CM9UyNgEagsQjoAEBj8Z/wu3urANgYzB8UMnYHUu8ExoKBgDktlyul7JiVPpT6RMjvtIZmYnH77cXSvcqXGgYiWCLPQIRfNUJgAx0TvcmIbKStXnyXeg/7km/VHAjgdiQzKhAazVYSHw2bVaiW2DX4kmjDCDLIhry04z5RdeAebubkIOuN5pz0syZyG0ceADCnAvGf5AvKAWM0ggQAqENfkYF2EIKpsnE8gurF36s82iszqiJVU2ne+1UuNDoA4IUdM87dF/0Ox9/4cVmbBPkIei5/XgRfvKob6IhnDs+qkLQrlXMzOOIZ/ClWf7gfRS/SQi/lAO9S7wwmXfUsojO+DfTkB9aKLzn+5/1B8Eh4Da9z8bpqCAC9pASdNoh7eeVvQOfdb3g5yypCQZVj7w4WBAkA8N5WBJMckoBeko2h9t5Cu0Nb39Ax/aokVAEor8+0qmrFD9t6/p0kfqe2/TBwtRz3ZiJhR+JZ0VroHkxsLGi7BVNiKxEmo2xx8JqDqY9FK6IeGgGNgEag2RHQAYBmv0Pj3D5m/0/r/Km0CmD4aAVHmM4oy8kH89/5npo/wvNar8e0+PcUJIM2erM7sD3xDKjFy0qA7uhS5UsAM+PfpT/AnsE/jMgRl70srOz6M8Ez4DVYos/WBeoFH81s8D2/agLxntt6DSZHVxT5AtRLVRv8OLvnb6X3kdhtTTyJY5lNNdtdzwvzWwyk1phAvvZVzclA7A4L5vSxy/7TWr+sJysA2CZAEjZnli46dR8mff8p0Z/vRQin6iNXZfBok0pr3YsFP9x1tNCvHh8suwnNHgDwcpoYeIlMOVCe/XdJEKoCALwvJERMbLigLAvt7BHPfHcqjr12q5RYz0kg6H6qve6ditjOjxBP5iDKPk3sp+/7+CoMblntm/VnNrjj3AIZXpBRLwLAoNn/kk3O/novO4+9dhsYOJMNt6xfaY7sHjsDSKV5qd1LRHsBnXL3KAR1nkNy+8qK9gNi233Z8+ISkkzyu0A2ZI55kPaXkvylc00lCaJho/Oc1wVhYD0HS/rDRVKWjHXCl2SPLYQL2n5UVQCA9h7LfIVNff/qaXrJFqrmcL4eGgGNgEZgvCCgAwDj5U6NYztZpj6v7QZBruc3WEJH9lw674y+k6XXa7DEb2H7LWA5vKwEniR1rATgOozaT4+f56lKkLUGcDi9XpAT1qsigL2DDECQz8B/2MjZSSRye3Ek/YXo2w/aIuFcm3ud2voDTI6dUZalkO2fsfpEz+OB1LtK87wkDWkfAy0kNWyKkQVST5nIb1dXARgdQGi+DVgQ7QJ2UUHOaLMROddGeIU9Zn3/Tsy8Mn8sm2YWmVlqp465yOpf/Qyi0/aKpfyc2AKLfflgL3h6/zzp7ZNl/tijTOZxBiMqBu08+01p2XmzBwC8yPRaFmxC9uiMMuxZus++fhLHefXUM9Ma6jyOzIFTh+EyrYKDdPon4t+8nD4vh9zLZlWfvB8hXpDMLYMIx9++SekElw4qpBqXfoaOM9eVEUj6fVd4nStov77Iar95i6+NbltKDPsqaUk/3gVV0IwBExLmiVYP2xABss7z/lARFPGqRGEwiJ8vBkjYulMa4hm5jiX6BQIUr2qUEpll2XePh+SiDG/efxH8IZ+FpGXA+dnwu9d+f2fVH98jWsPTKxx5y84hZR0Rv5f83Xb+XjIgfnrng759+7L9vaoA/OzVf9cIaAQ0As2OgA4ANPsdmiD2FYIA1/s6o+XHpUReWjDN9+W+xdH0F8poP8l5WAIv0+plhnrn4Is4mPpQ8ALMa/sh2MvnpS5g2Rn05XaJ9oSRZORL5ykEAW5HzJQTWqlucyEgcgL92T3oze3A0fSGqgITw4GAVZ6BD+7DCoQdieekFRheWshNFwAAkN9jIP2kCbs8AT0Ec+R8G9HrhgnHmuVj5lf627JwU+GF2yEf5+5b9nrxl/Xl+znlzmvocPR/dimS21co2dSd1QhuXP1kDoM4nqN5r7ywY6969vDs4aysK8PphSOdMp7dysSHzHfjJHgdPrlCejwvXLyCN6xakAV8/EriZQ6i0zA6skGk5xj46L7kJWWfv/J7z4egMCgBYK1KGSzh7/reWkG4KRt+rTp+rSzEjw60u0KmtJdnG0/LgJDATO5YMWyay17Pz7SCANBrz7JeftsUlQf9n1yh5LsocI38DgyajWTw95ptdFTCCcZxMyAC0ZS/5aDzz/a1INfK7GwmfpuR4Kiv1QhoBDQCbgR0AEA/E2OGADXl57fdhJbQlJp/kBntz9oJkEW/P/st+nI7h0rvpsXOEZUGskw7nVSS35H0j2NG/HzMbrnck1CwAIyNrDWIvtyOYka+sicwKIB+1QrB1mGFQBrp/DEM5PeDZEV92W982yaYCTml9VrRGiALkpT2lhEjEitWE8j6/3lds7UAlM5CHoD08yZQzO478WXrZuwWC6HFY1vi73ePPQMAoTxY/suX+9Kgg+Uk5vLMTCoIAP00xzvPWyu4Awa3nYHMobme0ndsMei56hmpVn3J5qO/e0D0wstGI2UA/QIhzLw6de/dbQ5+TmHZ8ydhiPfKeKsccj+bZdf5SdfRTqcknew+9X18JQa+Otez7D8y5Tv0XPkM6DxWO/zOpQpsOPcRxJbUs5eoI7BiI59s97TfjCeF8kVkcmVLmmelDiCqOmRs+UFx8KwACOXAygRnMImtKZOvfXKowiLXOwlHX76vrEKgtLeKB8SrlYQBF1YfkZeB1SPOvSvOZFpoX/GhlDQ06Pk5LyjrfuWalPfbjf7cHsyMXxCAE0dtVd7OCK6c/cm3qzFdz9UIaAQ0Ak2PgA4ANP0tmlgG0jlnEIDBAC9HtJpTM3vNjH3G6hf9/vHQVGm2mz3v36U/xI7EM0PLT4udi1ktlwQkzwMYgEhbx3A086V4KailTeDU1uswM35Jkbm/mpOq5/Js5BHIWn1IWUfBsn6+ABEPciuUyiJ7osswr/UGcV61NFIeRzObhDwS5Qbjocme1RIy3eT6nGrkq2TXGci8YYpS/4oRAQTL/zl2rQmikRvoWsHPsXBv6Gbn9+IQUJVNV+O4eh2YvdM9V/wG1FNXDdEvTMdRMZo5AFBmsmGLnn6WtZeGl3Sb+7isJiCDfanE3E8dQeWQ+0nlyYjyvKTraKcX3wD/zjYIOtasaFDfx4OCk0KV4fb74Pg9k34VClz/2B/uQHofM8flg9UYdOyZwU7tYXZYPdz3qTTT73M6mgGACmsZ2Lvov4QKRWl4tZMoeUA+uhoDX53jd2s8/87nmc9c+xkjU9ZhwHpZxwNF8t4RmaS4mIHfYESxA7kD+Lr/P0Qloh4aAY2ARmCiIKADABPlTo6zc9ARndtyDToj86sm5xnJUQsl9X3CuXUOwzARNyfBNKKBlw/SO69ajIEQViswEEJCw7EYhUBJVmzF4ItXC0Rwe2wcTn+Gzf2PBL9kjGfm1htIv2IChaOXDwOiCiD2QwtGEIqGUbbdz7Fwbk/natK1v0ak59DQP9fy4u/nbPkdWfR4L/tMZPxUPdNcQ7DOUyrM0b7gXruRsmF+zrQf9nQ2WVpv5yLekEkcNq8qDKfsm3thce9+94A008u57sBBkOy/3z3wax/g9XSwmTWudfidSyVtWNovsfF89K+/XPJ5H+anYIXAsd/fKeTylEPRCuD3OaXkY8/lv631+Eh8frHo8Q8yZISbtbSTeHGHBLPjGLoveVEQZQ4N28Tg9hXIHZ8mAmZBAkL8PRxp6b6XvfwNZHsfiXnDxnA1leoaqgqRnHjnwItBYNBzNAIaAY3AuEBABwDGxW2auEYyEDCn5Up0hufXrSJgLNEiUdA3A88LfoFaRjVkfbWsP9rX8PwkADyclvfKjvb+Qde39hhIPWPCLvBjVY4IEDnLRuQyCw5lp6DL122en2Ph3Ch+6haRcXcOL+Z0VR85ifyO/td9ckI/j5PRMaUN1HL3e7EP4vxzK1V5ct0A9liomkCIDHuvsm3ntjKHzeu+k1F+yg8flVZW0ObDzz+oDDo4AwDsO2dWPPMdCVPVg5UcJJMzoumKSbkTU3DkxZ9J2elLk1uXfI6uCwutVrWO1J5FOP76jwHblC7h1aKQOTgXx169C7ZVyaDv5l0QQZs3by5TZnBvWO394vUj4bIQ5fuv3AsGpIIMdxUQr/Eks1y0UfTnu4en6oLKEMNGuPO4CP7xM+EeToUA2WdGtizbzea2Xj2i0n01brbgEfqq7yHMbrkCc1quCBSAJynvht5/qomQN8g91HM0AhoBjcBYI6ADAGONuN5PigBL/tiTzx71iMkXn2Dlec0AJ/vwN/T+ckSmMOtBpuPp8XPREppWp+z8iEzyvZgVBQdS75W1VPhe1MAJdgrIvGQit8kgtYN8hIHwShvRSxtTERA0AMBMOzOMsbnby87h9eKvykpaqTYcfu5PYHmUdA9tYlpgmX7rks9AQkKvjD+vYWl77/vXFeTKJEzhFTdBwVMwFo9N4ACAwkavHmqn/TKHzSt44NUW4ZcpdjrKSrk2F7gqAjsRQPj9naCDrRx1uH/sLz/26t3IHlVn5pUtEanW4rNcmdlla0PPlc8hNnNXmfm97/6wQKypGLLPmpDz+/0d0iADl3FzcwR9ftlewQqLfKIr0CWyKiC/dhJZWwg3G9h0rmD1DzK4b3zudqH0wQCJbAg50o+uHqr4CSIt2RKaiuWdPxe/gaMxBnL7RbVaSWp4TstVQjbXrxKAykRb+h/zlRwcDZv1mhoBjYBGYDQQ0AGA0UBVrzkiBCZHV2J6/HuC+bcgHdjcwQC2AmzpfxwnspUZkFqAoOQeVRO6o0sE8V59SvVrsUR9DZ1/ShRu7X+ivgvXY7U8Cuz/UUDWXUF5wMzLJiz5e2vBAgMwZ9iIXGwjvGTsJAGDBgBkTqGXDB2PJO1Ltk0UHMOzPZEnERr73aMzv/V1+ksLZQ7NRu87NyDX11PVXQ2SKaSTw+wt7fLiHKhm46ABAFUPtYih1LwAACAASURBVJfuesmOWgjYVAEAOlh02GRa8aX9KOHYdcGrGPjye+j/4mLP9ovSNdL++tJzQl15j0COEcoLHfr4KVurgX5oLuUtT7x1k3dZvoKkkAGKI7/9Y+T65b08bcs/EtUq7pE9Pk1UDDgl9dxz3C0HvvfaQwpTBQylAfs+uMabYM91cWz2N4JLwjn8WllkwRMRNPjDncgeIjeMfPDZbVvxEVoWfIVQu5rng1eTLLD3/WvLKiu8KllKO86KX4J5bTciJGnF428O+/AZJKjlN5F8PdsST1VIC5M8mEoDKpJb2sZrt/Q/Ikh39dAIaAQ0AhMBAR0AmAh3cQKfgUzAU6KrRDCAEnqmEW66046mDB4rI6bFz8GkyGnixacajoLRAoqs/1RU2Jt8bbS2qH3dLJBaYyK/rRA0YouneaqN8FIboUU2jJJsvQ3kvjKQfd0nEMBFwkBoro3wGbbgCzA6ajfP78qgAQBZFtmPOd3t2NFh6vvwagxuW+WbnQ+19aPnymeljOjuM9GJY1CBZ1E6i4at/JsX+zr3yh6ZiRNv3yQCC27tcz98vf7up4ZQulZVSeElIVi6VlUa7lW5IQsAMGPd9+E1/nwDSm/OUgYDKs4X0PkvbdW6eAO6Lvqv6m6FbQoCOpahO5UWVIu4s9h8lo++fK94NmQj3H0EU258WBm8UhEGltYqBc/EZ+bjqzC4ZXXdPjMMPDCgQMnCQFUyJaMkXBL8k18gq+v835fJG7Li4sSbP0J6/zzve2bYaDuN6gbe3/uDW1eLz7+bCyOIdOOyjp9gauxMqR192Z3Y3P8rLOm4pyZpP/5ubUuskcr6ein0iGB36mNsTTxZ3TOtZ2sENAIagSZGQAcAmvjmaNMqEZgSW4WeyFJB4BMPTRH9e7VkA+qJLdn3dySexqF07RKBQe2hpvGk6AqwSqAlPE1USIzV+W3Y6MvuEKWQtagfBD3jSObZfUDyoZBnr39olo3QMhuh+YDRbcP6zkD2bQP5XYZcLcBlEDkCQktsoR5gzqmvjGBy+xk48e4PvbOs4WyhlHnWzjLL/F78xQv4tU+Kfn06HSfW3Vh46Q9Sml9kh29f8QFaT/tU9Oo7Bx0jZuQTGy4QLPF+a9IW9pOr5jHL3n3ZC2UBh/xgB/o/uVw4StxPDIWmeS3PkF8ARazpUeIeJACgKr/2utYZEKFz3P/ppRjYclagbL4UB8NGfM4OEaCRVQ+IoMq1T4rKipqek1AOHee8gbbTAnwfFkniBjZeUFWliPNZzg+24/jaO0AFDNkwzDwm/eAxRKc6yOlcE/3aNxgAaF36GdguwMqWoIOfk/Yz16F1yRcVwQfKEyY2XoDUt0uGn+egC/NRbBnA5B88Dn5WnMMviMiqAX5/sLUhaMXF0PqGjZYFm6S8Hwyg9RU/n7LPtaxawX3cM7v/Bu3hORUokLhv9+Cr2JNcCwbFF7XfJhRqqqsOJGHt5yKIIBt8l5jXer0IuIeLRDB0/o9nvhZtAyUlnSpukZ6qEdAIaASaFgEdAGjaW6MNC4IAf7RJJNgZXoC28EzEzB5EzA5RQjhWjvFAbh++7n+4YTJBk6KnozuyFC2hKaJ3cjTPryqjDHKvxmKObwBAZoQJGKSdyALkCahmmLNtxO+wYARr2fVdOgiRnKoE3S8AwM1J7EaHSOh4e7Dxexpq2DAjaeEMF4YBOs9+Tn9pzfjcbeg4503RT04CQuVw7mOZsLIx6R5+mvW+oBcnBAkAqJwuLuEXAPAiOPS7ls4ae9gZ+AiSIfc6MwNA7aveQ//6y5QVBNxrSGu+lufEsEEyQTrO0RnfghUkpZEf6BA8Aqldp4kAlK9qguIwgWw0bPSwJWHeZkEoOLD5LNHrLp472xCYEg8zklEGELg9S96tZHtNjrow37TKgmb1uI+qahK/AACDZoXPr13V57bsNnCNGL8sCwFQEi56yUKKwJlLqtB9W/lbvrr7r9EaquR+kFXZsX9/dstliJosyQrWJkip4K2JJyraAJy2lN4pTESRsU7ovv+gX6B6nkZAIzCuENABgHF1u7Sx1SDATAH17hkUaA1PF9UCcXOyeFng/46Y7b7LGQhJ2g5s5O2syAj0ZrdhX/Jt9OfKiaV8Fx6DCe7zA6YIEpiQy5RZyCKZPyICKa3mdBhGJYs2zXYTKY3BUQJvYSeB1CMmrAPBXggDL+wxMXyWjdhNJWd4ZCsGCQAoyfzSJE+7x9OR8bXOozTf91q/Ccw8z90upMLoePW+dx1YLjyiUQfSOef+fo64F7u737VeJdBeLQAjwkdyMTkWOs56W5TMe/W913vfMV/PsNF1HsvdPxNbByVBHHM7a9xQVU0SJBBY45Y1X+ZWX5AtxOq2pR33SXvxvdrsZsQvwKTociHjy8HfLf7O8be7ctjYn3p33BDX1gy4vlAjoBHQCPggoAMA+hHRCGgEKhBY2nEvpsbOllZRsCzycHq9ID5sxpF+wUTu07ELAJhTgPjP8oUqghGOINk7krpRak02/HqZvcxjlpblvYlN36u9OkC1gWmhfflHwvGEUQiWUO7s2O/vqlp+0LlFrWzrKjNPvHM92IahGlIixeJkP2I4L214L91230eqiqCNEUlj0tVPI9JzGEdfYbBIzbSvvJXMHodzgWXqfO1XTBAKE7ahZNr3XNew0XH2m2hfUZBnzRycg2Nrb/eU+6vJTpEJT9Y9kCLWTJMAVz4owSlrA+LsIJUsXmclqz8VQVjxUI/B75VJV68BA2Begzw/SzseAKVx3cNGHnsHX8euwUr5QtmaBS4BBhcrfwfIJfBF7z/W42h6DY2ARkAjMG4R0AGAcXvrtOEagdFDgBUSp3c+qCRbIu/BroEXcSD17ugZUePK1j4DqcfNghLAGAyW/7c8mB8mGBzBnn4BAJnsl3M7IeX1yZWBy/FL17Jcu+eK34i+7/5PL0Piy/PqFgSgk959yUuIzthdgYxbKqwq6Awb7SvfE+oE9RqsSCB7uaydwY/hnsznJ965QY4bs9EegZvM4dk4/ofbq2KA55npCLavfhfJbStFQMVvsC+/87w/iGniPm+4wO+Ssr+Le3n586Lc+/ibN9ffoS7uxn26Ln0JA59fiPQBH3I69wkMSxDVOTkIglTWVAWEAL9Aite6eCOOvXZrYOk+z30MG7FZuxCb9Y2nJB+ddPb/8/tANmqqrhF77xTcG9nDs+pyf2kfWzCoHhJknN3zt6LHX3qmKuR2SR68pP2eYntA+Wqa0T/IndBzNAIagYmOgA4ATPQ7rM+nEagRAb6IMQhA9QHZSOT2YEPvPzclOVL+GwPpF03Yx2s8fBWXhebbiN9jQdFZUcVKhaz40Zfvk2cU6XCc/rFUyqy0CUu6j756N0gwFmiQ1Gv+1+i64BVRll8aVAYQTN7ZaKBlZJOYwSVxGh1059ruuTUFHFhRsOJDdJz1Vs32yS70koTzc7qEisDL90grGvwCN7TlxFs3I7nztMDnKTnjLK8WgYsPvu8ZtGGQZ9L3nxpyGkkAR/k7kiv6DsMG2x+6L30BodaEmJ7eswgn1t1QddDCcy+2iZy6BV0XviJ65jOH5uD42tuC7UHegan70XP5b4ZsHHqeqUlPfOo0+DwzyNC6+AuxIsvuj79xS00VFSWTeD9JnsjPIwk1uZ6UH8G0IJj8FVVAXI+ff7akkCAx0JBU6NAGcX9TrYGWcE+i8gKdf7/Mv/O6M7r+FN2RJdL9cnYSOwdewHep9wPZo1prLEl7AxmqJ2kENAIagQYgoAMADQBdb6kRGCsEmMmfGb8YVE8g/0FJRpGSSAP5fTiY+kQqi1Syb27L1Til9VqYRiVvAMsy9wyuxbeDL4/VcarbxwbyewzRDpDfaoxKRQDJomN3W0ImsB6DDvextXeIkmX3YGaw+/LfVjDwu+cxm3zijVt8X/6dDofMdr74MwhQxrof4JDMSrcs+hIdq9cpM5TuZVK7lqHvo6t9bWbWlSSIlJmLTtsXwJrqp0h7xQPquvd/dgkSGy6sqCDwah0oWUi8yQWQ+e4UT6OJb+vSzwW+zsBK38dXYuCrc6XVC6y+6OGz48oYB6nAIPEhZSfbln061L5RMpCOL1UrSOoXlARSejgGGKbtQ+c5rwsn3jmCBBoE2/6q9wTpYKnFxLlGvVoAiD0DFJ3nvl75bBelDBNfXBgsYEEDxfN8HO2r16Fl3pYh2xmUIUcD8S0bhi2CDp3nrVVKGpbmsyKF1Sw2yTNVw+fzNCRRuHtJ4IogPpPtZ3wgqiO8An8ykxa234ZZ8YuUpH7VEO7Ob7tZkAS6yYBHU7a3+m8bfYVGQCOgEWgMAjoA0Bjc9a4agVFHYGb8IuG8R00PpnXYSOT2YdfgSzie2Sy1aWXXX4D9mbKRyO3Fht5/asoqALe99gBg7TGQ32Eg/y1gHTcE839NIwKET7cRvcKCUdmyWtOSpYuEzv26G5DrK5R001FvW/6x1AFTbcQXd5Z3k2k9n2wrOGeGjVDLACLT9qJ10UbEZu+UOksVuGWjSO1egtSupSLDybWHZPiKygKhlgSi0/eiZfEGRKccCLRuxT75sNhjcPtKISU4xCpuWgjFB0QZMcu6I1x/FAfPRqm9wS1nigwsnWbuSydY5lyWmWKbYBBg4OuzhOPFnvvWJRsqnHWl+ZTF27IaA1+fjVx/T8HpKrK2M5NKHoGWhZuUQaD03oWC3T/bW5BYDLX2o23FR57PDmXtqG0v5BtL+8UHBYs/Kzjic3f4npuVE4nPLxKZ62pY/YktM96tyz4FKyw8n+eN54tg1BCDfygnssvMhBMTwRngMaqqsCiy9ht89jqPIjLpEOLztghZSr99qDaQ3jcfyW+WI3N4VuHzUqqkcd7LudsRX/CVuEeyIYJiH19ZOK9picAXq2kYgAg6GEDo/+xSobYgOAX4PcAztfYhOmOPeC6CfJ6oGpLcsRy0Kdc7pUw9gHjwPjJww+8Vfk59MVIcYFrsbCxsv3VIhq/iO6IK/plTW3+Aua1XV5AB6gBA0KdHz9MIaAQmMgI6ADCR764+20mLwCmt12FOyxVC7SDI4EvR3uQb2D34SsV0VhDMb7tRulbeTmHHwHM4mPooyDbNN4fSf0nAOlysELAAa78B6wSQ32kAw1XxZbaHVxWZ/+VCCc13Tm2RRmCMEMj19SCzfx4yh+fAzhRaSPLJduEkGoYleCaY7Y/O3FWUkhsbw+jEnnjrJpBnw6taIdx1TChVBHGMx8byk2sXSgF2hNVVMKw8O5j6GNsSv/YEZnH7HaBCgJsIUAcATq7nSZ9WI6ARkCOgAwD6ydAITDAEKKe0pONeKZuy11EtO4t9yTcrmJYZRFjZ9edoD1eWpVMHms7/1sSTEwxFwO4FUr9WSAoaQPRyC5HL6lP6P+HA0wfSCDQpAqySoNKFs8qEpeqsQGDFQ+uiL30rHprhaORomRo7C/FQD9J56tVvnRCa9Ww7O7XtehgSBv8S7gwCHEp9IoLPdOjdg7w1p3X8kZC0dY+M1Yst/Y9NCKya4TnUNmgENALjEwEdABif901brRFQIrCs4wFMjZ2p7KP0gi5nD2J74hkcTn9aNk3VT8lJbAP47MQ/TMg74hkECAOxH1uiFUAPjUDTIcDqlgzqIk/ZdGc7iQ2iTN6i9jvQE13qKm+3kbaOY3/yXexNvtZwhFiBNi12DuKhKQgZrAShJJ+NnJ1GKn8YRzIbcCj1McjK7xyntl4nWtdkEn7lh5K3rzFgTXz4G+ju/5/ov1cNv+naAI2ARmDcIKADAOPmVmlDNQL+CPDlZ3X3XymllPxXoENfye5f6M28HWEjXrFEKn8Mm/sfRn+uUuYtyH7NPodKAqlHQ7COVVpqzrQRv98CyQD10Ag0AwJMiGZ+byL3mQFYEPKUsZsshBaNj0AVHdzOyALh3ObsARzLfNUMsDaFDcxsL26/E12RhR4Osi2+i3ckfoP+3K4xt3ty9AzMb7sJLaEpvk48A85H0xsFkSwDAZTv4/n4DAQdrAZI5g9jIHcAphFCR/jUIu8NAw7uYeNA6j1sTzwddHk9TyOgEdAITEgEdABgQt5WfaiTFYFJ0eVY0n43IqZc/onlknzRipodCBst0hc0Gbs/SQCXdjwgfTGjogBbAI5lNk1Y2MkHkHrSrOQEMIDYzRbCq8eHczVhb5A+mEDATgHpNSYog1k2WK3C5/SM5n1O6fTRcaQD6VQd4XfW8ewW7B18vSEObTM9WvxunxY/V5rZdttJp5gl8sczX4/ZEea0XIW5rddIA8VeRqTyR7F78FXRs98ZmT9q9masfmxNPDGmmIzaYfTCGgGNgEZgBAjoAMAIwNOXagSaDYFpsXOxqP02CWGfjRPZ7dja//hQyeWM+PkgWaAs2yJj9z+752+llQVNS6pkA7kvDeS3GzDaAXO2jdBMW2REUS15XxZIPWEWiAFdI7TURvwOq/o1m+3h0faMewSy6wxkXjdZaV0x6i1ZWU+wWLl0eueDIH+JqvSb+u2HUh8JjhJZ33c97WnGtZgdX9J+jwjeBh1p6xi2JZ4eE4eXqjPz2m4oBpaDWuicV3poZZn7WtYrv8aGJVoOJiJfzcjR0StoBDQCJxsCOgBwst1xfd4JjYAqAJC3M9g18CL2p9aVnV9VcskX7J0DL+JA6h0xv9Ba8NdoDU2vwK9ZAwC5zw2kn1c7Q+ZUG6EFNswFgDnFhiiIUA2PAIA5BYj/LK97rSf0J6v5D8cWldTDIdh9alvNSUD8/jyMnuY6T/DMto3e7A7BUzKY/665DjHK1njxsHhtPZDbj839j4wqXrWU7o8yXBXLjwUOY30mvZ9GQCOgEagVAR0AqBU5fZ1GoAkRmBJbDcofhV1N6XTSC3J9H1ZYXcjc3FhRtnk08yW+6vt3Mb87shRLO+4t9laWL9GsAYD0M6aoAAg8woBJye1ZNhgcMCZB9PYbbUD2fQO5jYWeavcwuoCWB/OFygI9NAINQoA9/yLg5TNC82zE7rYQUCHUb7kR/736zLYNOnPMbDeix33EB65xgRVdv0BPZFkNV9uCR2FT37/VcK3/JQwOr+j8xaiV7lOdJmUdRUtoWqDWB5nFg/mDou+/N7vd/0B6hkZAI6AROAkQ0AGAk+Am6yOePAhQP3lZx08RD01yHdqb/Gh5588xKXp6Wfmtk9yPvZ1kZ3b25pY2yFh92NL/OE5ktzQV0FUHAGq03pxjI36fBQk/Yo0r6ss0AtUjkH7WLASp/EaTSVgubL8Ns+IX+RLGuY9F0rdtiadOmiDAmd1/UyHFyraI3YOvgOXts+OXIR6aLL37dKLZY78nudbv6aj675TtI2u/7Leh6sUqfrUsHE6vF78vp7R+H7NbLq8IbnvvQULEPdiReO6keU5Girm+XiOgETg5ENABgJPjPutTnkQIrOr6S2k2JmcnsWvgJRxIvVuBRoHl/9ayl6tS28DB9Ec4vfOPi/25lUA2qwrAWAUAIhfbiF4tKQ04iZ45fdTGIkDyv9RjJqy9AQIANDUMxO+0EFrceFLA2jPbEJUAo13e3tg7O7y7jIPFqWnfGpoh5O+6BIle5XNAUsCv+h6qeyvAGV1/iu7IEmXggX+oLThA3pptwuYS5wPPyGDD5OhymEJaUD2oMHAo9clJyxnRLM+ttkMjoBFoTgR0AKA574u2SiNQMwLz224UmRLKaLkHX4r2Jd/E7sHfV/xNlmGi889AwIzYecqXuL7sTnzR+4812ztaF2ZeNUXp/mgOczIQfyAPtgHooRFoFALs+08+FILdG9yCZuEDOKv7v6MtPLPMcAYr+T1FpRLymkTMNsXBKp3E4AiMr5lndP0/FUFYfp9vS6zBkfTn4jBeZIqsEqAE3o7EM3U7OEkbl3bch6hZ+QVINZm9yTcA2xa/R9UGAbzsJXHt1NjZIhAQD01FqBgM4G9VKn8YRzObROUAFW/00AhoBDQCGoFKBHQAQD8VGoEJhkBHeB6WddyvLAclRfhg/hAOpT8RrMillyRZKW7eTolMiwFVb7GN/al36/pSOdLbYR0Fsm+ayG8zhCzaaA06/cyikjNAjzoikAWynxhCx96YDEQvssE2Cz3UCNQSABAO4zIb8dsbq2Ahy2yT4G/98b8TB+b32eL229EWnqWQLa2/Y9uMzxqrsCZHV5SZRid5X/It7Bx4fujfmSVf1vFAEa/yk1AV4Ou+R+pWDj8rfongjyk54M7dkvlDgneAlQeL2+/CdCFfWJ38Sr3tbcb7qm3SCGgENAKNQEAHABqBut5TIzDKCCxo+xFmtVzi+8LFF0iWV7KUlE5+PDSlKqIlZqB2JJ7FofT6UT5RsOXtNJB+3ER+tyvzz/hFGEAm2DqeswyI0unYjRaM4Ipcddh44i9h9wOpNSasPY77FwaiV1qIXKiDAJT3swdR4Jtw+FK1BgBYKR693ELkssZhK6s8cpa286mnU7uk4x50hOdKgwBe7U0T5VOj4kqQSbZOj5+HBW03V/TLMyvPygoqvNRjnNr6A8xtvVr6O3MiuxUbe//X0DaUnSVfQIGnIGhlljd3TT3OoNfQCGgENAInIwI6AHAy3nV95gmPwGgzM5cALLBL/2vT4KlyhMjQT6Z+xAHrkIH8ZgP5nYB12ACywc03Z9uI3WqB5dN61BmBPJB62hT3pmKEgdjNFsJnNM5RrfNpq16O1Szp35jIbzEQOrXI5M9AAAAGTpL/EYJ9vOplRWCskdjKOABkpHVemW2eeiC3D1/3PywyzhNx0Klf2PZjUebvHG7J1tLfVNKKsoBBrXgxs0/HXjbcAYDSnBnxCzA9di5aQtNhGozKMhwQGvrf7rWclQS12qmv0whoBDQCGoFyBHQAQD8RGoEJigDltfjC2BKaOionzFoJ0X96NLNhVNavZVFlJjQCxO+xEJpf6UDaAxAZ5/wOA/ldBthCIJP7K9mjgwC13Bn/ayjZSAcXeflcSjJSvi409yQMAuSB9Asmcl8UgyOuzL2q8iX6w4LcX/pFE8ip74HRA8TvzzcksEXZUjqF7qxwb/YbbOj9ZZnRXnrzo9Hj7v/Ujt0Mfo8v7/xvaAlNqdhUhpWqFUwVMKjlJF4BAKo0fHri7wMtq5Ki5cVsQytI2H4UaC09SSOgEdAIaAT8EdABAH+M9AyNwLhFYLSCAMzQsZR01+DvmgobLzb0wGz9dqFKIPuxgfxGA3Su3MNoA+J3W7o3vV53Pwukfm2KIIzXaBbiunodO+g62Q8MkNSSLQClwYBI/F4LDEhxpNeYyH01jB8df8pTmnNtEThgAEEVXOH17qqCoLaNdJ6qj1zVXlRwFm8QBIHu0YxByZHi47xexgPAv6ucenkrmI3D6c+EesJIh1cLQLXtYcs7/6QoReu2qvl4ZkaKm75eI6AR0Ag0GgEdAGj0HdD7awRGGQFmgqgM0BVZUEXvpdooOv/fpT9sKuI/p7VuR2jIYeoA4j/Jw6xMoCkPy4ACHa/c50aZ88ULTuqMdJ2fWVZdpB4OiVJ2v8E2gNiPGktc52djPf+u5LVwkfhl3jCRfas8gBK7w0L4dFs4/mUVBAoDQ0ttxG6xChwDYzQ6wqdgWcdPEQ+5+2roqH6Ozf2/qrBEzXFio9CW9G9jZP3YbjOn5Sqc2nqdlFGfaixf9v3vIck8Wsbv/tM6H0DM1bNEksXPT/zPsrm1nETVllBYS33/ZHt5EQoezXyJr/r+vRYT9TUaAY2ARkAjIEFABwD0Y6EROEkQ4MvjnJYrEDHbaz4xM2x7kmtF9r9ZB9nj08/LVQtqzXLSscq8WZ6B5flD84q92OVtuc0KTdPaxb7/1FOV+EoNbgLiurEE0pPgLwThsIdX2II7wY1h9CoLkUsKFQKCQ+BJE/lvvasswqtsxG4a2wCLSkueWeTtiWdwOP1pGeReHCckBNw58AK+S70/lrdpTPYqtAH8HC2haRX7yXgTOImKAFNjZ5YFf93ygbUa7yUDyDWrIWdUB4IAFZ9ArXbr6zQCGgGNwMmOgA4AnOxPgD7/SYUAX5zntl6DqdGzJBk3NRQ5O4VjmS+xa+ClptdWto4Vs8l98vOEl9uI3lTojQ467CSQesSEdcDlPBlFArXVJ2FfelDwAszLrjOQeU0lNVm5wMlUfaF89oqwmFMLlS2sFHBXUYhqiVutIQCt7wykHjVB3gvlMIDIuTai145dEIDs8Ke0XivJbKsz+pOjK0H+AFlAcyI7jIvab8fM+IXSai4SIH7V9xCY4S+N6fHvFckDh8s6ZPKBAT6m0ikru/6iWF0mX2Egt1+0GzhtUu0lk4Tk3Il8P2vFXV+nEdAIaARGgoAOAIwEPX2tRmAcI3Bax88wJbZKegLLziGZP4jB/CEcz3yNI5kvRlwuOpZQpV8ykftEnemshcgv/YwJEtW5B8um43eMnbM0ljiO1V6iwuKN4AEA2mVOBuIP5GF0jZWVjdsns9ZE9h3180yJxOgVVgWPAttd4j/Lg5wVpZHbWKyQ8SAFpEpb5KLCmlVKt9cEkqpUnYt5ZfRVTPcTuQqAvC5L2u9B1KzUIKVjfyj1MbYmnhy6Dwz6ru7+KyGl6Byqsvqe6DLMa70BbeFZMGAgmT+C3YOv4lD6E+m99eIBKFxgoze7E9sTazyDALoCoKaPjr5II6AR0AjUhIAOANQEm75IIzD+EfDWcN6Gjb3/Mm4PaR0BUr/y6SmPAJHzbUQu8u95ZsaUmVNmUN1D5mSNW+AaZHgtAQCa2ohy9UZA5FfVwp792D0WrANA5mVHIEWmfkE+AAbIPvPRYh/jVgtZqXoJa1l/O/9Gp/b0zgelSifNJlFaz+dGTZjHgEll2wQDJawEcCotyFj6VSoLXqX8Xm0Jw2f2DwLMarlUBB5CRrQCqoPpj7C1/4l6QqjX0ghoBDQCJzUCOgBwUt9+ffiTGQEvAieWa64//nfjGp7cp0ZB/syvOj8MhBbZiJxpw5xnV7QGCMtrTgAAIABJREFUsLQ68wcTufWVRIAEiBnolgfzMDrHNVyjbrw9CGR+Vyg/F0Rzjsx9rQEAZqqjl1uIXOZ3k9XHsw4a4LMiCAhbgPBSG6GF9phkvqsBXbRJvK5+ns2ZNmI/tJFaY5aRKUYuKJbzOzYLygeAaEHtQiafWY3tQeZOi52Nhe23Isz+DtewkceewbX4dvDlir+R4HR2y+VCS945MlY/tiaeEBVME214YcWzugMmMoK9jNWHLf2P40R2i4CHjvxpHT9FW3i2FK60dQLbEk9J8aQqA/ll3PfAvVAqfxR7kn/Ad6kPyv7EQA4DQKw6qObeT7T7qs+jEdAIaATGCgEdABgrpPU+GoEmQ2Ba7Fwsar8NLBF1j4kQAAjKfF5x+EiB4V8MG6Dj6qeh3vJHeRiVFblNdscbZ47b4QwtsxG/fbi8nK0VbLFwDma1Q8tt5DcZgsBOOcJA/E4LocVVBgHyBYUHyj26g0RGOxC9xhIVBs0y+ByKKhQ3D4XDQPb8M2CV3zqc3WdgIP6ABbdqXqAqGVZZrLQR+/Ewj8Bo4uHVT07ncXP/o+jP7SozoeC4/hHawjNdptk4kHoP2xNPj6bJDVtbRZxY+NrKY39yHb4Z+K2wT1ZeT+nAHQPP4WDqQzFHFUhxHlDVz8/fkJVdf4b28FxfPNimwHUYmGGLWWdkHqZEVynJaSdyIMcXLD1BI6AR0AiMEgI6ADBKwOplNQLNhkDM7MbMlosxKXKayPaYklLLks0s+TyW2YRD6fXjOoMmHM81JvLf+JQ7j+BmCWWBey14wDmC1SfApTIJOpIn3mghfFbBwc5vM0T/ulOnnln4+F0W8rsMpH9jFgIxikGVs/j9eRg9wfFSKTsMrWBAsOtHb6iOMDK4BdXPFDhRLUHVv28A5gwbrGpAyWcPQXBUkKvCPYLwARCD2G1jEwBQkwHScrWsnMp5TeYPCUlAkuNNtOFXBUDFlm2JNTia2SCOvqrrL9EZmT8EA4MEewdfx67B30n/LsOLzvvh9HpROeAeqvaBkeI+kVs5RoqNvl4joBHQCNSKgA4A1Iqcvk4jUAMCdMInx1aiIzxXSDmZiIhVLGQF2RJf2vpy3+B4ZnPdSPe4J/v9J8dWIVy1wLeNtHVclGzuS75VN5tqgK7mS0QQ4Dcm8ltGJwhAorSRlKDXfLBxciFl51KPm0Cm3GDhtJPErxvCYaXKgpOdvhQA4EfEr/ydK4tAzJ3WcPWGBz6B2PCL19NxFi0LwyTq9UXeBtjjL/glLMDsAZi1V5Hv+RFcyowLn1Z04sur5MVUz0CIQ2awvoeWr+aXSc7bGewafAn7k2+XLaDqQ1dJ443FWcZiD0oCToqeLlUE4P6J3B5s6P1n8b1NxYQZ8QvK5vJ7fVvi15gUXQ7yBASRiFXdA+43M34R2A4Qdpeb1AiGSgayxuX0ZRoBjYBGQCNQREAHAPSjoBEYAwTIcn1K6/fRHVnkmXkvmcJMS9YaQH9uJ46kvxCZ+FrG5OgZmN92E1pCU5QvicHWtVHo31xb0b8Z7PoGz8oCgkmd5d51TGay7z/+0zzozOohR8BL4i98jo3YDRZkUndlpeuyKgLJdiIIcLe/s+7Hqu9eelTIBm0g94Uhnks74doxAkQvtkB2/2KMcGgC55Lg0qoiqc2WFrYBsDpANqRBAFZArC7cn7FQAijZ5V0FAJHNd0vd8VqVPF5v9hts6P3lhPx4dkcWY2nHfYiacikMpyoAZRbntlwD0wgPYVGS15vTchVObb1OIsMoh011Dzh7Xuv1gpPBNArB7VqHTNGg1rX0dRoBjYBGQCNQjoAOAOgnQiMwygjw5Wpu61VScqtgW9tCCutEZhv2p9ahN7s90GUk+ZvfemOgrE6gBVmpYGdxKP2xKC0djyO/3UCaRHTH62B9GIjdbIF913qoEfAKAJTY60On2Eg/a4Il6aVBTgURXJlc+BdWcrCSwNrjXckhetZvtCoc59K6dgZIP26ClQmBRx3IBp17Ba1KEUGQu8oJE7lOfo+B9JPebRHus7HdInaTOvolghGvmCIYgzBE8CF62dg6/7SZVQArOn9RVq5efhZ5K4BKHm+i95AvbL8NM+MXwoBcRrPE4J+3U1jYfntZFVgitxefnfgHUSE2t/VqXxK/4fugbsfgnFNar8PclqtqDgLQ+WcV3Ob+X43LqrPA3yt6okZAI6ARaBACOgDQIOD1ticHAvUuiWTfJhmemYnnC5JqjFY/pnDEYOFoeqNg2GZp6bgbWSD7voHsu6YgTKtpRIDYdRbCZ2vn3w8/VQtA6brQvELWPv9VUZ++9AfyBNxuIXz6MMZBHV+vjL3dByQfCsHuLbdcED9ahUCDdNSJEb9aXgoVv0H2A0OQGPqqXBQP41cFIKblC6SXot1hZAlcv8fC8+8sVWflkqqUXFXaL5PH4/cV25d2Djw/Ipua9WI/9n7azYz9zoEXsaj91rJqgcH8QXx+4v/DgrabK9oD/M6bs1PYNfAiDqTelU5d1H4HZrpaDvzWHP592YCtiSfH5+9LkEPqORoBjYBGoMEI6ABAg2+A3n5iI+DFaj2Sk/MF+GhmI3YOvADKM7mHX2/oSPYuvaSpyKBGuvZYXS/Y0jcayL5vih7soI4Uy6FjP9KZ/8D3KQ+knjaR36zIuDO7fm2BxT/1cKhMwo4BFpHNd4yg8o6qIIAsAGBOAeI/ywvHN/OWiew78lYRkZG/PxjPgBQftjK8ZCL3WRXVB8yKF4MkZYIdAdsinHaI6oibxz6rH/hZcUz0+w6TydLNjF8s2OzdyiYMmn7R+4+1mDEurikEmm/04HixcSK7TTj/raHpQ2fKWL3Y0v+Y4IeZFb+o6jYxqsV83fcw+N/uUVCZuR2hKthRyYGzN/kG9iZfGxe4ayM1AhoBjcB4RUAHAMbrndN2Nz0C1RAr1XoY2QuTHzt0rXu5r5tIBFvMylq7DOR3GsjvAeyEAaQAlovLRi2s8/XCfTyuQ1xTT1YSAZbOwuw0qwBy7xnIfe2QsCs55m2OUwd1fBlYuNJC5JLyKg1ZAIDqAU4px9wnBtKvSNj2i8GKyPm1VX7kWOXwnAeLv+rmulQTStOCthIMLVunKoaxeAbZ376k416QxFQ+Ck4t+QBKlUgqMsCJ3gZAfJZ23I9psbOUTjwrIRjlNByEDvz9YKadMoHVtQAU7oiXKoBKZpZVbIV2BX7ObZBUMJU/gqOZL7E3+brO+o/Fh0vvoRHQCJz0COgAwEn/CGgARgsB1QtQaT/LzoAlmNRCLjHTMXMVN6cgFuoulr/6Zwr5Etab3YFdA78TGtnsCa0lm0O7Sv2idO6nxc9BZ3i+Zx+nFxnUaOE6ZuvaxWzwW5U68bQhKOHcmNnb5Bv5sdcTz9BpdnlZOyXs7ipUBziHcHyf9O/jl5E0SgMAcSB+nwVzzvA+KnZ8c5YtCPWqVQUQHAaPmLD2+3+mpUEnxb5i3YeCkwKSb0HIVsaa/IEhoVzbDZjTcoWyN13mgMrIAOl07hlci28HX27+Q9doYWtoBpZ1PIC28KzAKzBwsj3xDKJmZwUJIDE7kt4g1nNWDbgXV7UCqH7/SsoDgY3UEzUCGgGNgEag7gjoAEDdIdULagQKCBQy8eWkSyVs3BrNMsz4QjcltgpToivRGp7hS9CUsfqwe/BVcU13ZEnVt4GSS98OvlImsdUVWYQFbT9Ce3i2NLPEl8R9yTdFf+mEHD5BAEGU9v06ygpMSBALh2KbRerRkCcBY2iBDeuYAdvR1aIirwvCB0An3e3Ys/VDkADuLnfEIxfbiF7tuJdZIPWUCRJHlg0GJe6wQHnAagZlKFNrTNFnXzYMgJKHkQtsWIeA7NtFIj734hEgfo+F0PzKfbPrDWRelJPAVdjIagKSV66uzv5qzlqvuf6EgMNBy1IvuqoCqsR4Xy/bmnGdajlnhKTfwIvgd7/7t6oUHMjaCSxuv9OjEkOuzKBSFtABgGZ8crRNGgGNwMmGgA4AnGx3XJ93zBBgWeWyjp8iHqrUiGPv5dbEr3E883Uge1gGO6vlUkyLnYOo2aEs82Tm3kLeoxe0cjtm0RK53dg58JJUYcAvszTR+2vpsKVfMIVkm3sYbRA94Sp5tUA39ySaRAyJZYUTXMKAEPM/Dj/cS2qRqgHp59Ul9apr02tMsBzfOag2QNUBqg+UhrXXQOoxs4IYkMoPsVurC/ykXzSRW1/5DIm1fjTcl+8V2Ij+wELkvErHXbQWMLgQcDCIwGBCI4n+ApqKydGVQsPeS6PeyQfAoMHKrj9He3hO2Rap/DFs7n8Y/bndQbcel/OWtN+NafFzlaoAzkOVKiNOZLdgaccDZU5+KQBA1Rf/wEJlOwbtmB7/XtlvFffbO/g6dg3+blxiq43WCGgENAITBQEdAJgod1KfoykRkLFSlwxN5Y9iT/IPYEakmkGiq1ktFxfLMoOWE9tIW8cRMuKiksCGDQYhErk9Yn8/aUEGH+a13iAldOLL95b+R0C97Yk6RPaaBHV9lSesyBxPVBAk5yIe2XcKznRJy55ON53ayCWSMnkGU35bLvcXBC5WWbDaQjY8+/UlHABcQypNqOizF8GfT13BAhk3gcdBRJn+YyYYUCgbiqy+aD94o9Khj15hIXKZpAJgnYHMa8EDAEYX0PJgHrxX42H4tQLwDAO5/djc/4ggpJM5n3Rodww8h4OpD8fDkWu2MUjVRGlxZ2vEqq6/LJNedLdNLO24F1NjZ3sEFmzxG8BqsJbQFMxvu7kYrB4+SqnigHK2emgENAIaAY1A4xDQAYDGYa93PgkQ8JOzYvY9mT+Eg6mPcSD1TlUESMyMzW29Cu3hub7ZnpFmXryqGdgDuiPxNA6l1zfVHaXMG0uurX2GyHSanYA524Y510ZoLmD02FX1Qcuyxjyw4AJgT3W0qY4/usbYQPY9A5k3TSAr38poAaI3WQif5urfP15oBRDKCwGHORWI/yQPo11+ATPrgrSvZIsJoWEfudQuVBS4hiAlfKLSdhnLv/WdIXr3KY9XGuyfF60Fc4OV0SulBxWOuLWnWHngkqlUBQAoB0hpy6DDTXoY9LpGzaNTe3rngyAxoPSGCsOGs9DsP69UA7CxP/UudiSeadQxxmzf4DKwNr5LvY9tiTXSoMnB9EfY2v+EsDuI3KDfAUukg8cym/ym6r9rBDQCGgGNwCgioAMAowiuXlojQAT8MycFnOhIsxT/SPoLHEp/EjgYEDQQcCzzFTb1/WtNN4Uv4Ku7/1pKBuUsFa1p8VG6KLO2KOfmsT57xM3pNsw5BUeepfyiBNzlS9GBS/0qBOto5WLjLZs6YrjzENnp7LtycsSy9cNFJn5X9p799+knKkvrlbYFYN8X1QgfF5QGyBvA+6oa9gCQ+s8QrCOuGbJ9yAXwaxP5HeUPheijPzNYAEDVSsAMvMjEd5XbweBV8qHKihNpAEBhH59tO8cvFskZFZURI342RnGBIE5tiRRw9+Dvsbzzv4lMtHNQNWBj77+MopXNs7RX1ZbTSv7efN3/n5BJKCZye/HZiX8Ymj49fh4WtN2MMGU7ahiszvj8xP8M/NtWwxb6Eo2ARkAjoBEIgIAOAAQASU/RCIwEgWDZq/IdLDuHtHVMlFSSvIoZk5LUlcoWBgJOaf2+YG0uyCyVDxVbc5CzeUkLNmsAIP2MidyXwbOiThwEw3sMMNpssM8/v8tQZ7pdEnJB8BzPc1Ts+MozhYukc2eUO8vVruNXBVAtpqqefGbH4/fnQanH0sh9VuQacGzCUnw65M5BwkCuG5pti+qHklKAKgDAyhQZsR+VAlKPVpIBxu6wED7dVVHBYMF/hsqIE2kTqxmiP6CqglFQHuBlJhD5no3oNcOcA9Xi1sj5QZxa8qDsT72NltB0TI6uKDP3ZOEBKB06SPCZeJHIldn+5Z0/R0to2hBmsox9NRwD5c+KjQOp97A98XQjHyG9t0ZAI6AR0Agwz/XirhXBUhgaLo2ARqBmBBgEWNbxE/REl/mW68s2YWYraw0glT+M/twe9OW+wfHMZmlQYEb8fMxuuVzKEUC25z2Dr2Fv8rXAZ/EjASSXwJb+x4QmdzONkQQAqjkHGdwpVTceCNWqOZdsbtWZ++IidKbjD+RhOCXdPcgVVXaqSuBrOZeqDYBrMbMfu2HYSbYOFtsABoZ3Cq+wEbttOACQ+9pA5vnhqobwKhuxmwprsHJEcEj0V1oq45DIbzNE1YGTLFEQTj5gVVQ2qNQFqFJAtQLubydJfADxjLI1YzyPoE5tX24nqGLiDIYGbVditcHclmtg2WnsS70lvmvH4wgafGYQd2/yDbSGpmFq7MyhEiiZyks1HANOzJr1d2I83ldts0ZAI6ARGCkCOgAwUgT19RqBKhBY0HYL6KDzJWrkwwazN1l7UBD6JfNHkM4fw2D+EJL5g+iKLBRlnQUVguFMOIMJZO7fl3wLRzMbPM2grXwRjocmK+c1a1nnmAQAQkDsFgt0Bif6UMnnBT23lCyxyiBAPVUXBDHfI2YhO+4eYSB+p4XQ4sJ9pQMt5h4YnusMALidf17jlCBUthwwKS9RH5D19KuY+2Ukhdy/nsGSoPd4LOYFdWrpvPJ7zxkACMqFsqLrF+iJLBPHYdB018DvUJIZHIsz1nMPvwBuaa+cnRR8APzOd5b4y1RegrRjOM9A3Pcn1+Gbgd/W82h6LY2ARkAjoBGoEQEdAKgROH2ZRqBWBFgFQEZ9Val+revKrmOAwDBCiqoDW1QQpKzjorJguMXAFIRP7J8Ni3ShVxm9jcPpzwT7dlONbLFP/b3aWgCCnsWZ5Q16zXidp9Sx54EiQGimDeuIUUaW5zyrqWDOF474/zFhHQ92r8IrbaFjz8z2SAfZ/VmyL8rjXcNNCOgmgSwFAGTOf2mpoZL9fIGQkhjKRuRyG9HLC9UEqsCETAlBqU6haC0YKV7Ncn21DqjT7sL31a88j3JW939HW3jm0BynzGCzYFCNHUHxYhAgY/WVcb0wALIj8WwFyau/NGDJwkqJwGps13M1AhoBjYBGoP4I6ABA/THVK2oEAiHgVaofaIEmmKR6OWykadl3iuz0bvKzehpFYYFzbNApOxlK/wld+lm5fJ9QQbjTguAFy0I41LkNlY6uF3N+9jUDmXXBZOy4jyiFnzHyqguW5LM0X0buyDOHzym2AgBwZ+UZAAgtt8vK/p2PGGNn8fstmLMKdgrVhN/Lz8hqgdg9FkKn2Mh9XuQbcByPZIHxn5bzEnBNrsd13UMVbKnnR6DRawV3QMstlWW0nTPkiidNGugEwAz/zPiF6IicChNhUQHGIIe7uqtWvBgdUwV5SQo4v/VGREyFPIdQZtiOrf2Pg0EUPTQCGgGNgEagORDQAYDmuA/aipMYAUpWzWq5BO3hOTXxAzQOOr4Yfu6bTRtL+1Sl1nQamTm2DgDs52aWtaZhQDie0WtshBaM3AGtyYYGXKQsYY8C8XstoaBQGpTLI4Gds1y+9DcZiZ1wZKuUsYteZSFySX3w93LMQQLDHxeI9wRp4RvDDryQJMwVMvayEVpkizaCUoBIJifovI48CdEfWci8bFRgF7mwGGxyXJDfYyD9ZLk8YenP0naLBjw3o73lvNbrBd+JaUQCb8VWqU19/wfJ/GHpNTI2fE4cyB3Apyf+PvA+oz2RrRCL2u/AlOhKyfltJHL7sGvwpTL+glrw4jlISPt13yPoz+2qOFZHeB7mtf2wgm/BsjM4ktmI7Yk1vgS2o42VXl8joBHQCGgEyhHQAQD9RGgEmgQBElYxS9MdWYKIyXRqsJLoRpk/kNsvSv/JAdAsQ6m37iJQY083e7/z3xjI7wSsQ0alXJrkUMysxm6vJGJrlvOPlh0qVnpRJv+AVUEsl/3QQOblymy3KgBQLV9DPfvb7URR4lHuDwo1AKoCsKrBGQDwwpoBp9jdFkJzHUEK8h1QmeJrj881IeMlzux/BxD/SR589krDPs4gSwhsAXCPelZIjNbzVM91q3VqWbVE3fsj6c+lZpCsdWpsdcX3L7/n1h//u3qaXvNazPrT+e+KzPf8nZDxFyxsvw0zYudVFTThA+nH4M/KicnRMxALdWMwdxBHM1821W9DzWDrCzUCGgGNwAREQAcAJuBN1Uca/whQdm9a/Fzwpcq/D3+sz2sLJYKt/U803QseS7qT/xECHaSyYRQcd7eEmnMOHUGy3Oe3FgIDDCZIB7Xtr7DArGyTx2jq9mDIWOm5OEvWY/dacHNaquZLZezIAfCYCUrlue+ZrDcfrDqgcz2/PhUA3NOLC0Ccc5kNcxqQfTtAUE4he8h1hPLAkyaQCX5r3Nl/VrCQj0DZtlBHjoTgVtZ3Zqkqqi00A6YRFYuTo2Qgtw+7k7+vYOUPogxQsjBvZ7Br4EXsT62rMNqrTJ4qJxt7/6W+B61htaAkiKWlZfwF1eA1vI66CqCGY+hLNAIaAY2ARqCBCOgAQAPB11trBIIg0B1ZjCmx1YLVP25OGnohDnJtvedQRutQ6iPsGvxdU5Z12hkg/biJ/LeVjhqduPjtwcnj7BNA5i0TuS8MoFzuXTj+kYuKOvB1IKOr932q93q5rwpOp3sYPUDLH+VhdJT/RSqxp9K8V0jksdXCThnl+vYGBFle5LL6Of+03FfhwCjI57G9wXP42ccqgJdM5D4LEEigQoBDPpHBrexHJrIfGAVJP8ngfXBXC9T7WRjN9WJmNxa334nu6FJlOxSJTQ+l1+Obgd8MfQeVyuEpYedk/VfZKr7H0p9g7+Daod70OS1XYU7LlYiYbZLLbBxMfYStiSdH8/iB1l7Q9iPRMmZUwYKZyO3Bht5/LvvOrj4IYONg+mMR+NVDI6AR0AhoBMY3AjoAML7vn7b+JESAAQG2CTAgEAtNQsRoh2mERxEJG2nruOj33598u+nJnAQJ3Xq5tBvZ48NnVOc8WnsMpJ4xYfe6IKazd62FyPnVrTeKN2rUls5vNpB6SsKWr3Dqc18aotzdOYRzSiI7l6KkCC48Xbl2ie0/t8UAKwo4eO9Gi3uhlux8+QGDBSe8yvdHdAM9Kg9GtO4YXRy0rJ3mUMr0eGaz4B8pqZdUGwTgOpadExKqYbPFs9KKe+wceBEHUu+MERrybdhvf1rnA4gxMlTFYNBk9+Cr2JNcO3RVLXhlrYRon/CTj63CND1VI6AR0AhoBBqAgA4ANAB0vaVGoN4IsFWgPTxX/Kc1NA0Rs0P8x0Soyl5PvhRnwQwZpQF7sztwNLMR/bnd9TZ51NZTlZ9zQ2lvdgBL2BqQfsKsIHwb7xnXAEcXU1iezzJ9GeFd+CwbsZvKSyRkQZjQQhvxuypVE1TqAtEfWIicN7bBFZGd/yRYdr4W5790jReBX9B7MpL9a9pjFC+qtqy9FAQ4nF6PLf2Pl1m2pOMeTIudE6gSIOiRErm92ND7Tw2velrUfrtg/Jf1HjGYwdCIihCRPflf9f172ZGJ+5L2ezAltiooFDiR3YqNvf8r8Hw9USOgEdAIaASaDwEdAGi+e6It0gjUHQG+6PVEl8FkA7ViJPMHx5WjrzqHSke9NN9oA9iL7mSu9wU8C6R+bSK/o9I5PBkY15XcCnRFSLBIubuiLB8JFlOPVKoAyBx6lY49ZfHi91kw54xtAIBVHqlH1LKA0ufEr+xf8XDlNhbl/kYqV2kA4dVFucJx2o4yr+0GzGm5oqqydsJK3fqdAy/gu9T7ZSjPb7sRs+KXVh38lN0qWfbc9/tilCac2f03Qi3GPTJWH7YnngZL/Zd03IvuyKKKIIHKcedvw7mT/l9E+EEOMJpR+jWA2XqKRkAjoBHQCDgQ0AEA/ThoBDQCEw4BP1I3yrtFL7ZEH39Jps0ThDyQWmMiv0XCLXBqkQhPHVsZ//h6BEB4OKfknSj//40J5IePrdKxd0vrla5QqQuMBZCiJeE5M5AqBLkgRsJJILD6bcC9ZIefAFwUbGla2nEfomZXTbe3N/sNNvT+suLaGfHzsbDtthG1R7HVQFZlUJOhI7xoUnQ5lrTfjYhJ/UnnKOcnUOEpqwAorbKy68+EjF+wYWN/6l3sSDwTbLqepRHQCGgENAJNh4AOADTdLdEGaQQ0AiNFQJC6PWkiv8u7nJta7pHLLLDf3M1k77RBaLg/asIeqLTM6AJaHsyDTu54GqyUyL5pgj32RpuN6JXe/fUqaT9x5qIjHD7PFq0SbJlwjvA5xQy14x+tIwX5PVYXuEejqyoCtQKM0PkvnZlBJcGv4Caa9HmYWCXBqorwqrGtkqj3M+5V1k4HPGv1I2y0KrP5XrJ+Z3b/NdrDp9Rosg0y/3/V91DDS/95AJIUntp6XQUONvLYM7gW3w6+PHROd0UFe/d3DDyHw+lPpVis6vpLdApJwWDju9QH2Jb4dbDJepZGQCOgEdAINB0COgDQdLdEG6QR0AjUAwFrn4HU46Y/czs3MwFzuo0w5d7mAObUolNlQxDQUQ1A5qgK33ccBgAEEd0TIViHHUibRXnDS+QOpapcf2gFYjjThrXfKNexd7UIcD6DDyJAI1FraAYd+9ymYmZewbYvzlyn7DvlJpP/HlLLTro/DCYQWmIjdp0Fo7sen5TGrcHy89XdfwUSALoH5et2JJ4VHCQkv6M6QFt4ZsU8OsB7B18XyiTucUbXnwrC1GpHgWTwa2zuf6QpnH/af2rrDzC39eqKNglZAIC4Lmi7GZOjq8D2gL3J14TqgWqc3fO30nsgn68rAKp9nvR8jYBGQCPQbAjoAECz3RFtj0ZAI1A3BOrWZ+1hUSPL1WsByrM6wodJPlBm3GWUO/vP/TMvmKCTLRvh02zEbgsu11gLBl7X5L42kHleTnhYcV0dqgBEAOChkFRlAqVYDIMrk4HwikLGf7w7/iUcKW+6uP0OkeF3Djq1+5JvCub90pgcXSnmVpbAA6qMtDyzXQJV9vzZyFj92Jd8SzjNzTRUAQCB18OeAAAgAElEQVTaeDD9Uc3yfCSQXdbxU8RDwZQFNAdAMz0V2haNgEZAI1AbAjoAUBtu+iqNgEZgnCBAVvf0KyPos/Y5Z6Md1mpvQ+7zIvmconLcSynBq2xfZodbJcE6yP56A/xv6fxWIH6vBXN2Y8raq3L+SwcYYRDAOgqkHq5shQifbSN2Y5V9AdU+DA2ef0rrtZjbck1Fnz5L1rcmnsSxzKYyC0/v/GNMjq6osFoVAJBltinpt3vwDyzgEGXvMbNHyAoO5r8TWf9D6fUNRkW+vVcAYCQqBdNiZ2Nh++0Is6fEMagqYBghGAKp0rBxKP0ptvQ/2pQYaaM0AhoBjYBGIBgCOgAQDCc9SyOgERjHCOQ2GKA0HbxKums5XwiI3WIhvKIxDmvVJvuQ+ZXWM6cC8Z/kQY4E98h+YCDzqllW5q+yg5lqobZgA2zJYBvBUFbbfdEIHemqsXBd4Nvi4LWBT/uE16X5nQZST1Q+m9ErLEQuGyfPVY3gL2y/DbPiF1Uw1mesXmzpf0z04DuHar4sANAdWYqlHfciapaTc3hxBtR4jDG5TMUBwM0Z1GC1xIHUO1XbMr/tZsxuuaxCNjGZP4r+3E5Mia4q8g4UOBG29j8BtmfooRHQCGgENALjFwEdABi/905brhHQCFSBgHXAQPoZE8y41muE5tmI3W15EgjWa696rKPKNsvWDp+pkJbLA2mW8H/hTbBYrb0sbY/d1MDSf7L/rzGrNXt4PoMAl1mIXGrLZNqV62bWmsi+U4mlTDaxduOa88rF7XeBbP3ukbNT2JF4uiIbL3NWmb1nyf7OgefLlpkVvwTz2m5EyCiX56DzuqX/EVA9YDwNVbtE6Qx92Z34su9/V81ZsLLrL9AVWVABBZ39jb3/ArYITImdiWT+UIXc4njCT9uqEdAIaAQ0AsMI6ACAfho0AhqBkweBLJB9z0DmnZFXA5iTgPj9eRg94wc+Ehqmfl0u0ae0nnwAP7YQPr0yC+1F4lcLGqwSEIGU8irkWpaq+Rqh9PCIhDSSZH/nk9wQUtLCsg059xwb0e9bgeQlRdXBoyGQlLFshID4XRZCiyd2BQB7+mfEL6ioAFA59Us67sH02PfKoMrbGewaeBH7U+vK/p2SedPjnFseXBnIHcCnJ/6+5uekURcWCBP/Gq2h6VITBBli8g3sGngpsImF8v9bKzgYWKajpf4Cw6gnagQ0AhqBcYeADgCMu1umDdYIaARGioB9DEiy77qvtpWoex+72QJ73MfTyH1W7P8PaDSJ5+IP5IXSgXtQFSG1xoS1Z2SVAKH5NmK3W3DxwAW0sL7Tsm8ZyLzpaG9wtCUI5YRHQ4U2Bp8R6PnwqKQQ3Ak/zQviv4k8qu1rP7P7b9AenlMGSSp/DJv7H0Z/bvfQv3upCxzNfImv+v59XMK6rOMnmBo7U2l7zk6KAMCB1LuBzrei6xfoiSytCJLkWYEx8BwOpj4KtI6epBHQCGgENALjCwEdABhf90tbqxHQCNQJAfaxZ9+vwnktytxFr7ARWlhdmXedTB7xMsLBfaO6MndlKwDb+QeB1GNmQfqv2mGQ1d5G9IYmaqHIA9l3DWTWFTCi1B7J+EqDJIhpyicGCAIYLUD02gJrvysJDT8lBAZF4vcEqyKoFvZmmq8ioKONlp3F7sFXsSe5Vpg8KboczOq7VQBkDv3M+MWYL8r/Y2XHlUnmNRMefraozuW8jvwJ5APwkv3j/Hmt12N2y+XF/v7ynUdCKuh3Bv13jYBGQCOgEWg8AjoA0Ph7oC3QCGgEGoCAVzY8dJpdVvpOUjxzsh2orLsBRwm8ZS0BAISB+J3qcnRrd7F0PhfYDAjnmM41neNGjTxAAj62RbClge0HoeU2QlQgKMUzJLESBjtST5mVsn2Kc7BFJPI9C6wK4MhvNZB934SdUB+cLQSRCxuIzRjdEz8JulT+KDb3P4r+3C4Uyv/PLctWq8jvzuj6U3RHllScQqUuMEbHFdswKDG39RpBTrh38HWhPhB08NqVXX+G9vBcz0t4zm8HX1ZWApBQkDa4mf+5qEyCMah9ep5GQCOgEdAIjA8EdABgfNwnbaVGQCNQZwRU7OvchplpoUU/wUZNAQAAXqoA1l5DVAHQifYbRicQOc9C+By7ccSJNgSBIStA7GSlxXTYY9cPO+yyM1UbBPDDxfl3L6yrWWe8zFVJ+5XsP5Hdir3J10X2P2qW96Ikcnuwofefy4jvZrVcinmtN1SQ/3E9Ev9t6P1lw6BpDc0QgYyOogN/MP2xYNWvZnidz7kOeRR6sztEFUVvdrv4U1dkESi92BVZWMH6X7o2mT+Mr/oeqiowUY39eq5GQCOgEdAINB4BHQBo/D3QFmgENAINQEA4cY/KncDxGgBgaXnuQwO5DSZCC2xELrZAp7s0ZFUP7L0Pn2ELp9jLiVe1AsgCKay8jlxsw+guZLH5/83ZNoy2Btxo55bsu3/JRO5zw1vGMACjv3WwQKhYQeA3kiNSVvKmBldGjMT+Gq4tlLXfJHXYC8vZyFj9iJok3BhuNXG3CHBmT/Q0LG6/EzGzu8IS2fwazK35Ejr/yzruR1t41tA5eK6tiSdwPPN1Vesu7/w5JkVPr+jdly9iI28X9E9DRsTzmvHeIlEViHqyRkAjoBE4iRHQAYCT+Obro2sEJioCdM7SLxlCex6lRH4YMHuY3bcQOsOGEQKS/xGSlnKPxwCA3QvhkFLusDTocMfvtmDOKZafS1QAyPIfu8NCfpeBNB1aVSafqgA3WyJY4Bw5iXwey+nj9w3v2xTPWbXyhQ4CQJX9gkzyX0OBqh+CYNBoKcQgNvrNYZl6T3QZTBTk95L5g2UEfe7rOf+cnv9RdPD9Vh/+uzv7z+z2ovbblSz5lLHb1PdvYIa7EYMVDNPi55Zl3mstt2cw4bTOn4L/Xb9hg9J/zP6ztUIPjYBGQCOgEZi4COgAwMS9t/pkGoGTEoH8HgPpJyVybi40jHYUHDdJ7/p4CwB4yfI55QpF1ppSdwPDYJQCAPyXChZ8N2Zkp/9JHuaU4T/IyBSpGtDyYL6s+qDRD2P2g0LZP6pprffjPyCev/J/1oKcPbTURuyWxkohBrFTNodO/OyWyzA9dj5ioe6K8nLLzmAwfxAsed+ffLtsicnRlVjacW8FYZ+XLUL6b/ClobXY0z6n5UpETHmJCbP/e5Ov4dvBV2o94oiu8+I6IL/Bxt7/v2qne2b8Isxru14i4VebqWnrBLYlnqq6GqG23fRVGgGNgEZAI9BIBHQAoJHo6701AhqB+iKQLWTB8ztqYKV3WBK9wkLksmo8xfoeo9rVcp8aSL+odm5Dp9qI3W0J55cBAGeVQOgUG7F7i0z8xO8pE/ntavwYUIjdUwgCqHTszZk24g9Yguyv1pH/xkDmdQPWdwaMKBA530LkgtqIGLmGaPdwBD6C2lWGj+siykgmH5JXkQRdn1XtTaeGENh4lt0vw4K2HxUz736fOxtpqxf7k+uEQ14oi3+gWBYffFPK1FH+D4aBmNmFsHjQVHs3PrM9LXYuFrXfJg1yuIMZwVEACkGAG4rnr+bK8rl0/ncknsXRzMbaF9FXagQ0AhoBjcC4QUAHAMbNrdKGagQ0An4I1MUho/zbbZZwysbFoNP+hCkY7b0GWeXJLs9AQW69o02gs5itL/KrUeou9asQ7H6P1dhO0Q1YvSwbqJzHbHb8DgsI1YBgHiJTn/24sk+/1ix5+gUTDJLUNEIQZ+He7iF93rgN1QPyAXaLQNyTyDnjU1Zyevw8zG+9sUKaz+/kJKg7kdmCnJ3C1NjqgL3sfqvK/z6Q24/N/Y80lNRuSmw1FrffoczWjyT7znuwsO1WDw4Fb9yS+SPYOfC8dv5re7z0VRoBjYBGYFwioAMA4/K2aaM1AhoBGQJ0WkVf//Ha8RF98w9YMKePjwCArKxfevpogQ+AzPfppx3VAnRw7yqX+fOrKPBDdyQVFJ5tCOzLv9JC5JLg90ZUKTwcAp1196A0H+UISVKYeV1NDhg+20bsxkpVCFXAKXppIfiRXW9K9xXEiyttRC61wP89HocX4V6znGckjnU9z1CQ7/tztIfnKJfNWgM4nv1aOOJH0l9Utf3SjvsxLXZ2VdcUVAK2Y0fiuYYGR6oyWk/WCGgENAIagbogoAMAdYFRL6IR0Ag0BQL1aAEwATLeR68ZH/3Y+c0FXfogve0szY9dbyO1ptwxZWl99FqHg0vCvN+ayG2sPmtOh1YEUGYEd9JLz45QFHjSBDLqp4mtB/Gf5QMrCgiSQmfAo7i0aFO43+GAe5AEihYKtkkUeO2GhjIA4GghEXxqg0D+gAG2TxgdTaCGMMIPa62l+8G35bNT/bPnXD9tHRfObbOUtc9vuxGzWy6HEaAshs45eQtydhIZqxeDuYPoy32D45nNYFDDPRa234ZZ8YsCYmYjlT+KA6l3sTf5RvBbomdqBDQCGgGNwIRBQAcAJsyt1AfRCGgEiAAl3tLPB3OIvRBjW3GUkmynVe/IjuWdkEn7ee0fOd8GfQgGDkrDnFXs2Y87nNvjQOrRkOjzr2Yws021gAB+TsWy6Wf9gw7VKgzISAq5saxKQbQ/sFogUW6aigfA2msg9VilcsJIKiCqwbpRc6llPz12bkCHszor6fz2ZXcgavagJeRgmwy8jC0IB7cnnhEZ7mYZHeF5OK3zAcQYBapxEBsGBI6mN2Jv8vWhYMDi9rswI36+a1UbWYsPsglel7X6MJA/gEPp9Zror0b89WUaAY2ARmCiIKADABPlTupzaAQ0AgUEAhDZBYbKAEKLC+XfBmXIm3CIkvk32HQebNCBDp9lI/uhMdynzvaAey0w0+0cecoGsrpAopQg2020T9xfW/afrQlugkLlHlW0aKTXmGAVgHtQ+pAKCM7BbH36cRP53eXzVQEAgc+vzYp+/4kcAGDp/5L2e6qW7Qv2dA4T9pHYb3H7neiOLq1QFVCtxaz5kcwGbE+sqZpVP5h9I5u1vPNPMCl6+sgWKV7NSoBdAy/hUPoTrOj6BXoiy8qfZeSxZ3Atvh18uS776UU0AhoBjYBGYOIgoAMAE+de6pNoBDQCRQSELN4aE2SSr8doimqAfEG2UPSMO45VbQCAeDAJSWe3TA5Q0eeeXVcMMFS2wJdDG4bI/IfPqK1iIih/g6xaQXWPVQ495wtbz6y0Nf2MidyXrgCAogVAYPNaZfBFFlyox3PYDGvMb7tZSP4ZgumwfNABp2NayNxX/9mTEfZRJnBu65VoC82GaUSkEFC3vi/7DfYkX2uqrL/b2Jnxi8FWAHIC1GOwRYBBgFktlxZVGIZXFeoCAy9if2pdPbbSa2gENAIaAY3ABEJABwAm0M3UR9EIaAQcCGSB7HsGMu+YUqb6qrFqoFyb3VuQN6R8X3iVjdhNwyX2osd9TfAKANW5zclA/Kd5aaWDwPF1j0oAs1hSXwU5X4UdQfgbSAJ4rQW2MQQZXgEAGbGfar5oa/ixKwKSh+BSyG8pd3Tp28Xvs2DODWZjkHM005xVXX+Jzsh8iUk2Dqc/x+7BV2uS9uOCyfxhfNX3kJSUjk7zlOgqdEYWwDQK8hJ0/E9kt1VNmtcoPFtCU7G88+doCU2rmwkMApgIVwRHWP6/NfEkjmU21W0vvZBGQCOgEdAITAwEdABgYtxHfQqNgEZAgQCduvwmA7kvDFgnHH3v3bZwpinvlvu/7L15kGRllf/9vTfXWrKqupte6W56X6BpgQZREEFB0Z8gyrAILcuMOhrOFjNhxMwb8f7z/jcTYczEzPgzdJQBm31VFkUUBARUdmyW3hd6X+ilqrIq93vfOE9WVmfe+9wlsyqrsqq+T8TEhJ3P+nluGZ7znPM9b4R3FIihLC+8Y1UlQEUz3G+i9OHQ3h0v7bowdKUyv85GcaMBcR6Ebaok3UV6w7W03UDul6arwoKKjviCpViOtAXpNzidH2HW80oB0Dk8hFXmzghsh86aLlrAq7qA4SirGGaPE6VPKroQq1K3Ixlx57EX7UFVS15yzLtjy1Td+/bI7LoiAWyUcCDzEnYO/GKiIKl7nys6b8Ls5Mfr4lL3IgDSxX14++T3GxnKMSRAAiRAApOcAB0Ak/yCeTwSIIFwBMToy/3KhBjUQYr6kuue+KoFKSPX7JZ7ylQOiuqmjNdbSzC6AV0ZQHFqSO360gFDOQ/swXC7dCnjO4eVAFHqF0Z2HogsLjtQRimiWeXSK9G+1913IOsIc9EwqKd5iQBKhLpoO4geQqVpnSmpcmSEMK9uXs6KyFJblVWEPlq9nq23XN+e2EqsTK1H3Oxy7U3E6bb036Ne5KXJi/2i9i9hVvJ8ROuodZgpHcH7fT9R0QCTsUm5vqWdf1EXk3o5iCNlf+YF7Bp4st6h7E8CJEACJDAFCNABMAUumUckARIIT8Drpds5g9g0iZssRJoY6u31Ii17kZd6ebGXPP7snRGIgn2lVZetk1J+qipCGCE/jVEcntwo9bShyg8WXjRhnQDMaUDs0iFtgfrTylU+v+T165poISRvKcGYVv4194SJ4lu1i0gViMR1jqoGkq5wn6mcIc42mQUAZyUuUC/7uhx2pwNg+Fs0EpiT/KQSv4sZneqfTSOuogi8dAQ+HPw19mWeG6UPqrWmEXZru/8OndH5NRsT/YSTha0Q4z1pnoZ4pBsihKhjFHQiv1SKoLH8nQRIgARIYPIToANg8t8xT0gCJFAvAdEPeGUoLcDHcK5+ia93iTD9vcrMydjqcnjO8nnmaUDyL0uQSAVpSijwhXClEc2ZQPK2EoZstTDbHJc+otRfetdAZLWNyBLvSAzr2FBpv379NitpBdZRQ1UhqImWiEBFUkj0QXVTToWfu9X/4VFNYVwANWHR8uv19YhqwjAkH3/HwGM4nH01cGUxgtd0fcdDSwA4mnsbm/t/FjjPRO2wrPN6zE1e5EgDsHEg+wp2pB8ZPlbC7MGs5AWYk7gQyYiEoAR7wMSRIDoMezPPTlQ83DcJkAAJkECTCdAB0GTAnJ4ESGDiEpDw+twvDCW+59X88uZHevIg41VSEJI3WuVXbnnlH2rVzgH1T6Wh1+0/BxsQ0r2lX7ElTeB5UzloVKpGUPUBObso+2/yOLsBJSpo9wHF9x3q/4ttJG+uDee3TwDZuyMQDQBnk5QIZ/+RfgOtNL4nthwrU19H3OzWbEtEAMVw3xBqy36K+APFg3jr5L+FmmcidhINgKUd1yLicKT0FXbhz73/qT2S9JdICq9KCOVBZSHGyew8mYj3zT2TAAmQQKsRoAOg1W6E+yEBEhg3AqosXqm8vLwIq9fgHJD/vakMRF2rDrcf9Y2HMF4lj908HeXXa9n/UIt/0ULswlMv13YayP4sAitEarVEDiRvsWDOab7GQb3MdNEMhuTp31aCRD7omij1i2J/5W5Dral5/XcJMlZPJOkTUlrwnNZjFuq8ITutm/YvaI/M0fb2SgPQ/t0YCZzT84/auaSU4Jb+Degt7Ay5q4nVrVwN4NtD5RJP7T1bOo7N/Xehv7jHdaAwDgBdGcWJRYa7JQESIAESGAsCdACMBWWuQQIkMGYExEgrvmnAOlJ+zZUqAPKSD00de2XgF0a2NRHia/tGCaL+3owm6v/Ze00gr59d8teTN1nIP2OgtOPUC7buNbq0N7wooCp9d40j970ZB6xjTuuQgezdtY6OyvDIIltpMmgFCSVn/0ETou8QtlWiKypifvLin3u4XIpR1wIFFMMuPE79JCx/WnyVKimXLu7XluKTrZ3Z9U3MiK/x2KWNE4UteK/3R6FOsSp1G2YmznX1rceREGqhFux0dvffQCIqqpsujULSAJZ33oie+EpfPYC81Ydt6QdZ9q8F75pbIgESIIFWI0AHQKvdCPdDAiTQOIGgF/PGZ/Yc2WwHgArfl0oAb3sbr9GzbYgBLP0qFQxEpDB5q/sVP6wooNf4JiAMPWXxAwNS1k/bDCB+mYXYpR5lDPcYyN1nQhxEgU3SCr5sKab2oKGqEkhJRU9nURQqFSOyfGK+/p/edhkWtF2BmFkW6RMhOlHz35n+hcsRIP0Wtl/pGYouOeiiQL978JeBmJd3fg1zkp+Ykg4A3dltWNifeRG7Bh5XTMQpc2bXN4YcBf7Oq8meNhH4MbEDCZAACZBAaAJ0AIRGxY4kQAKtTsDuBzL/G3HVqm/mvsei7Jso/Ev4vpzPy/iNrrNh7TIgugGVFvuUjfgV7tCHsKKA8cstxC5pHaNWVPdFfd/LEFdOi/WSEqHfc9hz1/W9BDge6pprHDrPTV6MRR1XKcV5Z9OFlKeiC7EqdSuSEY98C8misXPYl3keewZ/7XuiNd3fwbTYqinpADij/YtY0H4FDERqzn849xq29t+n/m1p53VKLDC4EkB9+gvj8JlxSRIgARIggRYiQAdAC10Gt0ICJDAyApKnn7kjAimfNyZNXoqvtRA9s/lGcuFPBqSmfeWF33W+KCDabNUOAFWl4PYSJEe+pomQ3jOmetn2nK8FxQDl9V60DqwD3q+hvqkAdYohhvmGKlUEHHZcmKHj3serJF31xtLFvdjY+wNl1Fea18t99TjpfyDze89IAD9BwcHSIbx54l/HnU8zN+BVUlFKAb7b+0N46QTo9lS0B7Ej/SiO5N5s5pY5NwmQAAmQwCQhQAfAJLlIHoMESKCc75+714SUiGt6iwHxz1qIfbL5xr86SwN57DLMs0qBU03fAcxVSaDpQMMt4FmCrzJcXuTlXjwiF5SQ30MmSjtH/o1IecDEVy1VknEiNi81+uqzSFj6kezr2Jq+v8oBcINSpA8qSydjewvbsXvgV+gv7h4eL3ntK1Lr0RNbpp3jWP49fND304mINPSee2IrsTK1HnGzVjykEsrvX3Gh9oaO5N7Clv67Q6/NjiRAAiRAAlObAB0AU/v+eXoSmHQEwua4N3RwE5BX9ehaCxJyLyHnI20S1p9/VsTlgPgVNiIrfGra+4jgee0jSJxOyuPlnzBhZ6pmMIdKAbZQ+P/w7kI4QoJSAZQT4OcmpDpAQ80A1Mv/l2pLBDY01zgO8gpDd25JXpi3px/B0dxbmBFfi+WdNwzrBYTZvmXnMVg6jMHSEUSNJLpiixH1+OOZKnXsvV74K9EP5d+/hbbILB/ENvqLe1XKgIxjIwESIAESIIEwBOgACEOJfUiABCYUgdJmA7mnzYZSAczpgLnERmSBDZhQqvLmbBuIA5o06RFxkdz+3H2nasrLS3JCxOQWezsB6nZwSHm6qy1Ez/OJVCgBxS0GStsMdWYxbiMLxyiyoQGCEuERJOjnmwoga5aAzI/N4WoRobchkR+ftxA73w56AA895Xh1DOsAkDyR4/kPsGvgSZX/3xGd17QtZ0pH8H7fT5AphahX2bRdjM3E5/X8Mzqic2sWy5Q+wvt9P1bn99cAsNFb2IXt6Ydo/I/NdXEVEiABEpg0BOgAmDRXyYOQAAnUELABKaEnufOq/FsxPB8x+sUIjl1kwegJPy6op6Qo2B8ZMGfZsNNA9u5Txn9lrDggkreUIOX9vJqqCvBG+NdrcyaQvK0EoyzyPila/jcmCn/wYRBCnC/3iAlJKQjVxDFylg0RRhzNbyLU2k3qJGr+C9o+B9OIBq5QsNLIWscgIoDN8nzI6/++zHP4MEA8MHCzE6TD2d3fRU9sRc1uq0sgikbDko6vYlZiXU3VBYnIOJJ9Q+krVGszTJBjc5skQAIkQALjTIAOgHG+AC5PAiTQfAJieJfeN1B41Si/+IZ93JYH8Tli9NkQtX+EtBV1J7IOG8g+YKoKBRJJYHQAEgGga5FVNpLXW/ASllMh7PebysERtsU/410iL+wcze4nL/vFPxswp9uInuufYqEcKD+LwPJ5KJYo88RNVjmaQ9N0DgBx/kD+bwit3L8Y/pKaMVFz/b3u7bTEOSqc3yscv9n3XTu/rUoPftB3x5QxalelbsPMxLmeDoDKD+2ROeiKLUFbZAb6i3twIr95yjAa22+Qq5EACZDA1CBAB8DUuGeekgRIYIiAfRIo/MFUhmaVsHkgH6Mb6vU3enb9jgAx+nWv/Z6Lyuv1lRZin/D2VEilA3EoWAfDOQGkEoBEAZje1dsCGTStQwHI/bJ8JxXnjDhIRGAvssybgaQsZB80faM7VCWEW0uQ+3M2nQNAUh8S6y2V+jHZW5gqAGEYiNhf0RoY0gUI9z06jf+pGM4uIf7zkhfXRFTkrJPY0r8BvYWdYdCzDwmQAAmQAAnUTYAOgLqRcQAJkMCkIDCU9154yYB1KHxUgIjqJb5il3UBwrQQonW6aYKE7GSMOBYy/xOpFfDz2VN0rY3ENd6RBWGO04w+XikNQS/4spfAVACIaKOtdBAQq929VAMoflBrsE4lB4DQCK8D4HXz5Zf7Lf33YEH75zEncWFNuHrQ9yLOg5P5LdiWfhBi/E6lNjNxHpZ1XlcTgZEu7sPbJ78/lTDwrCRAAiRAAmNMgA6AMQbO5UiABFqPgITniyOguDmkVoAJxD5lI35psDFdfMdA7nEzfNpBFZ5AITsxgH9loPCaGQ5qHEiutxA5I6TzItysI+pV2mUge78J5PXTBGkihE2HcDoBpPpC9q4IrGO160bX2EhcZ43oTK0yWELHT0usRbZ0zLNGvEQBrOn6jlLmr7/ZGCgewOb+u4eF6Lpjy7Cw/fPoji2F4ZXDohaykbf6sT/zosr7n6ptace1qqSiacQguf27B36Jg9lXpioOnpsESIAESGAMCNABMAaQuQQJkMDEIGAPAsXXRTjQURZPt/0QInNinGY3mLAOuMOixbCNXWwh94y38St56H417WVb8oItL9lhm1QDSHy5RQzcEqDC8Df5h41LGkDyRu+Se9Z+A9l7Tcj9+TUVvfFlG8Z0G4UXTRT+6I78kPKOKlpggrf5bZdjQfvlQ6/Lohi/Q5Xy05WLmxZfDTFEpfRc+OY/p6TtgksAACAASURBVDgfZiXPVyJ3SXPGsNBg0c6oPRzLvYsjuTeYyw5AWEllBXGmsJxf+C+QPUmABEiABBojQAdAY9w4igRIYDITkPSA9wzkXyiL9nm2KJRhGlmuf1FXOeoPmKrkXE2LlPPb5bU5KIQ9KAy+XgdAK4W4i45B5s4IRJfBt4VwttRdHtFjQUmREAHCidzmJi/Goo6rEK2pW+lfM15e7iUcvT0yO1DlX9T6j+TexM6Bn9OAn8gfCvdOAiRAAiQwJQnQATAlr52HJgESCEWgMOQI+J0JCRnXtejqoZDxiPvX/DNDr8yOn+QlOnmrpaoByKt19m5/MT9zga1C93Uq9HU7AM4YErmLhyLQ1E6eDhLNqkGOEBlSeLHstAld5cGxjtJduNVSlR8mapNX/LO6voW2yCzNEdwh+9WdKmXnJG3AqzJAtvQRtg88opTo2UiABEiABEiABCYeAToAJt6dccckQAIBBCT03trjofJvQYXkS59Kkxdo6+RQGLoF2AMAQkaBi6p+8i9LqqxfdbPzQO5efak+Z5h5UB68zBs930biKvemtA4AcUZIV6cdGwUS11qIntkaBq6UZcw/HT59QbQLpKyfZzm+UtmZUtrdiBI9EFlsI3mzd6rBRPjDm5W4QL3kizHv1QaKB5XoXn9xt7ZLKroQq1K3IxmZ7vo9WzqOzf13qXJ0bCRAAiRAAiRAAhOPAB0AE+/OuGMSIAEfAqMVCh4WspSXa/tGCUaXwwHQB2TuiEDC3J0t/hkLsUtrjfCgVACI8S7h6VKGsKpJqoLk0Vc3iSyIfcZG8VXjlMhdbEhP4JOtYfzLftWL/fPhHQBKE+EyN7saHhsN5B6rY87K4Kq0jLB334r9ZiXWYWnn9Yh6eknKux4sHcb29MPoLWzXHuPs7r9BT2y567eincWO9MOeooKtyIR7IgESIAESIAESOEWADgB+DSRAApOGgJ0benXf09gLcCMgqsP5q8dLZQERAFTRBI6mcwCESQXQhcHr0gyqnRJqfdEgSKDlatvX7QCQ7HQJ019vwTxd78iw9hrI3mNCvoV6mjhWEl8JrupQz5zj0Vde/s/s+qbWeHfuJ2edwI70YziWf9e1VV2Neulko4R9g7/D7sFfjsfxuCYJkAAJkAAJkMAICdABMEKAHE4CJNA6BGyfV/dm7dIrNN/aN2SIVqUaVPagcwDIb2FSAYxpQPJrFszZNqzjEvIecQkVSp+2vyrBSDXr1HXMWwIKbxqwBw3EPmnVOCEacQDIyn7lEf24e+1apRbcaCnnwmRoqegiLO+8ER3RuYHHyVu92DXwpFLkr27zkpdgUcfViBhusYijubexuf9ngXOzAwmQAAmQAAmQQOsRoAOg9e6EOyIBEmiQwFg7APxq1PsZon6l5gJTAYRNFDBPs2H3iWHthtUySv9S5u8JE8U/lyMynM6S4tsGco87wvVNwJxpwzpqeOsw+JRH1HKXJSRgwBk0YEIp/sc/X+uYaPDza6lh9TgBpP78h4O/xoHM74fP0B1bgpWpW5Ewe1znShf34e2T32+p83IzJEACJEACJEAC4QjQARCOE3uRAAlMAAJ+wnujvX0JQU/8hQVxAuianwPAz0APkwoQdJZWqWXvUuV3lE0sbTaQfbBWtV+9xt9sofiGgfzvNCUUhw7vVRVAJ4oo6fAifmj1AtaHBuwMYM4R49+CiDhO1laPE6Bk57Av8zz2DP56GMe5Pd9DZ3S+Cw+FACfrF8NzkQAJkAAJTAUCdABMhVvmGUlgChEo/MmA5MU3WgrOE5UBFVIfWWIj9klbheD7Nb9oBKkYoMrNecwRJhXAb5+J68df6d86NKSB4IhQUJoJt5TD7aUag6j2i0FeaZGVNpI3lKsdVEcP6M5bPVfl98JLBvLPOUQRA3hPxD8PeZmfkViLzsh8GIaBbOkEjubewmDpUM1x6nECSH7/4ezr2JZ+QM2xKnUbZibOdeGhEOBE/GK4ZxIgARIgARIoE6ADgF8CCZDA5CJgA4XXDRT+aJYV+DXl/FSud6zq2BJ2Ptsezk+XOvBGZ1k0TxnpEZTL/NWhLShlBkWMTiIBdE3CzmMXeTgRJHT+cRPFjXUsOLSIORNI3lZS+x/P5lniryp8XwQKs3dGYH10aqfmfBvJr5dL/YWJhhCHQeKrQ/2F+b0mRAiwurWUJsIIL0UM/8UdX8aM+BqYjvx8G5ZS9d898KuaEn/tkTlYlboFHdF5gR+xzHEs9y62pu/DgrYrML/9szDkD6CqWXYRezO/xZ7BZ0Z4Gg4nARIgARIgARIYawJ0AIw1ca5HAiQwZQjkHjUhZQl1Tfd6XWNk+YgIegL0KBU4HsD9BP4kkkKcFOY0IPuQidKWU4yknKIqq9hd3nVpj4HcfSbEoeLVpG/sPAulnQZKH7p5q7SC9RY0enbjgabhNafFV2Npx7Voi8z0naNgpbFr8Ekczr463E+cAMs6b0B3bHGgE0DCZ3oLu3Ak9zoWd1yjKSlo40D2FexIP9LwWTiQBEiABEiABEhgfAjQATA+3LkqCZDAFCCgFbmrnFtewq+0EPuERxRAAcjeZ6rKAKGazHeZhdil/qkJoeYahU6lbQayD3jn8FfK7hUk1//pqpD9SLnKQWT5qXPkXzBReCEkB83eJWVDWE/kJsb/8s7rkfASnXAcrmhnsHvgKRzMvjL8i5QIlLD+afFVMOAQX3TBsZEpfQQZEze7XL8eyv5pOFVgInPl3kmABEiABEhgqhGgA2Cq3TjPSwIkMGYErMNDefAD+iWHX8I9hOhEy6Dwx1OGrwgPiv1X3GwAhaE5DRG0sxH/nK30CVql2Tkgd6+pXvC1TaIVri2LKGY3mDXVDJwGu7z+5+43ta/7gefVOBQCx7RYB3nxX526HR3R0+vaWc46ia399+JkYVuNE2BZ5/WYmTgvhBPAe7mTha14t/eHde2HnUmABEiABEiABMafAB0A438H3AEJkECrErCB0laxsFHzIh16u/KK/4CJ0g7v12sVnn5TOYfd2Zxh9NXVA8TAFidAvdoEofc+Ch2L7xnI/dw7CkCM/8TXLOSfNmoiHcx5thJJrGZS2msoJ4Cu7KHfVlumJOIIeK7ovAmzkhc0YLDbOJp7B5v7f+ZafWnndZibvKiBOctT0QEwggvlUBIgARIgARIYRwJ0AIwjfC5NAiTQugTUq/PPy/npYoiKMJ0I1NXbgoxgmS/6MRuJL1tKbLC6KRX8t6ry46cBbX9VUtUIJkQrAdmHTUi5P68mZxehxfxvqkLS40ByvQVxjlQ3YZF7so4KD46ygxOCmWOTEvq/ovNmxM3GLj1v9StBvxP5Ta7jn9PzT0hFFzaE5XDuNWztv6+hsRxEAiRAAiRAAiQwfgToABg/9lyZBEigRQko41/E6XaeMlyjq20krnMb6UFHCAyFH5ogepaN+Jet4UoEImaXe7D2xVvE7pRAnjslO2gb4/a7td9QyvyeL/cGEF1rK9Z2/6ltxj5lI36FI29fqiOIU+TP4fQApMqCVFuYyE3C9eWl3l2Cwka2dBzH8u8pUcCe2HKYRnVpi/KpRdV/f+ZF7Bp43IVheefXMCf5ibrxSLnAvYPP4sPBp+seywEkQAIkQAIkQALjS4AOgPHlz9VJgARakICqJf+72pdmMbqTt5dUznq9TQniPWgCRf+RRhsQWWorxfvSbsPV3zwNSP5lqRz2P4GaSmV4weflXiIfJACgomsg/3FGmbcr2qEAFQUQVCJRnAqJq63aco8TiFllq+f2fA+d0fmunQ+WDmFT312Q/y9tUfuXcHrbZVongDgJPuj76ag5APJWL7b031OjLTAB0XLLJEACJEACJDAlCdABMCWvnYcmARLwIqCrTV/pm7jKQvT8+tMAIC/XT5mQqgAjaeIcEIV8uB96RzJt3WNF2E+MeiXwJ0a7CRXGLy/u0TW267G6IRE/A0hcYyF6joZ3CSi8bCD/ksapYgCx84de/seZU91gHQN6YiuxMrXepcLv9ap/dvd30RNb4VrWK19/Tfd3MC22qq5tytoHs39gCcC6qLEzCZAACZAACbQOAToAWucuuBMSIIEWIGDtM5C9R1933pxrI3mLBaO9/o02ZAQ7lpFwdjGyx6tJGL+E4IsuAjy2IZUKEn9RVvevbo2I+AUJ+Nl9QOFP5f3YRUDEA6WCgIybDG1W4gIs67xOleKrYWnnsD39CI7kXq/5d4kCmN/+WRgOMQkvB8DHuv8BXbHFDlQ2LLsE04i6EIrxfyK/WYkKlpQKJRsJkAAJkAAJkMBEI0AHwES7Me6XBEigqQSCSvd5CfaF2ZR9AsjcEYGdDtO7ts9IUhDqX809QvLzsw+ZsPYGRzGIVkHyRksZ5NWt+K6B3OPBqRDDYyJA4qtWOapgCrYz2r+IBe1XuAx6Mb53DDyGw9lXa6jMTl6IpR3XuhwGOgeAiP+tSt2OZKTWUyNzfzj4a7RHZmN6/EzEzE61RsFK40juDewaeGIK3gSPTAIkQAIkQAKThwAdAJPnLnkSEiCB0SAgpfvuM2vK0tVMa0Cp08tLs7nIHhbtC7u0Cl1/tkrxPsxACYe/2kL0vPExhBuJXpAIgOQtJRjTqg5Yp4ifjAyKAgiDb6L28XIAeKUALGy/EgvaPud6vT+U/RO2pR9wOAs+PuQsqK0/KYb+1vT9OJ5/f6Ji475JgARIgARIgAR8CNABwM+DBEiABBwEiu8MvVSHsbdjUCkB5iwb5qyyc0Bevo3yw6mrFV41kH+6DgeA5LRfaiN+qeUWgh+jmxMBv8ILwS//zu0oIb5raisn1O1MGGfnxxgh1i4zL3kJFnVcjYgRd/3eW9iJjb3/VfPvSzuvw7zkxTUVAyy7oF7092Weq+nrVV0gU/oI7/f9GJnS0fE8OtcmARIgARIgARJoEgE6AJoEltOSAAlMXAIq3P2uCKxjIzhDDIgssxH/tA3RDqg0pYj/fDgHgFQFiH/BgqQdjFfz00QI3FMcSK63lFOkuomWQPb+cOkEMk5VBLi1BEktmErttMQ5WN55A6Ia0YmiPYgd6UdxJPfmMBJdTn/OOo5NfRvQX9w93E80BdZ2/522uoCXXsBU4s6zkgAJkAAJkMBkJkAHwGS+XZ6NBEigYQKq3vxb9b96uxaUOvdrbMSvslS6QO4xdwk7FUEwx4Z1rLye0WErJfvIWfWnGDR8YI+BfhxEl8BI2RDdBK8Sh9F1Q+X4HPNbh4HMTyKBpRErw0T8UEQQp1Jri8zEWV3fRlvkNO2xTxa2qfJ+krc/Lb4aKzpvRtxM1fQ9nv8A7/f9T82/zU1+CotVZEGtuKBXasFUYs6zkgAJkAAJkMBkJ0AHwGS/YZ6PBEigIQKlDw1k7zWBfEPDXYPkFVwE7bKPmJBX9eqmqgvcakFe/Fup2b1A5s4I7JOOXTnSEqyPgNx9EVjH3bs359tIft2CUZtqDhGRz/3MROlAOCfLeIsgjte9nNX110qMT9dslLAv8zx2DzyFValbMTNxbk34vzgGdg08iYPZl4eHi9G/pus7GvV/QKIKtqUfwke5d8bruFyXBEiABEiABEigyQToAGgyYE5PAiQwMQlIrnp2gwkrpIEa5pSiE2CdNFxOhchKG8kbanPlw8zX7D6lbQayD5hAqXYl0ThQDosqo760y1Bh/U6HiYTtt32jBDHgq5udGeJ7MJwDQMbGv2ghduH4pUM0m7du/gVtV0DE/Uwjpl2+aGdwMPsK5iQ+MazYX+nYV9iF9/p+VFOyT0oFnt52mXY+na7AeJyZa5IACZAACZAACTSPAB0AzWPLmUmABCY4gXry9Udy1FY1bAsvGcg/59YrkAoI8Ssd4fhSPeEBE6UdtQa9pwOgb6gkYm94cvHPWEoQcTK0VHQRFrRfDhNR7M08h97Cdu2xymkA30JbZJbPsStMTrEv2XnsHnwKBzK/Hx43N3kxFnVchagm1ETEAvcMPoO9mWcnA16egQRIgARIgARIwIMAHQD8NEiABEjAg4B1yFBRACJa16zWyqHtuSdNFN90v9B7GeK6/l4OAGuvgew9pkoFCNUiUCkUoqcw0Zvk6y/vvB4JqZUIIGedxLb0gziR36Q92pKOr2Be2yUwEAl9dOfr//y2y5XDQScoKJMOFA9iU///Uv0/NGF2JAESIAESIIGJSYAOgIl5b9w1CZDAWBCQV+37TEh4e3WT2vbxSyxlvFr7DZT2G5B8eTSgUdfK4na5R0wU33M7AFR5v2vdh80/Y6Lwx3D6BsW3h0otOu4xutJGcacBFGp/kEoIiS+3XppEmM9Q8u47o6dDQuzLxv+NSJg9NUMHigewuX8DBkuHXFNKFMDq1O3oiJ4eZjlIWsCugSdwKPtHzEqsw5zkRSrn34C++oQuWiDUQuxEAiRAAiRAAiQw4QjQATDhrowbJgESGEsChT8YyP+m1nAyOqQsnQVzdtVrdAko7TWQ/61R1g0I8VBtzgSSt5VgdI7licKvpatYIKO9RAtzD5koflDrAPDSN8g9aqL4rsO5YADJGy2IxkDhZRPFbeXfY+dakLQD6NPgwx9oHHrOiJ+NpZ3XImFOQ8FKK6E9fTi/jbJi/0+0u/QL3x/JsUT5/2juTWzpv3ck03AsCZAACZAACZDABCFAB8AEuShukwRIYHwIiGK/ClXP1q6fuMZC9Fy9lS9h87lfm65X7JoZ4kDyJguRxSE8BeNzdHhqIESgRAvFuK80ewDI3hmBVASobjp9A6/qAlrHyjidfTSW9Xrt95pb8vD3Z17A7sFfarv4Cfg1tl8b5VKCd9QIBTY2F0eRAAmQAAmQAAlMBAJ0AEyEW+IeSYAExo2Al1q9V3172WigA8AA4pe1vqBdabOB7IOmNpohssxWr/WVV3lVBeC+WqeHl0FffGco/N/h+4gstJFYb8FRnl57992xZZiZOEfVsrdtG/3FD3Ek90bLGLL1hu1XDpm3erE1/YCnHsDK1HrMSpxfU+6vsT8OG+W0g7u1aQeNzclRJEACJEACJEACrU6ADoBWvyHujwRIYNwJ6ELbtfXtC1DpAoU3/FMAIquHyv6Fr4A3Lgysw0MiiAOa5cWJcaWF2CdsVSYw97iJ4sbaA0VX20hcV5u3L7oJuXtNlPa4D6+tLuBYWgz+FZ03YUZirSunXcLrj+XexYeDTythvfFsSzuvw9zkRZ559357Sxf3YmPvDzydGRdO//8QN7tHcDwbvYVd2J5+iMb/CChyKAmQAAmQAAlMRAJ0AEzEW+OeSYAExpSALhTeSAHJ20swZwxtRYzgJ0wU/xxs1ccvtxC7pHVD/4fhepT2q/xutAOJmywYBtxpEtFyPn9kee05i28ZkGoBLo0ESYlYbyFyhj+XNd3fwbTYSp8XcBuZ0kdKBO9Y/t0x/U4qi0mJv1WpW5CMVD6OU9uQMH9xTrRFTvM8Q1Be/rpp/4L2yJyGzmajhKO5d5TxXwpdgqGhpTiIBEiABEiABEigBQnQAdCCl8ItkQAJtBYBEbaTKIDqJmHqya9bMBeUDdbCnwyICn6g+F9IQ7fpBGyo8oZixMPHZ+EVrj/sBOgAjCRgHavdsTNFQH4VkcTc/fqyiqKFkLz5VEqB7vwL2q7AwvYrYRrBaoASDfDh4K9xIPP7pqN0LrC442qc3naZpmxfWejvQPZlbSWA6nmKdha7B57EwewrNdP3xFZC0gDiZled5yo7RvZlnsOh7J/qHMvuJEACJEACJEACk4UAHQCT5SZ5DhIggaYR8BQCvMFC9EwbXjoBug2FMXSbdpChie1+QEr8lT40yor+X7NgeESU22kg+7MIrKN17Erz+q/SCR4wYZ/QzGMASlTxHP/X/7Xdf4/u2JLQGxEjeu/gb5XRO5bt7O7voie2wrWkOCV2pB/FkdybOKP9C5jfdrmvMyNbOqZy9PuLu4fnmp28EEs7rlXaB7UOgwwsu4iY2VGVdmCrkoDp4j4czb2tygKykQAJkAAJkAAJTG0CdABM7fvn6UmABEIQUKr1d0Rg99V2roTyy7+r33v9J5OX8sTNFkTsbrya7FEMcevgqWd/CbtXofxJ/a48w/Y9DhFZZSN5/VDuvw1IFIFERzgrKVSGRxYNrV9r09bMLob/ytStSJg9daETA3j3wFOul/S6Jqmjcyq6EKtStyMZme4aNVA8iLdO/tvwv5/V9S1Mj5/pm87gVOk/o/2LWNB+hSu6QAz8zf0/q2On7EoCJEACJEACJDAVCdABMBVvnWcmARKoi4DXC3/8M2UlfzFssxtMWAd8YumjQPyzFmIXja3xL6/9+edMwARiF9rIP22gtNu9z+jHbCS+XCvYNwxJtAAeNFHaHqxvIGPEoJeIAkkxt/YYKtXAq1V0BCJDqRRe/U5LnIPlnTcgqnIWTrWSnUXe6lcGt4GIdrjk3G9LP+iprF/XxxDQeVZiHZZ2Xo+oxptysrAV7/b+cHgGP62ASidnacDlnV/DnOQnanYhef37Bn/nWT5wNM/HuUiABEiABEiABCY2AToAJvb9cfckQAJjQMDODynXf1hrAFer1vtqAESBxBcsRM8fY+P/BJC9L2T4vuxRwvDP1u9RQvezd0dgHR9F4AFrVq80PX6WUv+PmZ01G6gY1TPiZ2NxxzVD4nruPZZL3m1ouur9vOQlWNRxNSJG3LWJw7nXsLX/vpp/n9f2aSxqv0rbv9KxYKWxLf0QjuU3QpdeIGJ+OwYew+Hsq6N4OZyKBEiABEiABEhgMhKgA2Ay3irPRAIkMOoEJGe++J6jzN2aoTJ3spoNFP5gIP+CCRSGljcAc568rNswZ4+x8Z+FEtyTPP+wzegAkrdYMOfo9+on4hd2jeF+UkbwsnIERZjWE1uOlamvu8rfibDd+30/RqZ0VCnjr0jdjFR0gSasvizA937fT8Is13AfrxB9mfBEYTPe6/2Ra+5VqdswM3GOrxpjxYEhfTuic2vmkAiHLf0b0FvY2fC+OZAESIAESIAESGBqEKADYGrcM09JAiQwQgKSw174o48DoDJ/AVAl6PMGjOk2jLYRLtzgcHFEFF4Ib/xXlgnUA3jfQO5RE7Aa3JgMM4H4pRZin7Z9KxA4Vziv559dxq+EyO8ZfAZ7M8+q7n5OAOkrgoBSHaBZzc8B0FfYhT/3/qdradnz6q7bfUv7SWnAj3J/Rip6hktfwKkt0KyzcV4SIAESIAESIIGJT4AOgIl/hzwBCZDAGBAovGog/3RtKcDoWhuJa0diCTdn49ZHZeV+yf93NUmTl0d3r20HvMwrNf+7TFX5oKEWG0qHWBfu5b96jfJL+bmuZUXlfmPvfw/XtReDelXqVnRE57n6ymv51v57IeJ6zWh+DoBs6Tg299+F/uIe19JzkxdjUcdViPp4jMQJIJfn1Do4ln8PH/T9tBnH4ZwkQAIkQAIkQAKTjAAdAJPsQnkcEiCB5hCwDhnI3m3CHjg1f/yLlhLWa7WWf9ZE4WX363+lCkFxo4HiG/6ChckbLUSWu89W2lYu54dS/aeWkoPiMDFn1j9WRkjZPCmfZxqxmgmUCF7meaX2X2nT4quxvPNGTdWA5qYCeJXpk31Jrv6ugSdxMPuyFsDK1C2YlTjPNxXAPdDGgewr2JF+pDGoHEUCJEACJEACJDClCNABMKWum4clARIYCYHimwZyvy7n+EeW2Ejc4F06byTrjGSsV8UCmTN6XlnpX1T5xZlRXQrQuaY5XfQASjCm1f5SeMkoVxWobvIfxZ+gcwpIAYK5NuKfsRFZWl/Iv3NPfiX2dC/75Vf1q12K/FIacNfAEziU/eNIUGvHeokVljvbKJfr26AdK5ELZ3Z9A22R8B6Skp3H7oEncSD70qifhROSAAmQAAmQAAlMPgJ0AEy+O+WJSIAEmkmgUC5vJ4J5yuhtsWbtM5C9x1SlCWtaDEjebCGyuPyqX9pjIHefpl/VIF1pwNxjJiSCoLqJk6DtthLsrAHr6KlfjB4gIoKCtQ/2IyImof3lNAAnfBsnCltcInsrU+sxM7EOhggPVDXJx3+v70fDaQMj2lTVYDHez+r6tmc1gpx1HJv6NqC/uFu75OKOq3F622WeJQ2dg6RCwNb0/Tief3+0jsB5SIAESIAESIAEJjEBOgAm8eXyaCRAAlOPQPFtA7nHHS/0Yi53AW3fKMHoPsUkUCjQABJXWypyQLUCVPh/aUet8S0v+8mvWaNq6Hvd3MzEeVjWeR2iRruri07kz0sPwCkeOJpfypld38SM+BqPKW0czr3uKgdY6exV7cBrf4Olw3jn5L+PuiNjNHlwLhIgARIgARIggdYhQAdA69wFd0ICJEACIyZQeNFA/nm3A8A8DUj+ZakcuTDUJEogqFSg2NnJ9RbM022lf5C9MwIRGaxu0XW2chSMVTur668xPX6mdjlJBdiWfhAn8puGf/dKBXCKB47W/v2EAGWNoj2I7elHcDT3lnbJc3u+h87o/FDbOVnYind7fxiqLzuRAAmQAAmQAAmQAB0A/AZIgARIYBIRyD1iovieOzdB8vCTt1qusoSlvYZyAogugFerlAZUDoC73NUFEtdYiJ47dmKIsxLrsLTzL7RRAHIGUfgXVXwR3au0cgWBc2pSB5oVBRDmFX+geEBpAQyWDrmwn939XfTEVoT6KqU04Kb+O0P1ZScSIAESIAESIAESoAOA3wAJkAAJTCICXg4ACf1XKQBd7sOqqIEXzHJ5QI8Wu8hGZJWN3L2m0kCoNCMBJL9uwVwwdg4AWfusrm8NRQG4nR1SLu9I9nWVG19pXkZ5urgXG3t/MOoh9H77K+/JHnJU3OFa+2Pd/4Cu2OJQX2XRzioRwIPZV0L1ZycSIAESIAESIIGpTYAOgKl9/zw9CZDAJCPg6QDwMdTFoFepALv9SwNKWcDSJocAoEZbYCyQ+mkByPqi9C9lAasN46Wd12Fu8qIaQcCg0nyNniVof9VOgK3990FSF6Tp0hXkG8onxgAAIABJREFUt7iZ8hQGlCiCTX13aaMJGt0/x5EACZAACZAACUxOAnQATM575alIgASmKIHckyakXKGu+YXqW4cMVRpQwvzraZGFNhLrLUgkwFi3lalbMCtxnmc5BmdpQK8ye72FndjY+1+jvn1d2oF7ERt5qx+9hR2qXGFXbCkiRrymm2gViG6ARDHoS0/YOJJ7C1v67x71M3BCEiABEiABEiCByUWADoDJdZ88DQmQwBQnUHjJQP45twigYImstJG8wQIiekhq7O/8UwGcI6NrbSSuHTsBwOr1U9FFWJW6BcnIDI9bd4fZL+n4Cua1XVLzmi7G9Y70oziSe3NUv57g/YVbToT+BktHMC95saezQxfxEG529iIBEiABEiABEphKBOgAmEq3zbOSAAlMegKlzQayD+qNeKXof6sFc44+X1+EACUKwDrokwrgIBi/3ELskrHN/6/ewqKOqzC/7TOe4fGiB3A09ya29N+rhumjAGwczb2tRPlGu5VD+q9C1GhrcGobh7OvAYaB2YmP+87RLD2DBjfOYSRAAiRAAiRAAi1IgA6AFrwUbokESIAEGiVgHdMr9Vfmi55vI3GV94t94Q8G8r/RRxC49hQBkl+zINoA49UiRgJrur7jK5onav/7My9g9+Av1TaXdV6vtACqw+lz1nFs6tuA/uLuUT/KovYv4fS2y2AasbrnrkQnzE5eGFgZwEYJBzIvYefAL+pehwNIgARIgARIgASmBgE6AKbGPfOUJEACU4VAAcg+YKK0Q/+KbySBxM0WJHdf16y9BrL31Cr9e6EzUkDy9hJMrwj8MWI+I74WyztvQMzs9FyxOkReQvNXd92KhDl9uL8Yz+Ik2DXwZFN2vSJ1M2Ylzq8RIAxeyMaJwha81/sjnNvzPXRG5wcOyVu92NJ/j6owwEYCJEACJEACJEACTgJ0APCbIAESIIFJRiDoFT9yho3ETRbEGeBsdh+QuSMCuzcYijnXVikFDUe3By8Ruocut985eKB4QIX5i2r+qtStmJk4tyYKoFligJV9LO24FnOSnwwdCVC933XT/kWlLwQ3SWd4B5v7fxbclT1IgARIgARIgASmHAE6AKbclfPAJEACk52AUvTfYEJy+r1a9GM2El92CwLW4wBAFEjeOL4pAJXzSSrAmV3fHFLK9zq1iAJux9b+e9EdW4qlnX+BqAgjDLVmiQFW72ZO8hNY0HbFkHChl9aCjf7iHuxI/1ylJHTHlmBlSiIWekJ9unKO7elHcDT3Vqj+7EQCJEACJEACJDB1CNABMHXumiclARKYQgRyT5govuUj5mcAsYttxD9T6wQobTGQfcgESkOwooARBeysHp45E0jeVoLhHX0/ZtSnxVdjeeeNAYbyqcoAZ3V9WxnXp5qNg9k/YHv64abuWZwVc5OfUiUM2yIzYQ6V/RPBwkzpCA5nX8W+zPPDe5DyfytTX0fc7K5xVlh2CXEzpd2rVA54t/eHTT0HJycBEiABEiABEph4BOgAmHh3xh2TAAmQQCABFQVwtwl7wKerAURX24h/wYLRBZT2GMg9ataE/8u/xy6wkH/RBIr6uYKEBQM3O4od5HV9YfuVvmH2lcoAg8XDrr6SHvDOyf9Ayc6N4q5GNtVpiXOUxkF1tILk+kvlAqkyoBMXFM2DXQNP4FD2jyNbnKNJgARIgARIgAQmFQE6ACbVdfIwJEACJHCKQP4FE4UXwpf007FTQn+3lZB/zkRpk8dccSB5k4XI4vGrBlC995Wp9ZiZWOcruCeVAQ5kX8KM+Bq0RWYNDxfDX4QAD2ZfbplPaVbiAizrvA4SOVBp4gDYmr4fC9uu9KyAwCiAlrlCboQESIAESIAEWoYAHQAtcxXcCAmQAAmMLgEJ28/db6L0YeNOAPM0qRpQQv4XpooQ8GpKEPAWC1Up9aN7mDpmC1MaUKaTV/L+wm5Mi6+qEgMUEb23lVhgqzQvB4Co/cfMlHIOVEcHVPY9FpoGrcKI+yABEiABEiABEghHgA6AcJzYiwRIgAQmJAH7BJC9OwLreGPbj55nI36ZhcydEchcns0A4p+1ELukNaIAwukBAJZdhGlEaqoBSB7++30/QaZ0tDFoozzKzwEg5f5WpW7DzMQ5NWcob8HG8fwH6ixsJEACJEACJEACJCAE6ADgd0ACJEACk5xAaa+hIgH8qgJoEUho/3oLZo9dLg3Y5w/K6ICKAjDntIYTQFT+JUfegFnXDZfsLHYMPIbD2dfqGteszkEOAJ1IYGUveasfW9P34UR+U7O2x3lJgARIgARIgAQmEAE6ACbQZXGrJEACJNAoAUkDyD0UIApYPbm86F9mIXapDWufgew9pmclgOph0bU2Ete4yws2uu9Gx82Ir1XCeTGzkfIEtjL+Jce+FVqQA0D2uKzzesxNXuSKAhDBw/2ZF7Fr4PFWOAr3QAIkQAIkQAIkMM4E6AAY5wvg8iRAAiQwVgQkDUBU/q39AZoAUiLwAhvxK8uGfGmXgex9JlAIsdMWEQQ8u/u76ImtCLFhfZd0cR/ePvn9hseP5kCdA6BgpZWD4nj+fbVUKroIq7tuRcKc7lpazrKx979bqrLBaPLhXCRAAiRAAiRAAuEJ0AEQnhV7kgAJkMDEJ2ADxXcN5J83tTn95gwg/kULkWWnwviLH5SjB6qbhPt7lRiUsckbLSA2PrjmJj+FxR1X16jm17sTEdDbln4IH+XeqXfoqPfXOQCkWkE5TeHV4fVWpW7FzMS5riiAVjrLqMPhhCRAAiRAAiRAAnURoAOgLlzsTAIkQAKTh4AY8BINoErem4Ao+WsekFF8z0DukVoHQOIqC4U3DVgHNdEEESB5g4XIyvHRAjir668xPX7miC6qlULndTn+NkrYN/g77B785fA5ZyXWQXQP3BUBbBzIvoId6UdGxISDSYAESIAESIAEJj4BOgAm/h3yBCRAAiTQVAKFF8sRA9UtcYMFIwZkHzSBonv5yGIbyZvHPgrAXxCvFxI63xGdp1HMd5/hZGEr3u39YVPZhpk8FV2IVanbkYzUhvcfy7+HD/p+WjPFx7r/AV2xxa5pW+UsYc7LPiRAAiRAAiRAAs0jQAdA89hyZhIgARKYFAS8HADRlTZyvzBVSoGrjVMUwML2K7Gg7XMwjahrS0dzb2PP4DNYlbollBNAogCO5TaqXHsJuR/Pdm7P99AZnV+zBV25wqWd12Fe8mKXg2OwdBjvnPz3cT/HeDLk2iRAAiRAAiRAAiwDyG+ABEiABEgggICnA+BMG9YhA9m79dUFIqtsJK8f24oAK1I3Y3bi464TWXYRezO/VQ6A9sic0E4AwIYYzzsHfoET+c3j9q2sSt02lN9/agvilNg18CQOZl8e/sfZyQuxtONal/5B3urFlv57cLKwbdzOwIVJgARIgARIgATGnwAjAMb/DrgDEiABEmhpAn4OANl4/jcmCn/QRAFIRYD1FiJnjJ0WwNndfwNJA3A2MZa3px/Bkdzr6idxAoizIBVdECodoGhncST7msq5H49ogDPav4gF7VfAkLIMVc0Z2u+VAkEhwJb+E+PmSIAESIAESGDMCNABMGaouRAJkAAJTEwCQQ4A+ySQ3RCBlBl0tug6G4mrrTE7+Lpp/6KM+yAHgPyeMHuwIrUePbFloZwAEg2QLu7H7sGnxjwaYFp8NVZ03oy4mao5mmUXVFTD3syz6t+9HADOsoFjdiFciARIgARIgARIoKUI0AHQUtfBzZAACZBA6xEIcgDIjnV95N+lrGDy9hKMWru1aYesxwEgm4gYCWVYz0icDUNKIYRoYnQfyr2K3QNPjmk0wNruv0d3bIlrh/K6/+Hgr3Eg83vMa/s0FrVfhYgRr+nHFIAQF8suJEACJEACJDAFCNABMAUumUckARIggZEQ0Bn38c9YiF16KrRfXv+zd0Vg9zlWMoDE9RaiZ45NGoCXA6BaA0DHQsTz5iQuhCmlDUI1G9nScezPvqgM77FoC9qugIgc6vYogoVi5MeMTu3v6eI+vH3y+2OxTa5BAiRAAiRAAiTQwgToAGjhy+HWSIAESKAVCBTfNpB7vPZ1PLrWRuLa2tD+3BMmim+5tQCi59lIfHls0gC8HAASvn84+5pS9Pdq89sux4L2yxE12kNjt1HC4ezr2JZ+IPSYRjtKtMLa7r9Fp9ItqKfZOJj9A7anH65nEPuSAAmQAAmQAAlMQgJ0AEzCS+WRSIAESGA0CRQ/MJB7qNYBEFloI7HegpE4tVLpQwPZe00gX7u6OddG8lYLRtto7ko/l5cIoPSWV/CNvf/tG7bvpaLvt3MJwd+RfhRHcm82/YBeIf5+C+etfmxN34cT+U1N3x8XIAESIAESIAESaG0CdAC09v1wdyRAAiQw7gSsfQay95iws6e2Ijn9ktsvOf6VZmdEDNCEdbA2CkAM/+QtFsx5zU8D0JXLq+xPVzbPCddLRM/vEoLSC0b7Alem1mNmYl0ozQLRK9ifeUFVL2AjARIgARIgARIgAToA+A2QAAmQAAn4ErD7gcz/RmCfqO2WuMZC9Nxaoz73pInim440AANI3mghsqr5DgCvcnmVnTvL5ukO7p1GoMc01gJ7kgogjo5p8VW+TgDRBTiaexNb+u/lF04CJEACJEACJEACigAdAPwQSIAESIAE/AkUgOwDJko7ag37yGIbyZstoEo3T6cXIJMnrrMQXVO/A0BK+s1NXoRU7AyYiMFCAScL23Ak+wYGS4dc+54ePwsrOm9CzOzUnqlk51UZPz/hvnN7vofO6Pzh8ZLnb9uWVlxPXtj3ZZ7Hh4O/GtOvSJwASzq+ilmJddp9Fe0sDmdfxc6Bn4/pvrgYCZAACZAACZBAaxOgA6C174e7IwESIIGWIKAt8xeBEveLfuyUYa/TC5ADxC+3ELskvAMgYfZgcceXMSN+tqeBeyT7mgptl9D+6vax7n9AV2yxJ7dM6Sg+6LtD60CQQc7xeasPOwYexYz4WkyPr0Z0SMxAcuv3ZX6nQuzHq6WiizCv7WJ0ROaJTx/y6t9f3I0DmZc9zzdee+W6JEACJEACJEAC40+ADoDxvwPugARIgARanoBOB0A2bUwDkl+zYM4uG/eeEQA3hC8FKK/+q1K3oCNaNmq9m62iAbb234ecdXK42+KOq3F622UwEPEYaqO3sAvb0w+5jOS2yEyc1fVttEVOGx4rDobt6UdwJPe6+jfZn2GYGCgeaPl7a4UNSqrCwrbPoyN6OiRyQZwUBSuNo7m38OHg076ijGO9f9nf6W2XYlbifCTM6TCN6JjuV74tqUTRE1uFmNmhUjxEY0KcVgeyL+JQ9k9jjYTrkQAJkAAJTDICdABMsgvlcUiABEigKQQkDeA+E6VdboNcHsRjn7VgdAL5X5uwex07iEGlCkjKQFArG/+3Dhn/Qb3l97ITQF70K5EAZSP+W2iLzPJ1HuicAIs6rsL8ts/UOA+cDoAwu2KfMoGlHddiTvKT2igOubsThS3Y1HdnSzgBJNpEok7Kzh+d46m5+13U/iXMbbsEUSOp/XzGK92E3zIJkAAJkMDkIkAHwOS6T56GBEiABJpGoPiegdzPTaBU3xLmaUDyL0swOoLHieE+PX5mwMt/7Tzyoix17nekHxn+IUgMsNJRXqIPZl/BycIWpawvL7/yClzdJAVAhPSkD1t4AitSNyue8ort1eTujmRfx9b0/eEnbkLPucmLsajjS4ga7b6zN0tYMQwr2VjRzmD3wFPqm2UjARIgARIggUYI0AHQCDWOIQESIIGpSECiAB40UdruF5bvBhP7lI34FVYgsQVtV2Bh+5Uer8X+w51K/GLEr+n6jq8WQOCGhjpkSh/h/b4fqzDsidREs2B+22UqmqLi1BBnxv7M77Ev81xTj3JG+xcwv+3yUHcpWgpb0/fhRH5TU/fkNfm0+Gos77wRojsRphXtQZUSIikMo9Hk5V9SVkyjSk3TZ+J0cS829v6gJaImRuP8nIMESIAESGBsCdABMLa8uRoJkAAJTGgCpb0GcvebsAfDHcOcDiRvKSmtAL8mBura7r+rUd8Pt0Kll62iALanHx4eVq9h57Xe8fwHeL/vf+rbzjj2FkN2See1mBFfo319V6/uuTeUdkIzmggTioZDMjIj5PTuuws5cMTd6k85kSVtHM29jc39G0a8fjny4KphYckwE0pKyq6BJ3Ew+3KY7uxDAiRAAiRAAjUE6ADgB0ECJEACJFAXgeK7BnKPm0DRf5hEUydushBZEJz7Pzf5KYh4nzP8XlbIlo5hf/ZFFK1BlZ/vJQ6YLu7D2ye/X7OpBe2fUwJ0YV9XnSeaaMaWGLQSTp6KLvBNo5BQ8l0DT+BQ9o913X2YzqLhMDNxbl1pHH2FXfhz73+GmX5U+6xM3YJZifPq2qtsYLB0GO+c/PcRvcLLXa3uul2JStbbDudea5oDp969sD8JkAAJkMDEIkAHwMS6L+6WBEiABFqCQHGTgfzjJuysfjuS75/4qoXIsmDjX2ZY0XkTZic/7jLEJEd/W/ohHMtvVAv5vdhKJYAt/RvQW9hZs6kzu76pXsPrbzbKr/8/qX/oOIwQ58mZXd9AT2x5KINWOG3s/a9R3alEXazovBlxM+WaVyIPbLukdcZkS8exuf8u9Bf3jOp+/CabmTgPyzqv88j7t1GyC6oKgE7DQL5L0S04nn+/4f0u7bwOc5MXeUZp2HZxiJU75Wa8HCYNH5YDSYAESIAEWoYAHQAtcxXcCAmQAAlMLAJ2H5B/wYREBKBQ3ru8+kfX2ohdZsFDzFx7yI91/4M2X/9kYSve7f1hzRgp0yZ506YRr/l3pw5A5UcRBFzY/vlQRvGpCW1V5m9z/92uUoGteksrU+uVkKGf6F713kfDiHWyWNZ5vTJqnSr6NkrYl3keudJJbaTHeAgtnt39XfTEVmgdFUdzbyrhx1Wp2zAzcY7rPCOtDCFOmpWpryNudrvWrwj99RZ2KIeOVLVwtsHSIbx54l9b9VPkvkiABEiABFqYAB0ALXw53BoJkAAJTAUC8nJ9Ts8/oT0y23VcqXu+Lf1Azb97GU9eDgB5aZ2XvLgOB4ANMb5E6E0MrYnQ5rV9Govar0LE4RTx27vUl9+b+S32DD4zKkf0K7+YKR0ZjqQ4q+vbQ6X2Ti07UoO63gNIaUIp+ReVGpaONlA8iE39/6tEH+clL8EilZpS62wa6X4lTWN24gLNN2njcO714fD+sgNC0ilqGx0A9d44+5MACZAACVQI0AHAb4EESIAESGBcCfi9hpbF1n7m2t+6af/iyp32SgFY0/0dTIutCnFGG6JIL/nVewd/O6L87hCLjVoXSYvQvxTbOFnYhiPZN7Ck8yvaUHedg6XRjYnqv6j/u/UWakX+zu7+m6E0hfFzAJzV9ddD5SZrTyuRCvszLyiRPWnT42ep9JSY2VnTcSQOABFJXN11KxKikOlozooIizuugUS8OKM66ABo9CvlOBIgARIgAToA+A2QAAmQAAmMKwE/B4BO2M+rv7zcvnXy32rOUn6Vdr84i6EnhvHJwvbh/pnS4THNQR8t6F655PKC/UHfHSqKwSvFYjTF5Ly0Fkp2FjsGHsPh7GvqyLrQ+5EY1PVy9NMpyFnHsalvA/qLu9W0Xt/aSPYrYpdS9s9AxLV1Z8UJSV9Z0H6Fqy8dAPXeOvuTAAmQAAlUCNABwG+BBEiABEhgXAn4pQBIzfUd6UdxJPfm8B5FLHBpx7WIOEQGdNECXtUFxIArG6WvjuvZR7q4l4EqDo4DmZewc+AXagkv41ynsdDInlLRhViVuh3JiPtVO1P6CO/3/ViF1Hs5AIriJEg/XHPPjewjzBgvnQJdeT8vvo3qJ/iVu9RVnPByAFAEMMxNsw8JkAAJkICOAB0A/C5IgARIgATGnYDXC3XZKHunJg1Al9NfsvPYPfAkDmRfqjmLV0m68VCdbwZkL2PW+ZK9vPNrmJP8hGsLoxUB4JUrLwsey7+HD/p+Ory2LgLAS79htJn56RToDPBZiQtUpQBnecpGvx+/cpcVnYSKo0TO7nVvTqajzYnzkQAJkAAJTF4CdABM3rvlyUiABEhgwhAoi6JJGUB3q6iiH8y+ogyxtd1/h87o/JqOOuPJL9d6tF6+xxOw3/mcoeRehuRoaQB4idVJ6b/9mRexa+BxXwdAowZ1vfz9HBW6b2hh+5VY0PY5VQ6wujX6Au/FSRd9IOvp9Ct0TOvlwP4kQAIkQAJTlwAdAFP37nlyEiABEmgZAn6GmWyyXJJvA2bE10CMslqhuVqRucqhvJTWnUJvLQOhzo145ZJbdgEfDv4a+zLP+Rrdo2VIllM4/tElyiiL61Itzuv5Z3RE59acVqffUCeOUN29UiFksC6FRAQAJeWktqyhrfQMtqbvD7VmpZNfmoQugsWLq1NToa5NsDMJkAAJkMCUJ0AHwJT/BAiABEiABMafgF9odmV38uoaNdtd5QKd4e7Sf27yYizquEpb5k3Xf/wJ1L+Dtd1/j+7YEtdAXTj9uT3fc0VN6BwF9e/CWylf5nJWZvASZTxR2Iz3en/UyPKhx3itLRN4sdBx80o3CdqIn5NLFwFxWuIcLO+8wVW9wampELQufycBEiABEiCBagJ0APB7IAESIAESaAkC5Xz2i+vci/v1X1Tel3feiITZo5lLNAWktOCGOtdpre5exqHs0hmeLk6ClSkpO1fLo1EhOycJrzB56ed82deX1bNxIPsKdqQfaSpkPwM8b/VhS/+9OFnYMrwHrxKAjaYreIf/Q5VrfLf3/9ac36sEIPP/m/qZcHISIAESmPQE6ACY9FfMA5IACZDA2BKYEV+L2cnz0RE5fbh+umUXkbWOob+wGwezf1Cl6ZxtRefXMDt5oSPc2n/v2dIxbO6/e7hsmzgQRDndWbe9MosYvdvSD+FYfuPYQhnl1XRCiOUlbBzK/lGdsdK8DF+5g3dO/ocK0x9J8zNsnS/7ur00+qJe75714fzlWXTlJvUCi405kPzSJOTOnA4QL60LnVBhvRzYnwRIgARIYGoToANgat8/T08CJEACo0agO7YMSzquQUf0dBgwPeeV3PN0cS/2Dj43bIj7v9rrp5J5jubewon8FiTMbsireEd0nufa0l+cD81+aR41oD4TeVVN0BnTegO9MUNWtyVdmHyln1NkUOe40L2+N4Oh3z6d1RC8UlIaNcD9IjZ0Ogle1QJ0QoXNYMU5SYAESIAEJi8BOgAm793yZCRAAiQwZgTmtX0aZ7R/wZWv7LcBMcglnFkU4lenbkdndEET92urMOsP+u4Y8Yt3EzcZamqv0HQZ7DSmvSoFNGrIOjfoJ2wnYot7B5/Fh4NPDw/TlQDUvb6HAlFHp57YSqxMrUfc7HKNkuiUvZnfYs/gM8O/LWi7QiM2CfQWdmJj73/VsXK566L2L2F++2dhIOIa69RJkA5ndf01psfPrOk7WcQr64bHASRAAiRAAqNKgA6AUcXJyUiABEhg6hHwE9wLpmErg7xcZ90I7t5gj0oVAV3qQYNTjtswSXFY0H6F1ph05tx7VQoQo3tj73+P2BkyK7EOSzuvR9RIung4X7b1zoLGFPXrhT+/7XLloKqtHlGepWgPqpSJj3LvqP9cDr//W5dDSoQCxUmwN/NsvcvDr/qA0wEyM3EelnVe53KmOdNd6t4EB5AACZAACZCA/K+tJ3evsUmCBEiABEiABBoh0EjofiPrjGRMpnQUOwYew4n8ppFM0zJjw+bce+WR617mGz2cnwCgU2RQyukt7bgWkSpnQSvk/ztV9b1e/yVtZWPvD+p2mvjn/7vLD+pf/ydP+kqj3xrHkQAJkAAJjA4BOgBGhyNnIQESIIEpR8DrpXS0QNh2EUU7h5jZ0eCUNuTlf1v64WGRwAYnaplh9YjJeUUKNGrI6iBImbo5yU9qozecoe06Eb6xKmnnpZkgZ6pW4Jfc/9Wpv0JHdG7NcZWjYvApHMj8vu5vwS9lQ5wx+wZ/h92Dv1TzCsvFHV92la8UJ5akr0yGCJa6AXIACZAACZDAqBKgA2BUcXIyEiABEpg6BPxC0UdKoSzw96YSClzaeS1EYNBPWNC5XkVfYGf6MVWLfrI0P2Oyupa95P6vSt2CZGTGqBmyOoZrur+DabFVWrxirL554l+Hf9OJ8I1FSTs/nQLZXLVQoYgUzk1e5PjWbBzPf4D3+37S0Gfkl34gaRLb04/gSO71pqQeNLRhDiIBEiABEpjUBOgAmNTXy8ORAAmQQPMI+KmqiwFuqJz+RvL63YJ9YkTNa7tEqf37z2ljsHQY+zMvKMNusrWwuexndX1rSESumr8o/7+Dzf0/GzUsft9A9cu6TgW/2mExahvSTOSnwF+dDiHlKyWiwVlCMm/1Ymv6gYZTSLxLNopoYy+29N+johCWdHxFfeNOocCyeOVP6049aCZTzk0CJEACJDBxCdABMHHvjjsnARIggXEj4GdUiWG3P/si5OW1J7a8bidAyc5i18CTOJh9xXU+EZ07LfExdEYX1oRJ561+FeZ/JPdmw4bauMGsY+EwIffTYqtxettlLsG70RZCLJfK+zbaIqdpT3CysBXv9v5Q/bas83r1sl7tvBmr8H8/nYLKC/yx/Eas6foOumKLa86iQvQzz2P3wFN13FJt1zBREs1yPjS8aQ4kARIgARKYtAToAJi0V8uDkQAJkEDzCPiVNasozCfMaSoMvSM6r24nQKPl1pp34taYOciYPJj9AyQ1I2q01WxY0iC2pR8cVeeIOHdWpr6OuIrKcLdKaL1ejFCiEd7G5v4NTQfr5zSpvMDPSpyPWckLXGkmo/H6fl7PP7s0BSqHFifJ9vTDqgxmR/T0UXc+NB0uFyABEiABEphwBOgAmHBXxg2TAAmQwPgTWN75NcxJfsLX8JMfE2aPEjWbET9bW4LN6ySjVad+/EmN7g7WTfsXtEfmaCeVF/5EZJrL+C/aGfXT4D9yAAAgAElEQVSCrYuoGMnuZiUuUOXqyiUcnc3Ggewr2JF+BHr1/6yqzHA4+9pIthBqbJDT5EDmJSzquKopTpPu2BKsTN2q/g50TZwkphHBzMQ6l+5A2flwB0P/Q90yO5EACZAACYQlQAdAWFLsRwIkQAIkMEzAz6iqFlWrDBARv3nJS9ATXz5kaAVrA5SF1/6H1IcIBL2460CJ8f/h4NMNqdf7gReDVhTr57d9BqYR15j/JewdfFatvSp1K2Ymzq2JAqlEiYijp9nN7wW+v7gHcbPLZaBLGsu+zHP4cPDXI9qepKws7bwe0arSh5UJJb3gZH6rErg0jVjNOhKxsbX/XqUNwEYCJEACJEACo0mADoDRpMm5SIAESGCKEDi7+7voia3QnrYeZfeVqfWa18/ytNnScWzuvwtipNXb5FVaDNTT4h9DW2QWombb8AurZRdRsNPoK+xSr+K9he31Tg9R2V/Y/jmVM14OtzcgBt3h7OvYln7Acz7J9Z7X9imlj1B5ORcj/Xj+faUGXzGIZycvxKL2/6OM08aEFMMcqSyYuLX/gVBlEmXvc9suUnuvnNlrlYrAX29hB1Z3yQv49OGuwklEGkXnwa+Jk2Fu26cwLbYSychpilelEoTMn7NO4KP8Ruwd/K3nK3lQBQDAdvGtVKDY0n+v2p5EXIimwvT4mUogUPYgfXKlEziaf9t3fT/RxvLa0mqdYc6IDfc3Y8Cy8xgoHYJEL0gFgUaazDs7eb7S04gZHcNOCDmb7EHKRco9nchvDjW9nHVO8kJ116YRhZxP/obl78HLkSF3PK/t0+rvVKJXKmwHiweV8+VY/t1Qa7MTCZAACZBAeAJ0AIRnxZ4kQAIkQAJDBFakbsbsxMe1PDKlI6pkmtQuD2piXJ3Z9Q2IoJyzqdrrA0/iQPaloGmGfxcjUXLgJTw9ZnYEjhNDUoyMXQNPhC4XOC2+Gss7b9SGdTtL31U2IA6DRR3/x7OcoRhdR7KvY2v6fsVCVPzFcdHsJs6QvZnfYs/gM55LySv/3OTFQyUFgyM3ZKKKuF5HtGw8Vyvb56zj2NS3wdPpIHe4pOOrEKFJ3ct57UZtiJig3J/OWPQrm+h14IHifmzqv0t9v7IPccZ478NGf3EvtvbfB7l7Z1vccQ1Ob7s0dAnL6u9A/jaCSmCGcTo59yRcF7Z9LpQ2h/x9iLDmzoGf+6YieDnyqqssOPchDgP5tpxVFyr9GAXR7L9+zk8CJDBVCdABMFVvnucmARIggREQ8DNsxGgQg3Jv5tlQK+gU4mWgGEP7My9i18DjoeYRI3tp51fVC3V9r+Y2JH9+W/rhUC/hZ3X99VCJPfe2qkvfVX4VA3Jx+9Wehk6lXyXioS0y2ye3PhSK0J38DLTGeZYdADsGHsW85KfRGZ1ftR9/8T/RihDNiHJlgXDOBpncS+TQX6fAjakyj7zui75Bd2xpqH3Ia/nG3h+4jGQ/rQz36qfKXwoH0SXw0g6oHit/JyL+KHoLfq3iWJG0BGfKgd84Z0SEs285zeEvEDXaXdOUvwPRenh1+DfZx6rUbZgWXxXgGDmlIxH6g2ZHEiABEiCBQAJ0AAQiYgcSIAESIAEnAcnnX9RxNSKa/G/pK6+hm/ru0r6KOufSicRV+uj0BHS3UX6Vv74m1LzeWwtTJk/WWdF5M+JmSjO9jUPZP2Jb+qHh3yS8WafKr9tb0c5iR/ph9fK/oP0KVz34es8Tpr+UXNSJ8cmLv+zb63U2aG5R15f0CnnlrRYJLNqD2JF+VL0qO5usuajjS1pDMmg9+V1nhMsZwrKshN6ni/vVt1RP9QpxpEg4/s6BX9Rs1S9VxnmmyvfXE1+BM9q/UBeHgpVW352UM9Q1uYPVXX+p0inqcaxU5vJz6uk0HirjxKGypX8DpKqHNNmHRPyELQ96orAZ7/X+KMz1sw8JkAAJkEBIAnQAhATFbiRAAiRAAqcIhMmtPpJ7C1v67w7E5iduF8YB4BeSH7h4TQd5nX4Hm/t/5jnMz6Cs5L2LeJy0skHrVpf3mrwSNm8YJpZ2XOuhrl/fifx7n3pxrhbjW9j+BRWarVf3D7e+OAAGS0eGDL1TY7yEHetlpduFrnLE0s7rMC95caDRK3cn+e7imBCDtmz819fE6fXOyf+oiQI4t+d7jggI/ZyVyIOkOb2ub+bUbLaqqCApJM5Wr9HtdWpdaU6Z+5yef/SsTCFij2+f/L6aspF9SJnEd3t/WN9FsDcJkAAJkIAvAToA+IGQAAmQAAk0REDCeMvq7vomRtWB7O8Dxd788rSDHABlo+KbLkOzoQMBSvxM8snlJV/XZK0Z8TXa3yo15SUNoBGnRGV8yS5gVeqWoZz7Rk/iP07CukX8cEf6sZoojdEwxGVleemXVh0W7lXa0U8Hot7TH869pvLxKy1MCH4lxF1EGOt5nXbuTc4sr/Af5d4Z/smvbGOlUyXyIGsd99SWCMOh2tiu7r+k4yuY13bJiCNK8lYfRBjxZGHL8PSiJ7C88waPaIVap4Sf4KfX+YL+/sNwYR8SIAESIIFaAnQA8IsgARIgARKoISC5uRK6XbD6sWfwN55h/H65v5UJwzgBFrRdgYXtV7ryksNoAMgLu7xWV4vM6a5T9iGqAuXcZ//cct1Lp8xZFuf79lB+unuVigEmTok1Xd9RFQLqadVVDyp3IDngMTMFQ7KljZhnzrSwKp9R3yREXQw4Ef2TfR7JveGqfhDeaWEjZ/XCRNQnRcCtcO/FtexIOsfzXsQxsj/zexzMvoye2EqVJtAema09qPPF2K9cZXmCU1EQktIyN3lRaME+5wacESDdsSVYmZIKCD2e91KJPBC9jLXdf4vO6IJ6PpmavrqqGaL0Lwa6VyqHfDei8r8v8ztkSx9hYfvnlYCmTiOgEqFSXXUgSAtElPwlIqbsWLo6hKhj9ZGoAdDwx8CBJEACJOBDgA4Afh4kQAIkQALDBJx52EF58WUDyz+vWIwMKQ24M/2YS2lfXn9Xd92uDSEOqgIgInVBL+XyKivG4/7M85jf9tlQ+eCSTy2h1FKar7r5v3YClddnCTtvxJD0esGt7MHvNbk6+qCRz1mcFmEM0II1oIxFMerCvG5X9qLucvApHMj8vmZ7QU6kgeJBbEs/WCPOODf5KSxW+hMJ11GdVRj8c/DF+N+Orf33oiu2RIn+6YTswvJ0Cir6pbbInNXOsUa/meq96b4BP8FKL+fc2u6/hzgvnE0nGOkfEVOOGJB9eVX68GPrJ1AZ9k7YjwRIgARIwE2ADgB+FSRAAiQwhQnI66TU3+4r7PLIWdfniVeQBb0wVqMVw1peno/m3lL150Ud//Tkpz3Ly+leNKvnEyPQWWKu+ndnPfWwgnBekQcSpbCg7XNDNc5rP5rK66+UjvN7cfX71MRJ8kHfTz27NNMBECZMXO5se/rh4ciBehwA8n291/cjl0q+n4EqoohSBlLEBKubn2HtdKL45eDLi/f7fT9VES5ejgJ59ZZvVgT+ZicvUFUNvBT0nQ6rIIfRR7k/Y1P/nSp9ZWXq64ib3a67z5aOYX/2ReWMknSGntgyz0gJKYf4ft+Ph8tvBjlXJFVFvrdq/QfZgFfahDPCQfqe1/PP6IjO1X6z4rx56+S/oVwy9ILAyBvnJLqIgyn8X9U8OgmQAAmMGgE6AEYNJSciARIggYlFoKxQL2rjbRBj2zSiWiMkqMzYovYvKUO8ntJiwaT8y8XJeD/jTrfnsA4AmVtnjPvlk1eiBuTlf3r8TIexI2UGDyk+5fJ2uuYf7hwkuuh8+Q7me6qHRFKs7pJQ9emew3Qv8WEdAF6v//4VFQAvwcCyYXu9NpzcqRrvt8cKM/k7WNR+lauihUSP7B745bADoix490+e6QdODYCgEoSV/HZ9CkS5NOXm/ruHU3DEYeYnDul0fvip8/tVY/BKm6hUqahUcAiKcDiaexvyfzqHmMw1UNyHVPQMz//e0GkO1PNdsy8JkAAJkICeAB0A/DJIgARIYAoSqFfszfma7kTWiMCXH/agsmZBr6s56zg29W2oCR0PKl1YvZ/K66UYOVKWTwyV0xJrETGS2m3L6/jewWextPOrjjDyUxEUSzq+ijnJT2jHB6U7BBlbI3EALOu8XqUseGkjeN19WAeA1+u/XwSHHw+vF2Vd5EaQA0BU+3V6DY2c2f0Cf4FKK/CqpiAOAHFy6AxkXepNkENBjO1KBYuyXsW31Lera3Inf+79T9dPft9ZPeeT8P19g79T1RScDrEK20zpiGfkg2xM/qbeOfnvrgiFKfhf1zwyCZAACYwqAToARhUnJyMBEiCB1icg/yN/RWq9rziZ7hRiZG7qu0srCniqxNeKEQMIijiQBYJe83Uv+EFG9Eg2LuHUEiJdNnZONQnhllfc/uJu+FVNCHrtDNp7ow6AIENRRPIO516vUdavnC6MA8BL+V/m8BPo80r/8HNc5a1+bE3fhxP5TWqLQaKNwuxA5mWXnoB8f0eyr7tK6gVFYVQb4LJ+kMNJHAARIz5USeOUMKW8zu8ceByHs6/WfEsizCkRO3qBvrxKlziQfUmN8YuSkDs9kH0FO9KP1MzvX6bPHZHj9zco9y5lFaX6QLWugjgGJJ1i58Av4Ff9Qzbm5aQYyd8px5IACZAACQB0APArIAESIIEpRkBeBt1h6mEg2ENh2T/RdhY9gXXT/p8R1Y8X4+REYQs29d3p+/JXfgX+uHYfftUD/HLOwxDw6iMvuaLgHjdTw13EIbBn8BmIwru0s7v/xrNcYSXiwGv+ZjkA/AT1ZC+6SIp6HABeddyDwul1xp8YwAvaL/csOXc0987wC7jsMQwzcTQ4nTbp4l5s7P2B6/vzM3h15SODnFQSSt8dW1yTeuHn/PITNJTvZ1P//w7n/0tazvz2z2qrY+iiK0SMU6IVumNLtZEguogcES6cl7zYs39/cQ+mx1fX/F7Ntp6IhpH8bXIsCZAACZBALQE6APhFkAAJkMAUIjAzcZ6n2rnk5ZbsDBLmNE8ilbJluwd/6epTNrhuQdzsaohopSSZhDE7hcmcE/oZQzqxssp4yaNe0nHNiNTe3Ycr52tLuHN1GH218Rtk8AYJAAaVlMtZJ7GlfwOk1F49bUXnTZidFEeKrjSivw5DUASAvGRvTz+iRB+dLcg4r87ll5KIIr4oZRUNmNrjVUdaVDoErSFRGQlzRo3TRmfIy3yzEuerSAGdUF/FafVe749q9ubnAJCX8JP5reiJr6gx0p2GfGVCMbbnJC7Uvv7L9y5VGaTkXqX56VVU5/LLd7mg/XOYk/iEb6nAg9k/uCIG/NaQaAzhUv3fBU62fqKaXlEK9Xzb7EsCJEACJKAnQAcAvwwSIAESmEIEvITBKi+Pg8WDWNRxlRIG9GpS1mtr+oHhUOtq49pPpMwPsxglEvK8c+DnoW7DT308SD18tPUKhJ1tF2Ea8eG9O40dv3Bnv4iFahjNqALwse5/UIa1rgXpEvjdgRhwzhf56jX8Q9ShlPflHntiK1SVCC/DX+aU1+ldg0+6QuaDHAAyLmZ2VDk/9BEu8po+V4Wy6/UfxPkipQorqQeVcwY5AOSbjxmyfrk5I0bk3ySqZnnnjeiJr/RgoK/S4ZdeIX+/B7IvqwiJzuhCz3PJ+n5OOX8nXB6GEalxbjijQfwiCCy7iL2Z36oIGjYSIAESIIHRJUAHwOjy5GwkQAIk0LIEyq/Q/wgJ93W26lBveRWelbzA1+jShUl7hR3LS7CBiCY1wIbUlT9R2IS9g89ptQW8YPoZw0EOAOEg+fjysuxnWI7kIp3Gjl8+eJChLfuQ8PdFHV/y3K9TgT7M3oNy2nV15avn9TMAg8YGhX+H2b/0EeN798BTymHgbEEOAGf/6ogF+UYkPULEEZMRqY6gi5Dwdj7I3EEpAM71q/+m5G90fttnMSOx1sdAt9Ff3Kv0GUTPIOzdhGUrxv+x3EalhaCLyPG7fzfbDHYNPIFD2T8O/+SniRH0Nxz2DOxHAiRAAiTgJkAHAL8KEiABEpgiBPyU86tDrsX4Wdv9tyqn3auJcXA09ya29N873EUXElz9ui0GZ1tktuovIdB9hZ3KgGukjcQBUFnvzK5vYEb87EaW9x2jE77ze+0MEgAMU7HBL+3Ba7NBImxBwoJ+BlyQgvtIHQDyXfUWtmNH+jFPx5Hk9q9O/ZUqbxmmVcoOSnnCpR1fVSKCXoa/zOfnfJDfyw6Az4VyMlW//i9s/4Iqq+kVcVA+i43ewg6VYuE0/uXXeoxzHRuJjhDtChHy82rnT/t/fcpa1o6S1JSNvf9V849+mhhBfxNh7pN9SIAESIAE9AToAOCXQQIkQAJThIBfzm2lJnkFhZ9WQKWPs1SazugQY3jHwGOu8OyRIj+353vojM7XThM2fNg7/N1WL55i4Nm2hYKdVikRHdHTQxlzUo99Y+9/17ya+oVk+xnLYoxKCLiEgvs3vbK73xgxwqUEnU5VXsYFOQD8nRq92NJ/D6Q6gq4FlXH02rc4juSlXPLdT+Q3ex5PnFjyPUr5xjCt4rQ5kns9lPNLnA+7B35VU2bSuU49gpNSEu/9vp8op5uI8VUr5zvnldSBI9nXIDocXloZZ3Z9EzPia8IcvapPOSJHoik+HHzaV4dDtDTkuwwTQaMiXAafwoHM74fXCtLEaFTTos4DszsJkAAJTEkCdABMyWvnoUmABKYigcUd1+D0tktd/6O9UrPbKey3pOMrqoyXhO97tUzpKD7ou0MZi7pX+Wa95PkZ1Kp0XfY1Vxm36jP8/+3d2ZNcV30H8DOaGc0+Ml5k4122kRccQwImIUWgACeQhCUsJiyhIAUEHlLkNX8CD3lJKjwQIEVBcBJwKCiWygJZ2BJszC7vi2ywhbxLM6NZNKNJ/W6rxfRML7fHOvKZ0adfKKzu07/7+bVVPt977jkxsd47+c6WDeCaf76yunA8tLjlxEfqLucOy7hr+sDcl1vIuj0vH5Pknx766AbiWAYeezY0Nhfs/Yrg4YdP/1XvNx5/x2UTb0oXjL28413ungHAxJvTc8de1nYS2GsJdzx+cc3U+2vdnY+7/fFIwVNLd1W27e54r73oqaFL0+WTb05T1QqW9kv31yM1Q5uYNF8+eWPHu+9RR9Twi/n/6uocv6+rp96TBjvsG9D64dUUm+zdO/v5KpA5b/SlHTdlPLz8YHqoR/gRY3cLyNYXHr2KTSwPLt7SskS/0wXGoz7nj7289mkfzXAj/q5ovno9ntHrt1f7R+6NBAgQILBBQADgR0GAAIHTRKDzrt2r1X/43zP7uRaJuEt37fSHOm4S13hzYxOynx/5j7R36l0b7lT3Ot5us/TdJ0optZt0rP2uxjGC17edaLX7bN0AoN2xeb2etW93VF7jWLa3VcfE1Z3EdtrBvp1x3MGNZe7dJqjdVib0eiyh28aG8buK8OXskRd0bX/cBY670Y8ufL/npL85UOyVEM/ONzb3q/daG9r0ejSh27GIzW9rrNq4seV4v26VxI75d8/eVG0i2G1n/Rij+ZhCt/EuGf+DdNHYq6tN+Dq9mqcQVL6Lt9WCimAl9qGIowLr3Plv/v3QDDfWfkkv51x/b9S6UG8iQIDANhcQAGzzBrs8AgQINAW6TS4eW/xhyxnqayczeyff3uH4s8a74vnlmEScXW1YNt4CvnZvgZPZiW6b6sX3xATnkflvpfvnvrjha7tPXtuvHuh+ZNmvvqLdBK3Xs/brA4DNTP6bFcSd3DtnPt11wlz3Dm5sinff7L9smCB2PxLvVxbtHoXoZwPGCDRiKfrapeOdfkPnjf5W9dz8eLXHRL27/s2x1k7Ae01M2+190Tqx7XZcYPvq1z4f3ysAWP/YzfoRux0X2PreCO7uTXfPfLbnPhzx+EmcDBL7ZUT/+nl1+g1FUHPJ+Gs7Pn7SLhTr53u9lwABAgQ6CwgA/DoIECBwmgh0m1x0Wz4eE8aYXHV6Vrw54Y6JV+udwf6fS6/bitig7fnTH0hjg7s7fiSCiVjWHLuPxzLnmLxcMPbKatl7p2esY/OzWAnxxNJPWsbtNTFsBiFxbFlsntY6Kby+eq670+Rp7bGKMcnaM/GG45urbZzIHltdajlusN3FL6w8US1RP7Dw7ZY/Pmvndemi8VdXz5nXvYMbz9vHRo/NZfcXj//e8Q3qWoOednU07qz/T+Ufr/j+S8Zfc/yRhnqT9OhhnBLx8Pw3q03/1r4iKDl39CXpnJEXppEdz+l74t8ca+0EvNfS9OZv/fHFH1fX1dzEMibJF47fUK0q6WeSvP6RkTorTeI5/V/M/2f6xfw3TnDsGr4iRUjV7935hZUnq8cP4reyfj+BOKoxVopMD13a8zfX6V/CdiFQvLfTiSHNcQQAdf8m9D4CBAj0LyAA6N/MJwgQILAlBbr9R/fau6DrLy4mNLGpWEyO+nltZmf6fsa/YvLG6pi27nd8V6sVCqtptZr0dgsxup1dXycA6HT0XZ3PNmo8VtXXaXIed3/jWLazRn6t6yZxDcNfXXf8v97X3lk+NlWMiWoV7wwM9znRjg0Vj1aDD/b92bU1tV5PXNEzG++E0vGQ4ksnvqzu8/PRr+hbw3ew1n4G65UjcIpj9p5c2lf9UT+bIzZ/M/G5br+bOv9Orb2WZ3I9rd/VeS+OXisdBAB1uuY9BAgQ2JyAAGBzbj5FgACBLSfQbdl8p83rmhcZd2/jufvhHZO1r3v95Kb2B2u+MZ5Jvmrq3Wl08Kyan+j+trUbGq5/Z507w4ePPpB+fOivN3xJr0cA6hQfk724q//gka+lxgaIV/Y5Ea/zLf2/J+qKvQImhy4oop5+ryCWqMeKj8cXf3Tio3smXl+tcui2+WW/39Pp/e1W3ly368Np1/BlJ+srnrVxqt3/576cHln41oYaBADPWlt8MQECBJIAwI+AAAECp4lAr4lop+W6TZ7Ykf6ckV+vPdGbX3k87Tv8sbR29++TTV3n8YQ639nr2erGIwcf7HLueee7nb0/273CWJodk//Y/T1e9Y8GrHPl1VqB2o8EtI7Y2ADywMJ30hUTN/YVDjXHieAplqFHiFP3sYR6V9W4rjiFotsRiu02OoxHC66efm+K/32mr1628YjK3TM3tXxNY4+K13c8iaB+Tasp/h2MjR537piq/7Ga74zwZ2BgqFoZ0u7VaUVMvLfdkaFrx7ACoGYTvI0AAQKbEBAAbALNRwgQILBVBbotb47J2M+PfL3aeK3dK563vnzizTWPNkvV5LDd8XYn2+7KqXelc0ZetOkJZJyrHqcYrH2mul2N3SYt3e52xlj9hifN74871HHm/fqN8Hrtwl/XOCaIc8sPpzN3XtPj8Yj1I66mmeWfV5PX2B9g7+Q70u7R6/vqQUwgH1n4ZnroyL+nq6bek+JowJMVAoRbHNcXi/MvGvvdjsvzn1j6Wbr98Cc2cJ0M39gfYPnYfJoYem7bdnR7ROaZ/qYj/jh09L507+zNaWr4krRn/PWbCmja/45i7Pur8WM/jU4nSXRaEdP49+E9x8PE9t/QaVPSur9r7yNAgACBzgICAL8OAgQInEYCMVGLiXyn5+ZjA7k7Zz6TZpb3b1DpdZzd+g/8cuH/0j2z/5RdN/YoiGBi9+iL+162HXeI9x/5ajq48L2edXZbGt7r2MH+H6FYrZbWxykGTy3d2ba22Ek9NvXrtKFhtwuKO9NPL92V7pn952oju/4mnKvVufHxO2luDtjYJ+J9x/eJ6L3BX7jHhomxeiBe8fnLJt6UYuO57vs0dG9TXFdsFrh/7mvVbzhWS8SRg+3ugMfKigfmvrxhs8TmN8RZ97FTff++q2l2+eGqd2fuvLrj4wTdfjPhEXtcnDPyG32HIhHkPbb4o3Tv7OdObOzXa3PJnj/+42+Ix3piNUqEZd024uz1SNGeiTemC8Ze0fbauh0hWbdO7yNAgAABAYDfAAECBAikVE3+u9/Fbyzrvv3wJzfsCh6AL3rOX9ZaGh3/EX9g/tvpvrkvnDL3uGsbu9Tv3DHd8zGFmKDEHczmRLFOkbEkPO7kTwyd3/L2bkcOrn3jxeOvTReOvbLnLvGxIuHRhVuqYGL9zuzr64y75peOv66qqd7d88ay8JjARUCz9hW/i/NGX9rjtIfW4GDt58Nn79Tb09TQJR3910/Q211P7ITfz0kFMUb0IO44xwkM6wOTxt3mF26oKU44+Mmhv+1qHLvrXzbxxjQxdEEt3/W9C5MIRmKyvPZV/fux8N103+zNXX96sRfBhWOvOh5g9ApWVlMEeGGwvrfNkCVsY1PK4R0TdX7yx9+zmmKT0HhcIVbKrP1NdnoEp9t+GjFo7Kmxd+pdbR/PiEAqjieMv4e8CBAgQODkC1gBcPJNjUiAAIFiBeLO4nW7/ryaYHV6dTrrvN9n2dceb3eqQOL6YhIbE76xwXOryXZzYhxLro+uzlTLl2OCtP5YuTo1tk4IB1LsHRAbyN0/96Wek/UYPybsMaGbHLo4DVVnqsekLnbKX0oLK4+nJ4/eUQUnzePl6tTUGPfqdO7IS9L08J40PDDeslt/XHdMTGeWH0hxfN2ji7d1HDauLzaL3LXzijQ0MHbcbjUtry6m2eWH0iPz395wROLawRpHLb4inTvym2lk8DnV5+P3FEfXhXfc8a/jHqtNGkfQ7Ukjg2dUy8zXBhzNa1pYeSw9sbQvPbZ4W0ez2APg8sm3VBsn7hjYWe3cP7fycHpg7iu1aonrixUc546+uOrb8MDEmpCk0bvFY0+lJ5durx7VWN+7uPseE+/xofOq5+XjNxO7/sfy/F4BT3PiHr/ps3e+oDr2cmhHsy+NfQ7iMYP5lYPp4OKt6ZcL/9vzJxM92j3y4uo0iQgo1v9eGicCxDUdShGSxO/lqaU7Oo4bKzfOHb2+WikRnz2yfKB6bOWJpZ92rSVqiMBudPDsE7+TI8sHq3Dq0cXv97wObyBAgBqPkkQAABqBSURBVACBzQkIADbn5lMECBDYsgIXjd1QnRnebal1IwT4Qbp39vMnJimXTryuuoO9dnf0uOM4Onhmxzu+jdUEn6g10dmyoAonQIAAAQIECGwRAQHAFmmUMgkQIHCyBOIO4LXTH6ruFnd/NZYUH15+sFqqOz186YZn7OOuZ/zZ+mXxzXFjaXY8M7x/7isnq3zjECBAgAABAgQIbFJAALBJOB8jQIDAVhaIzcWumHzrJjY4a73qWEo/vGMynbXz2o4csSQ6Npvrtox4K1uqnQABAgQIECCwVQQEAFulU+okQIDASRbotIFX3a9pHhs4PXzZ8d3fO31ytXo+et/hj9cd2vsIECBAgAABAgQyCAgAMqAakgABAltFoL/j31qvavHYk+mOw5+udn6PzcS6vWKjtP1HvrLhPPut4qROAgQIECBAgMB2EBAAbIcuugYCBAhsUiD2A7h6+k+rHdIbO9LXe8UmgY8u3Frt6n7V1HuPbwTY/bNzywfSHTN/n+KIMC8CBAgQIECAAIFTLyAAOPXmvpEAAQJFCUQIsHfyHemsketqnXUeh481dvf/ZIrj2q6c+pO0c8euntcUjww8Mv+tdP/cF3u+1xsIECBAgAABAgROvoAA4OSbGpEAAQJbUuDCsVdXx/zFpn6dXnHn/+mlu6pN/WJzv90jL0qXT96YhgZGa11znCpw58xn0szy/lrv9yYCBAgQIECAAIGTJyAAOHmWRiJAgMCWF4gj/c4fe3m1q//IjjPTjoGh6pqOrR5NcysHqjv4jy7eeuI6d49cX50mEKsImq+lYzPV54YGxtp4rKaDi7emu2du2vJWLoAAAQIECBAgsNUEBABbrWPqJUCAQEECsWrgkvHXph0DwyeqOrLyyzRz9MG0e/T6to8ULB07lO6a+YfqMQIvAgQIECBAgACBUycgADh11r6JAAEC207gkvHfTxeN35AG0mBLAHDH4U+la6bfl8YGz2lzzVYBbLsfggsiQIAAAQIEtoSAAGBLtEmRBAgQKFOgUwBw21MfSReN3ZAuHn9Ny+qA5lU0jxC0F0CZfVUVAQIECBAgsD0FBADbs6+uigABAqdEoFsAEPsCXDv9oTQ9vGdDLbGZ4IGF76b7Zm8+JXX6EgIECBAgQIAAgZQEAH4FBAgQILBpgW4BQAx63uhL056JN7TdEHB+5dG07/DH0/zKY5v+fh8kQIAAAQIECBCoLyAAqG/lnQQIECCwTqBXABBvf/70n6Uzd16zwW5ldSntn/tyemThW1wJECBAgAABAgROgYAA4BQg+woCBAhsV4F2AcD8yuNp3+GPnbizv3vkRenyybekoYHxDQxPLt2e9h3+u+3K47oIECBAgAABAkUJCACKaodiCBAgsLUE2gUAS8cOp7tmPpuePnrXiYu5bteH067hyzZc3MLKk+nOmU+lmeWHttaFq5YAAQIECBAgsAUFBABbsGlKJkCAQCkCu0euT1dMvjXFhn/N18rqYrpv7gvp4ML3TvyzTicCHFs9mh488q/pF/PfKOWS1EGAAAECBAgQ2LYCAoBt21oXRoAAgfwCZ4+8MD1v8m3rlvevpkcWvtOyw//Y4Dnp+dMfTGODZ68rajUdXLgl3T37j/mL9Q0ECBAgQIAAgdNcQABwmv8AXD4BAgSeicDU0MXpqqn3ptHBM1uGOXT0/vSTQ3/T8s+umX5/OmvntRu+7umj96SfHvroMynDZwkQIECAAAECBGoICABqIHkLAQIECHQWeMGuv0jTw3ta3rB0bCbdPXtTemrpjhP//NLxP0wXjr8qDaTBlvceWflluu2pjyAmQIAAAQIECBDILCAAyAxseAIECGx3gb2T70jnjr4kpTSw5lJX08HFW9PdMzed+Gft9guIP7QR4Hb/hbg+AgQIECBAoBQBAUApnVAHAQIEtqjAc0dflvZMvL5lI8C4lOXVI+ne2ZvTY4s/qK6sUwCw/tjALcqgbAIECBAgQIBA8QICgOJbpEACBAiULdDY4O8DaWxw94ZCF489le6b/UJ6Yumn6bKJP0rnj/2ORwDKbqfqCBAgQIAAgW0sIADYxs11aQQIEDhVAldM3pieO/rb6x4DaHz7alpJsSfAzh3TaSDt2FDSE0s/S7cf/sSpKtX3ECBAgAABAgROWwEBwGnbehdOgACBkycwNXRpumrq3Wl08Ky+Bj22ejQ9dOTf0s/nv97X57yZAAECBAgQIECgfwEBQP9mPkGAAAECbQQ6LfHvhjW/8mjad/jjaX7lMaYECBAgQIAAAQKZBQQAmYENT4AAgdNFYHBgJF0z/b50xvDz2j4KsN5heXU+7Z/7Sjqw8J3Thch1EiBAgAABAgSeVQEBwLPK78sJECCwvQTGB89Le6femaaGLuoaAsTS/4fn/zvtP/LV7QXgaggQIECAAAECBQsIAApujtIIECCwFQVGdpyRnjf5x+mMnVe23fTv6LHZ6pn/CAC8CBAgQIAAAQIETp2AAODUWfsmAgQInFYCz9l5VXUywOiOs6vrPpaOpqeP3pMOzH87LR57+rSycLEECBAgQIAAgRIEBAAldEENBAgQIECAAAECBAgQIEAgs4AAIDOw4QkQIECAAAECBAgQIECAQAkCAoASuqAGAgQIECBAgAABAgQIECCQWUAAkBnY8AQIECBAgAABAgQIECBAoAQBAUAJXVADAQIECBAgQIAAAQIECBDILCAAyAxseAIECBAgQIAAAQIECBAgUIKAAKCELqiBAAECBAgQIECAAAECBAhkFhAAZAY2PAECBAgQIECAAAECBAgQKEFAAFBCF9RAgAABAgQIECBAgAABAgQyCwgAMgMbngABAgQIECBAgAABAgQIlCAgACihC2ogQIAAAQIECBAgQIAAAQKZBQQAmYENT4AAAQIECBAgQIAAAQIEShAQAJTQBTUQIECAAAECBAgQIECAAIHMAgKAzMCGJ0CAAAECBAgQIECAAAECJQgIAEroghoIECBAgAABAgQIECBAgEBmAQFAZmDDEyBAgAABAgQIECBAgACBEgQEACV0QQ0ECBAgQIAAAQIECBAgQCCzgAAgM7DhCRAgQIAAAQIECBAgQIBACQICgBK6oAYCBAgQIECAAAECBAgQIJBZQACQGdjwBAgQIECAAAECBAgQIECgBAEBQAldUAMBAgQIECBAgAABAgQIEMgsIADIDGx4AgQIECBAgAABAgQIECBQgoAAoIQuqIEAAQIECBAgQIAAAQIECGQWEABkBjY8AQIECBAgQIAAAQIECBAoQUAAUEIX1ECAAAECBAgQIECAAAECBDILCAAyAxueAAECBAgQIECAAAECBAiUICAAKKELaiBAgAABAgQIECBAgAABApkFBACZgQ1PgAABAgQIECBAgAABAgRKEBAAlNAFNRAgQIAAAQIECBAgQIAAgcwCAoDMwIYnQIAAAQIECBAgQIAAAQIlCAgASuiCGggQIECAAAECBAgQIECAQGYBAUBmYMMTIECAAAECBAgQIECAAIESBAQAJXRBDQQIECBAgAABAgQIECBAILOAACAzsOEJECBAgAABAgQIECBAgEAJAgKAErqgBgIECBAgQIAAAQIECBAgkFlAAJAZ2PAECBAgQIAAAQIECBAgQKAEAQFACV1QAwECBAgQIECAAAECBAgQyCwgAMgMbHgCBAgQIECAAAECBAgQIFCCgACghC6ogQABAgQIECBAgAABAgQIZBYQAGQGNjwBAgQIECBAgAABAgQIEChBQABQQhfUQIAAAQIECBAgQIAAAQIEMgsIADIDG54AAQIECBAgQIAAAQIECJQgIAAooQtqIECAAAECBAgQIECAAAECmQUEAJmBDU+AAAECBAgQIECAAAECBEoQEACU0AU1ECBAgAABAgQIECBAgACBzAICgMzAhidAgAABAgQIECBAgAABAiUICABK6IIaCBAgQIAAAQIECBAgQIBAZgEBQGZgwxMgQIAAAQIECBAgQIAAgRIEBAAldEENBAgQIECAAAECBAgQIEAgs4AAIDOw4QkQIECAAAECBAgQIECAQAkCAoASuqAGAgQIECBAgAABAgQIECCQWUAAkBnY8AQIECBAgAABAgQIECBAoAQBAUAJXVADAQIECBAgQIAAAQIECBDILCAAyAxseAIECBAgQIAAAQIECBAgUIKAAKCELqiBAAECBAgQIECAAAECBAhkFhAAZAY2PAECBAgQIECAAAECBAgQKEFAAFBCF9RAgAABAgQIECBAgAABAgQyCwgAMgMbngABAgQIECBAgAABAgQIlCAgACihC2ogQIAAAQIECBAgQIAAAQKZBQQAmYENT4AAAQIECBAgQIAAAQIEShAQAJTQBTUQIECAAAECBAgQIECAAIHMAgKAzMCGJ0CAAAECBAgQIECAAAECJQgIAEroghoIECBAgAABAgQIECBAgEBmAQFAZmDDEyBAgAABAgQIECBAgACBEgQEACV0QQ0ECBAgQIAAAQIECBAgQCCzgAAgM7DhCRAgQIAAAQIECBAgQIBACQICgBK6oAYCBAgQIECAAAECBAgQIJBZQACQGdjwBAgQIECAAAECBAgQIECgBAEBQAldUAMBAgQIECBAgAABAgQIEMgsIADIDGx4AgQIECBAgAABAgQIECBQgoAAoIQuqIEAAQIECBAgQIAAAQIECGQWEABkBjY8AQIECBAgQIAAAQIECBAoQUAAUEIX1ECAAAECBAgQIECAAAECBDILCAAyAxueAAECBAgQIECAAAECBAiUICAAKKELaiBAgAABAgQIECBAgAABApkFBACZgQ1PgAABAgQIECBAgAABAgRKEBAAlNAFNRAgQIAAAQIECBAgQIAAgcwCAoDMwIYnQIAAAQIECBAgQIAAAQIlCAgASuiCGggQIECAAAECBAgQIECAQGYBAUBmYMMTIECAAAECBAgQIECAAIESBAQAJXRBDQQIECBAgAABAgQIECBAILOAACAzsOEJECBAgAABAgQIECBAgEAJAgKAErqgBgIECBAgQIAAAQIECBAgkFlAAJAZ2PAECBAgQIAAAQIECBAgQKAEAQFACV1QAwECBAgQIECAAAECBAgQyCwgAMgMbHgCBAgQIECAAAECBAgQIFCCgACghC6ogQABAgQIECBAgAABAgQIZBYQAGQGNjwBAgQIECBAgAABAgQIEChBQABQQhfUQIAAAQIECBAgQIAAAQIEMgsIADIDG54AAQIECBAgQIAAAQIECJQgIAAooQtqIECAAAECBAgQIECAAAECmQUEAJmBDU+AAAECBAgQIECAAAECBEoQEACU0AU1ECBAgAABAgQIECBAgACBzAICgMzAhidAgAABAgQIECBAgAABAiUICABK6IIaCBAgQIAAAQIECBAgQIBAZgEBQGZgwxMgQIAAAQIECBAgQIAAgRIEBAAldEENBAgQIECAAAECBAgQIEAgs4AAIDOw4QkQIECAAAECBAgQIECAQAkCAoASuqAGAgQIECBAgAABAgQIECCQWUAAkBnY8AQIECBAgAABAgQIECBAoAQBAUAJXVADAQIECBAgQIAAAQIECBDILCAAyAxseAIECBAgQIAAAQIECBAgUIKAAKCELqiBAAECBAgQIECAAAECBAhkFhAAZAY2PAECBAgQIECAAAECBAgQKEFAAFBCF9RAgAABAgQIECBAgAABAgQyCwgAMgMbngABAgQIECBAgAABAgQIlCAgACihC2ogQIAAAQIECBAgQIAAAQKZBQQAmYENT4AAAQIECBAgQIAAAQIEShAQAJTQBTUQIECAAAECBAgQIECAAIHMAgKAzMCGJ0CAAAECBAgQIECAAAECJQgIAEroghoIECBAgAABAgQIECBAgEBmAQFAZmDDEyBAgAABAgQIECBAgACBEgQEACV0QQ0ECBAgQIAAAQIECBAgQCCzgAAgM7DhCRAgQIAAAQIECBAgQIBACQICgBK6oAYCBAgQIECAAAECBAgQIJBZQACQGdjwBAgQIECAAAECBAgQIECgBAEBQAldUAMBAgQIECBAgAABAgQIEMgsIADIDGx4AgQIECBAgAABAgQIECBQgoAAoIQuqIEAAQIECBAgQIAAAQIECGQWEABkBjY8AQIECBAgQIAAAQIECBAoQUAAUEIX1ECAAAECBAgQIECAAAECBDILCAAyAxueAAECBAgQIECAAAECBAiUICAAKKELaiBAgAABAgQIECBAgAABApkFBACZgQ1PgAABAgQIECBAgAABAgRKEBAAlNAFNRAgQIAAAQIECBAgQIAAgcwCAoDMwIYnQIAAAQIECBAgQIAAAQIlCAgASuiCGggQIECAAAECBAgQIECAQGYBAUBmYMMTIECAAAECBAgQIECAAIESBAQAJXRBDQQIECBAgAABAgQIECBAILOAACAzsOEJECBAgAABAgQIECBAgEAJAgKAErqgBgIECBAgQIAAAQIECBAgkFlAAJAZ2PAECBAgQIAAAQIECBAgQKAEAQFACV1QAwECBAgQIECAAAECBAgQyCwgAMgMbHgCBAgQIECAAAECBAgQIFCCgACghC6ogQABAgQIECBAgAABAgQIZBYQAGQGNjwBAgQIECBAgAABAgQIEChBQABQQhfUQIAAAQIECBAgQIAAAQIEMgsIADIDG54AAQIECBAgQIAAAQIECJQgIAAooQtqIECAAAECBAgQIECAAAECmQUEAJmBDU+AAAECBAgQIECAAAECBEoQEACU0AU1ECBAgAABAgQIECBAgACBzAICgMzAhidAgAABAgQIECBAgAABAiUICABK6IIaCBAgQIAAAQIECBAgQIBAZgEBQGZgwxMgQIAAAQIECBAgQIAAgRIEBAAldEENBAgQIECAAAECBAgQIEAgs4AAIDOw4QkQIECAAAECBAgQIECAQAkCAoASuqAGAgQIECBAgAABAgQIECCQWUAAkBnY8AQIECBAgAABAgQIECBAoAQBAUAJXVADAQIECBAgQIAAAQIECBDILCAAyAxseAIECBAgQIAAAQIECBAgUIKAAKCELqiBAAECBAgQIECAAAECBAhkFhAAZAY2PAECBAgQIECAAAECBAgQKEFAAFBCF9RAgAABAgQIECBAgAABAgQyCwgAMgMbngABAgQIECBAgAABAgQIlCAgACihC2ogQIAAAQIECBAgQIAAAQKZBQQAmYENT4AAAQIECBAgQIAAAQIEShAQAJTQBTUQIECAAAECBAgQIECAAIHMAgKAzMCGJ0CAAAECBAgQIECAAAECJQgIAEroghoIECBAgAABAgQIECBAgEBmAQFAZmDDEyBAgAABAgQIECBAgACBEgQEACV0QQ0ECBAgQIAAAQIECBAgQCCzgAAgM7DhCRAgQIAAAQIECBAgQIBACQICgBK6oAYCBAgQIECAAAECBAgQIJBZQACQGdjwBAgQIECAAAECBAgQIECgBAEBQAldUAMBAgQIECBAgAABAgQIEMgsIADIDGx4AgQIECBAgAABAgQIECBQgoAAoIQuqIEAAQIECBAgQIAAAQIECGQWEABkBjY8AQIECBAgQIAAAQIECBAoQUAAUEIX1ECAAAECBAgQIECAAAECBDILCAAyAxueAAECBAgQIECAAAECBAiUICAAKKELaiBAgAABAgQIECBAgAABApkFBACZgQ1PgAABAgQIECBAgAABAgRKEBAAlNAFNRAgQIAAAQIECBAgQIAAgcwCAoDMwIYnQIAAAQIECBAgQIAAAQIlCAgASuiCGggQIECAAAECBAgQIECAQGYBAUBmYMMTIECAAAECBAgQIECAAIESBAQAJXRBDQQIECBAgAABAgQIECBAILOAACAzsOEJECBAgAABAgQIECBAgEAJAgKAErqgBgIECBAgQIAAAQIECBAgkFlAAJAZ2PAECBAgQIAAAQIECBAgQKAEAQFACV1QAwECBAgQIECAAAECBAgQyCwgAMgMbHgCBAgQIECAAAECBAgQIFCCgACghC6ogQABAgQIECBAgAABAgQIZBYQAGQGNjwBAgQIECBAgAABAgQIEChBQABQQhfUQIAAAQIECBAgQIAAAQIEMgsIADIDG54AAQIECBAgQIAAAQIECJQgIAAooQtqIECAAAECBAgQIECAAAECmQUEAJmBDU+AAAECBAgQIECAAAECBEoQEACU0AU1ECBAgAABAgQIECBAgACBzAICgMzAhidAgAABAgQIECBAgAABAiUICABK6IIaCBAgQIAAAQIECBAgQIBAZgEBQGZgwxMgQIAAAQIECBAgQIAAgRIEBAAldEENBAgQIECAAAECBAgQIEAgs4AAIDOw4QkQIECAAAECBAgQIECAQAkCAoASuqAGAgQIECBAgAABAgQIECCQWUAAkBnY8AQIECBAgAABAgQIECBAoAQBAUAJXVADAQIECBAgQIAAAQIECBDILCAAyAxseAIECBAgQIAAAQIECBAgUIKAAKCELqiBAAECBAgQIECAAAECBAhkFhAAZAY2PAECBAgQIECAAAECBAgQKEFAAFBCF9RAgAABAgQIECBAgAABAgQyCwgAMgMbngABAgQIECBAgAABAgQIlCAgACihC2ogQIAAAQIECBAgQIAAAQKZBQQAmYENT4AAAQIECBAgQIAAAQIEShAQAJTQBTUQIECAAAECBAgQIECAAIHMAgKAzMCGJ0CAAAECBAgQIECAAAECJQgIAEroghoIECBAgAABAgQIECBAgEBmAQFAZmDDEyBAgAABAgQIECBAgACBEgQEACV0QQ0ECBAgQIAAAQIECBAgQCCzgAAgM7DhCRAgQIAAAQIECBAgQIBACQICgBK6oAYCBAgQIECAAAECBAgQIJBZQACQGdjwBAgQIECAAAECBAgQIECgBAEBQAldUAMBAgQIECBAgAABAgQIEMgsIADIDGx4AgQIECBAgAABAgQIECBQgoAAoIQuqIEAAQIECBAgQIAAAQIECGQWEABkBjY8AQIECBAgQIAAAQIECBAoQUAAUEIX1ECAAAECBAgQIECAAAECBDIL/D/JHa9N1FcFH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0" name="Picture 2" descr="http://4.bp.blogspot.com/_xgSeEXv-k30/S9rTZWpSgfI/AAAAAAAAB3A/f9VnZh_yRGc/s00/allesvanwaar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56" y="3563819"/>
            <a:ext cx="3732401" cy="208836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1526886" y="5677077"/>
            <a:ext cx="1957587" cy="923330"/>
          </a:xfrm>
          <a:prstGeom prst="rect">
            <a:avLst/>
          </a:prstGeom>
          <a:noFill/>
        </p:spPr>
        <p:txBody>
          <a:bodyPr wrap="none" rtlCol="0">
            <a:spAutoFit/>
          </a:bodyPr>
          <a:lstStyle/>
          <a:p>
            <a:pPr algn="ctr"/>
            <a:r>
              <a:rPr lang="nl-BE" dirty="0" smtClean="0"/>
              <a:t>Lucebert , dichter  </a:t>
            </a:r>
          </a:p>
          <a:p>
            <a:pPr algn="ctr"/>
            <a:r>
              <a:rPr lang="nl-BE" dirty="0" smtClean="0"/>
              <a:t>1924 – 1994</a:t>
            </a:r>
          </a:p>
          <a:p>
            <a:pPr algn="ctr"/>
            <a:r>
              <a:rPr lang="nl-BE" dirty="0" smtClean="0"/>
              <a:t>NL</a:t>
            </a:r>
          </a:p>
        </p:txBody>
      </p:sp>
      <p:sp>
        <p:nvSpPr>
          <p:cNvPr id="12" name="Rechthoek 11"/>
          <p:cNvSpPr/>
          <p:nvPr/>
        </p:nvSpPr>
        <p:spPr>
          <a:xfrm>
            <a:off x="9311640" y="1602136"/>
            <a:ext cx="2407920" cy="489364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nl-BE" sz="2400" dirty="0">
                <a:solidFill>
                  <a:schemeClr val="bg1"/>
                </a:solidFill>
                <a:latin typeface="Helvetica Neue"/>
              </a:rPr>
              <a:t>In een maatschappij </a:t>
            </a:r>
            <a:endParaRPr lang="nl-BE" sz="2400" dirty="0" smtClean="0">
              <a:solidFill>
                <a:schemeClr val="bg1"/>
              </a:solidFill>
              <a:latin typeface="Helvetica Neue"/>
            </a:endParaRPr>
          </a:p>
          <a:p>
            <a:r>
              <a:rPr lang="nl-BE" sz="2400" dirty="0" smtClean="0">
                <a:solidFill>
                  <a:schemeClr val="bg1"/>
                </a:solidFill>
                <a:latin typeface="Helvetica Neue"/>
              </a:rPr>
              <a:t>waarin </a:t>
            </a:r>
            <a:r>
              <a:rPr lang="nl-BE" sz="2400" dirty="0">
                <a:solidFill>
                  <a:schemeClr val="bg1"/>
                </a:solidFill>
                <a:latin typeface="Helvetica Neue"/>
              </a:rPr>
              <a:t>perfectie </a:t>
            </a:r>
            <a:endParaRPr lang="nl-BE" sz="2400" dirty="0" smtClean="0">
              <a:solidFill>
                <a:schemeClr val="bg1"/>
              </a:solidFill>
              <a:latin typeface="Helvetica Neue"/>
            </a:endParaRPr>
          </a:p>
          <a:p>
            <a:r>
              <a:rPr lang="nl-BE" sz="2400" dirty="0" smtClean="0">
                <a:solidFill>
                  <a:schemeClr val="bg1"/>
                </a:solidFill>
                <a:latin typeface="Helvetica Neue"/>
              </a:rPr>
              <a:t>vaak </a:t>
            </a:r>
          </a:p>
          <a:p>
            <a:r>
              <a:rPr lang="nl-BE" sz="2400" dirty="0" smtClean="0">
                <a:solidFill>
                  <a:schemeClr val="bg1"/>
                </a:solidFill>
                <a:latin typeface="Helvetica Neue"/>
              </a:rPr>
              <a:t>het </a:t>
            </a:r>
            <a:r>
              <a:rPr lang="nl-BE" sz="2400" dirty="0">
                <a:solidFill>
                  <a:schemeClr val="bg1"/>
                </a:solidFill>
                <a:latin typeface="Helvetica Neue"/>
              </a:rPr>
              <a:t>ideaal vormt, </a:t>
            </a:r>
            <a:endParaRPr lang="nl-BE" sz="2400" dirty="0" smtClean="0">
              <a:solidFill>
                <a:schemeClr val="bg1"/>
              </a:solidFill>
              <a:latin typeface="Helvetica Neue"/>
            </a:endParaRPr>
          </a:p>
          <a:p>
            <a:r>
              <a:rPr lang="nl-BE" sz="2400" dirty="0" smtClean="0">
                <a:solidFill>
                  <a:schemeClr val="bg1"/>
                </a:solidFill>
                <a:latin typeface="Helvetica Neue"/>
              </a:rPr>
              <a:t>is </a:t>
            </a:r>
            <a:r>
              <a:rPr lang="nl-BE" sz="2400" dirty="0">
                <a:solidFill>
                  <a:schemeClr val="bg1"/>
                </a:solidFill>
                <a:latin typeface="Helvetica Neue"/>
              </a:rPr>
              <a:t>het niet </a:t>
            </a:r>
            <a:endParaRPr lang="nl-BE" sz="2400" dirty="0" smtClean="0">
              <a:solidFill>
                <a:schemeClr val="bg1"/>
              </a:solidFill>
              <a:latin typeface="Helvetica Neue"/>
            </a:endParaRPr>
          </a:p>
          <a:p>
            <a:r>
              <a:rPr lang="nl-BE" sz="2400" dirty="0" smtClean="0">
                <a:solidFill>
                  <a:schemeClr val="bg1"/>
                </a:solidFill>
                <a:latin typeface="Helvetica Neue"/>
              </a:rPr>
              <a:t>altijd </a:t>
            </a:r>
            <a:r>
              <a:rPr lang="nl-BE" sz="2400" dirty="0">
                <a:solidFill>
                  <a:schemeClr val="bg1"/>
                </a:solidFill>
                <a:latin typeface="Helvetica Neue"/>
              </a:rPr>
              <a:t>evident </a:t>
            </a:r>
            <a:endParaRPr lang="nl-BE" sz="2400" dirty="0" smtClean="0">
              <a:solidFill>
                <a:schemeClr val="bg1"/>
              </a:solidFill>
              <a:latin typeface="Helvetica Neue"/>
            </a:endParaRPr>
          </a:p>
          <a:p>
            <a:r>
              <a:rPr lang="nl-BE" sz="2400" dirty="0" smtClean="0">
                <a:solidFill>
                  <a:schemeClr val="bg1"/>
                </a:solidFill>
                <a:latin typeface="Helvetica Neue"/>
              </a:rPr>
              <a:t>om aandacht</a:t>
            </a:r>
          </a:p>
          <a:p>
            <a:r>
              <a:rPr lang="nl-BE" sz="2400" dirty="0" smtClean="0">
                <a:solidFill>
                  <a:schemeClr val="bg1"/>
                </a:solidFill>
                <a:latin typeface="Helvetica Neue"/>
              </a:rPr>
              <a:t>te </a:t>
            </a:r>
            <a:r>
              <a:rPr lang="nl-BE" sz="2400" dirty="0">
                <a:solidFill>
                  <a:schemeClr val="bg1"/>
                </a:solidFill>
                <a:latin typeface="Helvetica Neue"/>
              </a:rPr>
              <a:t>schenken </a:t>
            </a:r>
            <a:endParaRPr lang="nl-BE" sz="2400" dirty="0" smtClean="0">
              <a:solidFill>
                <a:schemeClr val="bg1"/>
              </a:solidFill>
              <a:latin typeface="Helvetica Neue"/>
            </a:endParaRPr>
          </a:p>
          <a:p>
            <a:r>
              <a:rPr lang="nl-BE" sz="2400" dirty="0" smtClean="0">
                <a:solidFill>
                  <a:schemeClr val="bg1"/>
                </a:solidFill>
                <a:latin typeface="Helvetica Neue"/>
              </a:rPr>
              <a:t>aan </a:t>
            </a:r>
            <a:r>
              <a:rPr lang="nl-BE" sz="2400" dirty="0">
                <a:solidFill>
                  <a:schemeClr val="bg1"/>
                </a:solidFill>
                <a:latin typeface="Helvetica Neue"/>
              </a:rPr>
              <a:t>wat onooglijk </a:t>
            </a:r>
            <a:endParaRPr lang="nl-BE" sz="2400" dirty="0" smtClean="0">
              <a:solidFill>
                <a:schemeClr val="bg1"/>
              </a:solidFill>
              <a:latin typeface="Helvetica Neue"/>
            </a:endParaRPr>
          </a:p>
          <a:p>
            <a:r>
              <a:rPr lang="nl-BE" sz="2400" dirty="0" smtClean="0">
                <a:solidFill>
                  <a:schemeClr val="bg1"/>
                </a:solidFill>
                <a:latin typeface="Helvetica Neue"/>
              </a:rPr>
              <a:t>en </a:t>
            </a:r>
            <a:r>
              <a:rPr lang="nl-BE" sz="2400" dirty="0">
                <a:solidFill>
                  <a:schemeClr val="bg1"/>
                </a:solidFill>
                <a:latin typeface="Helvetica Neue"/>
              </a:rPr>
              <a:t>alledaags is</a:t>
            </a:r>
            <a:r>
              <a:rPr lang="nl-BE" sz="2000" dirty="0">
                <a:solidFill>
                  <a:schemeClr val="bg1"/>
                </a:solidFill>
                <a:latin typeface="Helvetica Neue"/>
              </a:rPr>
              <a:t>.</a:t>
            </a:r>
            <a:endParaRPr lang="nl-BE" sz="2000" dirty="0">
              <a:solidFill>
                <a:schemeClr val="bg1"/>
              </a:solidFill>
            </a:endParaRPr>
          </a:p>
        </p:txBody>
      </p:sp>
      <p:pic>
        <p:nvPicPr>
          <p:cNvPr id="2052" name="Picture 4" descr="Afbeeldingsresultaat voor rodin de denker tekeningen mannetj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297" y="3276414"/>
            <a:ext cx="2733040" cy="2733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beleven.org/vandaagdedag/images/delafonta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56" y="496314"/>
            <a:ext cx="2028825" cy="2028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1564006" y="2507516"/>
            <a:ext cx="6096000" cy="923330"/>
          </a:xfrm>
          <a:prstGeom prst="rect">
            <a:avLst/>
          </a:prstGeom>
        </p:spPr>
        <p:txBody>
          <a:bodyPr>
            <a:spAutoFit/>
          </a:bodyPr>
          <a:lstStyle/>
          <a:p>
            <a:pPr algn="ctr"/>
            <a:r>
              <a:rPr lang="fr-FR" dirty="0" smtClean="0">
                <a:solidFill>
                  <a:srgbClr val="000000"/>
                </a:solidFill>
              </a:rPr>
              <a:t>       Jean </a:t>
            </a:r>
            <a:r>
              <a:rPr lang="fr-FR" dirty="0">
                <a:solidFill>
                  <a:srgbClr val="000000"/>
                </a:solidFill>
              </a:rPr>
              <a:t>de La Fontaine </a:t>
            </a:r>
          </a:p>
          <a:p>
            <a:pPr algn="ctr"/>
            <a:r>
              <a:rPr lang="fr-FR" dirty="0">
                <a:solidFill>
                  <a:srgbClr val="000000"/>
                </a:solidFill>
              </a:rPr>
              <a:t>1621 </a:t>
            </a:r>
            <a:r>
              <a:rPr lang="fr-FR" dirty="0" smtClean="0">
                <a:solidFill>
                  <a:srgbClr val="000000"/>
                </a:solidFill>
              </a:rPr>
              <a:t>– 1695  </a:t>
            </a:r>
          </a:p>
          <a:p>
            <a:pPr algn="ctr"/>
            <a:r>
              <a:rPr lang="fr-FR" dirty="0" smtClean="0">
                <a:solidFill>
                  <a:srgbClr val="000000"/>
                </a:solidFill>
              </a:rPr>
              <a:t>FR</a:t>
            </a:r>
            <a:endParaRPr lang="nl-BE" dirty="0"/>
          </a:p>
        </p:txBody>
      </p:sp>
    </p:spTree>
    <p:extLst>
      <p:ext uri="{BB962C8B-B14F-4D97-AF65-F5344CB8AC3E}">
        <p14:creationId xmlns:p14="http://schemas.microsoft.com/office/powerpoint/2010/main" val="27389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0920" y="1198880"/>
            <a:ext cx="9875520" cy="4084320"/>
          </a:xfrm>
        </p:spPr>
        <p:txBody>
          <a:bodyPr>
            <a:normAutofit/>
          </a:bodyPr>
          <a:lstStyle/>
          <a:p>
            <a:r>
              <a:rPr lang="nl-BE" dirty="0" smtClean="0"/>
              <a:t>Wat </a:t>
            </a:r>
            <a:br>
              <a:rPr lang="nl-BE" dirty="0" smtClean="0"/>
            </a:br>
            <a:r>
              <a:rPr lang="nl-BE" dirty="0" smtClean="0"/>
              <a:t>neem je graag </a:t>
            </a:r>
            <a:br>
              <a:rPr lang="nl-BE" dirty="0" smtClean="0"/>
            </a:br>
            <a:r>
              <a:rPr lang="nl-BE" dirty="0" smtClean="0"/>
              <a:t>‘extra’ mee </a:t>
            </a:r>
            <a:br>
              <a:rPr lang="nl-BE" dirty="0" smtClean="0"/>
            </a:br>
            <a:r>
              <a:rPr lang="nl-BE" dirty="0" smtClean="0"/>
              <a:t>als je </a:t>
            </a:r>
            <a:br>
              <a:rPr lang="nl-BE" dirty="0" smtClean="0"/>
            </a:br>
            <a:r>
              <a:rPr lang="nl-BE" dirty="0" smtClean="0"/>
              <a:t>De Krekel verlaat ?</a:t>
            </a:r>
            <a:endParaRPr lang="nl-BE" dirty="0"/>
          </a:p>
        </p:txBody>
      </p:sp>
      <p:pic>
        <p:nvPicPr>
          <p:cNvPr id="3" name="Picture 4" descr="Afbeeldingsresultaat voor rodin de denker tekeningen mannetj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377" y="1188720"/>
            <a:ext cx="3622040" cy="362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4" name="Tekstvak 3"/>
          <p:cNvSpPr txBox="1"/>
          <p:nvPr/>
        </p:nvSpPr>
        <p:spPr>
          <a:xfrm rot="21135821">
            <a:off x="563586" y="2708745"/>
            <a:ext cx="3522345" cy="35394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BE" sz="3200" dirty="0" smtClean="0"/>
              <a:t>Een </a:t>
            </a:r>
          </a:p>
          <a:p>
            <a:pPr algn="ctr"/>
            <a:r>
              <a:rPr lang="nl-BE" sz="3200" dirty="0"/>
              <a:t>w</a:t>
            </a:r>
            <a:r>
              <a:rPr lang="nl-BE" sz="3200" dirty="0" smtClean="0"/>
              <a:t>oordwolk</a:t>
            </a:r>
          </a:p>
          <a:p>
            <a:pPr algn="ctr"/>
            <a:r>
              <a:rPr lang="nl-BE" sz="3200" dirty="0" smtClean="0"/>
              <a:t>droomwolk</a:t>
            </a:r>
          </a:p>
          <a:p>
            <a:pPr algn="ctr"/>
            <a:r>
              <a:rPr lang="nl-BE" sz="3200" dirty="0" smtClean="0"/>
              <a:t> met aanvulling</a:t>
            </a:r>
          </a:p>
          <a:p>
            <a:pPr algn="ctr"/>
            <a:r>
              <a:rPr lang="nl-BE" sz="3200" dirty="0" smtClean="0"/>
              <a:t> door </a:t>
            </a:r>
          </a:p>
          <a:p>
            <a:pPr algn="ctr"/>
            <a:r>
              <a:rPr lang="nl-BE" sz="3200" dirty="0" smtClean="0"/>
              <a:t>de kinderen</a:t>
            </a:r>
          </a:p>
          <a:p>
            <a:pPr algn="ctr"/>
            <a:r>
              <a:rPr lang="nl-BE" sz="3200" dirty="0"/>
              <a:t>u</a:t>
            </a:r>
            <a:r>
              <a:rPr lang="nl-BE" sz="3200" dirty="0" smtClean="0"/>
              <a:t>it 3456</a:t>
            </a:r>
            <a:endParaRPr lang="nl-BE" sz="3200" dirty="0"/>
          </a:p>
        </p:txBody>
      </p:sp>
      <p:pic>
        <p:nvPicPr>
          <p:cNvPr id="5" name="Picture 4" descr="Afbeeldingsresultaat voor rodin de denker tekeningen mannetj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920" y="383321"/>
            <a:ext cx="2207950" cy="220795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3"/>
          <a:stretch>
            <a:fillRect/>
          </a:stretch>
        </p:blipFill>
        <p:spPr>
          <a:xfrm>
            <a:off x="4430341" y="756920"/>
            <a:ext cx="7355259" cy="5516444"/>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57698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9387" y="609599"/>
            <a:ext cx="11269683" cy="2086099"/>
          </a:xfrm>
        </p:spPr>
        <p:style>
          <a:lnRef idx="0">
            <a:schemeClr val="accent2"/>
          </a:lnRef>
          <a:fillRef idx="3">
            <a:schemeClr val="accent2"/>
          </a:fillRef>
          <a:effectRef idx="3">
            <a:schemeClr val="accent2"/>
          </a:effectRef>
          <a:fontRef idx="minor">
            <a:schemeClr val="lt1"/>
          </a:fontRef>
        </p:style>
        <p:txBody>
          <a:bodyPr>
            <a:noAutofit/>
          </a:bodyPr>
          <a:lstStyle/>
          <a:p>
            <a:r>
              <a:rPr lang="nl-BE" sz="2200" b="1" dirty="0"/>
              <a:t>Van Dale </a:t>
            </a:r>
            <a:r>
              <a:rPr lang="nl-BE" sz="2200" b="1" dirty="0" smtClean="0"/>
              <a:t>1898                                            </a:t>
            </a:r>
            <a:r>
              <a:rPr lang="nl-BE" sz="2200" b="1" cap="all" dirty="0" smtClean="0"/>
              <a:t>GROOT </a:t>
            </a:r>
            <a:r>
              <a:rPr lang="nl-BE" sz="2200" b="1" cap="all" dirty="0"/>
              <a:t>WOORDENBOEK DER NEDERLANDSCHE </a:t>
            </a:r>
            <a:r>
              <a:rPr lang="nl-BE" sz="2200" b="1" cap="all" dirty="0" smtClean="0"/>
              <a:t>TAAL</a:t>
            </a:r>
            <a:br>
              <a:rPr lang="nl-BE" sz="2200" b="1" cap="all" dirty="0" smtClean="0"/>
            </a:br>
            <a:r>
              <a:rPr lang="nl-BE" sz="2200" b="1" cap="all" dirty="0"/>
              <a:t/>
            </a:r>
            <a:br>
              <a:rPr lang="nl-BE" sz="2200" b="1" cap="all" dirty="0"/>
            </a:br>
            <a:r>
              <a:rPr lang="nl-BE" sz="2200" b="1" cap="all" dirty="0"/>
              <a:t/>
            </a:r>
            <a:br>
              <a:rPr lang="nl-BE" sz="2200" b="1" cap="all" dirty="0"/>
            </a:br>
            <a:r>
              <a:rPr lang="nl-BE" sz="2200" b="1" dirty="0" smtClean="0"/>
              <a:t>Samenscholen</a:t>
            </a:r>
            <a:r>
              <a:rPr lang="nl-BE" sz="2200" b="1" dirty="0"/>
              <a:t> </a:t>
            </a:r>
            <a:r>
              <a:rPr lang="nl-BE" sz="2200" b="1" dirty="0" smtClean="0"/>
              <a:t> :   </a:t>
            </a:r>
            <a:r>
              <a:rPr lang="nl-BE" sz="2200" dirty="0" smtClean="0"/>
              <a:t>Samenscholen </a:t>
            </a:r>
            <a:r>
              <a:rPr lang="nl-BE" sz="2200" dirty="0"/>
              <a:t>- (schoolde samen, heeft en is samengeschoold), troepsgewijze bijeenkomen (van </a:t>
            </a:r>
            <a:r>
              <a:rPr lang="nl-BE" sz="2200" dirty="0" err="1"/>
              <a:t>menschen</a:t>
            </a:r>
            <a:r>
              <a:rPr lang="nl-BE" sz="2200" dirty="0"/>
              <a:t>, ook van </a:t>
            </a:r>
            <a:r>
              <a:rPr lang="nl-BE" sz="2200" dirty="0" err="1"/>
              <a:t>visschen</a:t>
            </a:r>
            <a:r>
              <a:rPr lang="nl-BE" sz="2200" dirty="0"/>
              <a:t>). </a:t>
            </a:r>
          </a:p>
        </p:txBody>
      </p:sp>
      <p:pic>
        <p:nvPicPr>
          <p:cNvPr id="1026" name="Picture 2" descr="Afbeeldingsresultaat voor een samenscholingsverb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87" y="3053404"/>
            <a:ext cx="5076497" cy="3378180"/>
          </a:xfrm>
          <a:prstGeom prst="rect">
            <a:avLst/>
          </a:prstGeom>
        </p:spPr>
        <p:style>
          <a:lnRef idx="0">
            <a:schemeClr val="accent1"/>
          </a:lnRef>
          <a:fillRef idx="3">
            <a:schemeClr val="accent1"/>
          </a:fillRef>
          <a:effectRef idx="3">
            <a:schemeClr val="accent1"/>
          </a:effectRef>
          <a:fontRef idx="minor">
            <a:schemeClr val="lt1"/>
          </a:fontRef>
        </p:style>
      </p:pic>
      <p:sp>
        <p:nvSpPr>
          <p:cNvPr id="7" name="Tekstvak 6"/>
          <p:cNvSpPr txBox="1"/>
          <p:nvPr/>
        </p:nvSpPr>
        <p:spPr>
          <a:xfrm>
            <a:off x="6792686" y="2875275"/>
            <a:ext cx="4916384" cy="36779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BE" sz="4000" b="1" dirty="0" smtClean="0"/>
              <a:t>SAMEN SCHOLEN </a:t>
            </a:r>
            <a:r>
              <a:rPr lang="nl-BE" sz="2500" b="1" dirty="0" smtClean="0">
                <a:sym typeface="Wingdings" panose="05000000000000000000" pitchFamily="2" charset="2"/>
              </a:rPr>
              <a:t>SAMEN SCHOOL MAKEN</a:t>
            </a:r>
          </a:p>
          <a:p>
            <a:endParaRPr lang="nl-BE" sz="2500" b="1" dirty="0" smtClean="0">
              <a:sym typeface="Wingdings" panose="05000000000000000000" pitchFamily="2" charset="2"/>
            </a:endParaRPr>
          </a:p>
          <a:p>
            <a:pPr marL="285750" indent="-285750">
              <a:buFont typeface="Wingdings" panose="05000000000000000000" pitchFamily="2" charset="2"/>
              <a:buChar char="à"/>
            </a:pPr>
            <a:r>
              <a:rPr lang="nl-BE" sz="2500" b="1" dirty="0" smtClean="0">
                <a:sym typeface="Wingdings" panose="05000000000000000000" pitchFamily="2" charset="2"/>
              </a:rPr>
              <a:t>  SAMEN GELOVEN</a:t>
            </a:r>
          </a:p>
          <a:p>
            <a:pPr marL="285750" indent="-285750">
              <a:buFont typeface="Wingdings" panose="05000000000000000000" pitchFamily="2" charset="2"/>
              <a:buChar char="à"/>
            </a:pPr>
            <a:r>
              <a:rPr lang="nl-BE" sz="2500" b="1" dirty="0" smtClean="0">
                <a:sym typeface="Wingdings" panose="05000000000000000000" pitchFamily="2" charset="2"/>
              </a:rPr>
              <a:t>  SAMEN ONTDEKKEN</a:t>
            </a:r>
          </a:p>
          <a:p>
            <a:pPr marL="285750" indent="-285750">
              <a:buFont typeface="Wingdings" panose="05000000000000000000" pitchFamily="2" charset="2"/>
              <a:buChar char="à"/>
            </a:pPr>
            <a:r>
              <a:rPr lang="nl-BE" sz="2500" b="1" dirty="0" smtClean="0">
                <a:sym typeface="Wingdings" panose="05000000000000000000" pitchFamily="2" charset="2"/>
              </a:rPr>
              <a:t>  SAMEN AANPAKKEN</a:t>
            </a:r>
          </a:p>
          <a:p>
            <a:pPr marL="285750" indent="-285750">
              <a:buFont typeface="Wingdings" panose="05000000000000000000" pitchFamily="2" charset="2"/>
              <a:buChar char="à"/>
            </a:pPr>
            <a:r>
              <a:rPr lang="nl-BE" sz="2500" b="1" dirty="0" smtClean="0">
                <a:sym typeface="Wingdings" panose="05000000000000000000" pitchFamily="2" charset="2"/>
              </a:rPr>
              <a:t>  SAMEN ZOEKEN</a:t>
            </a:r>
          </a:p>
          <a:p>
            <a:pPr marL="285750" indent="-285750">
              <a:buFont typeface="Wingdings" panose="05000000000000000000" pitchFamily="2" charset="2"/>
              <a:buChar char="à"/>
            </a:pPr>
            <a:r>
              <a:rPr lang="nl-BE" sz="2500" b="1" dirty="0" smtClean="0">
                <a:sym typeface="Wingdings" panose="05000000000000000000" pitchFamily="2" charset="2"/>
              </a:rPr>
              <a:t>  SAMEN ZORGEN</a:t>
            </a:r>
          </a:p>
          <a:p>
            <a:pPr marL="285750" indent="-285750">
              <a:buFont typeface="Wingdings" panose="05000000000000000000" pitchFamily="2" charset="2"/>
              <a:buChar char="à"/>
            </a:pPr>
            <a:endParaRPr lang="nl-BE" dirty="0"/>
          </a:p>
        </p:txBody>
      </p:sp>
      <p:sp>
        <p:nvSpPr>
          <p:cNvPr id="8" name="PIJL-OMLAAG 7"/>
          <p:cNvSpPr/>
          <p:nvPr/>
        </p:nvSpPr>
        <p:spPr>
          <a:xfrm rot="18951297">
            <a:off x="5973127" y="2700904"/>
            <a:ext cx="484632" cy="1158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995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66467" y="2160078"/>
            <a:ext cx="2628156"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VBS  DE KREKEL</a:t>
            </a:r>
          </a:p>
          <a:p>
            <a:pPr algn="ctr"/>
            <a:endParaRPr lang="nl-BE" sz="2400" dirty="0" smtClean="0"/>
          </a:p>
          <a:p>
            <a:pPr algn="ctr"/>
            <a:endParaRPr lang="nl-BE" sz="2400" dirty="0" smtClean="0"/>
          </a:p>
          <a:p>
            <a:pPr algn="ctr"/>
            <a:r>
              <a:rPr lang="nl-BE" sz="2400" dirty="0" smtClean="0"/>
              <a:t>SAMEN  SCHOLEN</a:t>
            </a:r>
            <a:endParaRPr lang="nl-BE"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405" y="3821085"/>
            <a:ext cx="2143125" cy="214312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890" y="2535611"/>
            <a:ext cx="521293" cy="818593"/>
          </a:xfrm>
          <a:prstGeom prst="rect">
            <a:avLst/>
          </a:prstGeom>
        </p:spPr>
      </p:pic>
      <p:sp>
        <p:nvSpPr>
          <p:cNvPr id="7" name="Tekstvak 6"/>
          <p:cNvSpPr txBox="1"/>
          <p:nvPr/>
        </p:nvSpPr>
        <p:spPr>
          <a:xfrm>
            <a:off x="1143000" y="3729738"/>
            <a:ext cx="150169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r>
              <a:rPr lang="nl-BE" sz="2400" dirty="0" smtClean="0"/>
              <a:t>GELOVEN</a:t>
            </a:r>
            <a:endParaRPr lang="nl-BE" sz="2400" dirty="0"/>
          </a:p>
        </p:txBody>
      </p:sp>
      <p:sp>
        <p:nvSpPr>
          <p:cNvPr id="8" name="Tekstvak 7"/>
          <p:cNvSpPr txBox="1"/>
          <p:nvPr/>
        </p:nvSpPr>
        <p:spPr>
          <a:xfrm>
            <a:off x="1143000" y="1069848"/>
            <a:ext cx="192873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a:t>
            </a:r>
          </a:p>
          <a:p>
            <a:pPr algn="ctr"/>
            <a:r>
              <a:rPr lang="nl-BE" sz="2400" dirty="0" smtClean="0"/>
              <a:t>ONTDEKKEN</a:t>
            </a:r>
            <a:endParaRPr lang="nl-BE" sz="2400" dirty="0"/>
          </a:p>
        </p:txBody>
      </p:sp>
      <p:sp>
        <p:nvSpPr>
          <p:cNvPr id="10" name="Tekstvak 9"/>
          <p:cNvSpPr txBox="1"/>
          <p:nvPr/>
        </p:nvSpPr>
        <p:spPr>
          <a:xfrm>
            <a:off x="7399616" y="654349"/>
            <a:ext cx="189507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AANPAKKEN</a:t>
            </a:r>
            <a:endParaRPr lang="nl-BE" sz="2400" dirty="0"/>
          </a:p>
        </p:txBody>
      </p:sp>
      <p:sp>
        <p:nvSpPr>
          <p:cNvPr id="11" name="Tekstvak 10"/>
          <p:cNvSpPr txBox="1"/>
          <p:nvPr/>
        </p:nvSpPr>
        <p:spPr>
          <a:xfrm>
            <a:off x="9543798" y="2357999"/>
            <a:ext cx="1329211"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ZOEKEN</a:t>
            </a:r>
            <a:endParaRPr lang="nl-BE" sz="2400" dirty="0"/>
          </a:p>
        </p:txBody>
      </p:sp>
      <p:sp>
        <p:nvSpPr>
          <p:cNvPr id="12" name="Tekstvak 11"/>
          <p:cNvSpPr txBox="1"/>
          <p:nvPr/>
        </p:nvSpPr>
        <p:spPr>
          <a:xfrm>
            <a:off x="8421624" y="4316575"/>
            <a:ext cx="136127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nl-BE" sz="2400" dirty="0" smtClean="0"/>
              <a:t>SAMEN </a:t>
            </a:r>
          </a:p>
          <a:p>
            <a:pPr algn="ctr"/>
            <a:r>
              <a:rPr lang="nl-BE" sz="2400" dirty="0" smtClean="0"/>
              <a:t>ZORGEN</a:t>
            </a:r>
            <a:endParaRPr lang="nl-BE" sz="2400" dirty="0"/>
          </a:p>
        </p:txBody>
      </p:sp>
      <p:cxnSp>
        <p:nvCxnSpPr>
          <p:cNvPr id="6" name="Rechte verbindingslijn met pijl 5"/>
          <p:cNvCxnSpPr/>
          <p:nvPr/>
        </p:nvCxnSpPr>
        <p:spPr>
          <a:xfrm flipH="1" flipV="1">
            <a:off x="2397793" y="2036557"/>
            <a:ext cx="2128487" cy="49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H="1">
            <a:off x="2884880" y="3354204"/>
            <a:ext cx="1641400" cy="96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6342165" y="1072424"/>
            <a:ext cx="842365" cy="89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V="1">
            <a:off x="7634810" y="2773498"/>
            <a:ext cx="1467449" cy="17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a:off x="7634810" y="3354204"/>
            <a:ext cx="1303450" cy="791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calcmode="lin" valueType="num">
                                      <p:cBhvr additive="base">
                                        <p:cTn id="4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additive="base">
                                        <p:cTn id="5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 calcmode="lin" valueType="num">
                                      <p:cBhvr additive="base">
                                        <p:cTn id="5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additive="base">
                                        <p:cTn id="6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 calcmode="lin" valueType="num">
                                      <p:cBhvr additive="base">
                                        <p:cTn id="6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 calcmode="lin" valueType="num">
                                      <p:cBhvr additive="base">
                                        <p:cTn id="7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 calcmode="lin" valueType="num">
                                      <p:cBhvr additive="base">
                                        <p:cTn id="7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2">
                                            <p:txEl>
                                              <p:pRg st="0" end="0"/>
                                            </p:txEl>
                                          </p:spTgt>
                                        </p:tgtEl>
                                        <p:attrNameLst>
                                          <p:attrName>style.visibility</p:attrName>
                                        </p:attrNameLst>
                                      </p:cBhvr>
                                      <p:to>
                                        <p:strVal val="visible"/>
                                      </p:to>
                                    </p:set>
                                    <p:anim calcmode="lin" valueType="num">
                                      <p:cBhvr additive="base">
                                        <p:cTn id="8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
                                            <p:txEl>
                                              <p:pRg st="1" end="1"/>
                                            </p:txEl>
                                          </p:spTgt>
                                        </p:tgtEl>
                                        <p:attrNameLst>
                                          <p:attrName>style.visibility</p:attrName>
                                        </p:attrNameLst>
                                      </p:cBhvr>
                                      <p:to>
                                        <p:strVal val="visible"/>
                                      </p:to>
                                    </p:set>
                                    <p:anim calcmode="lin" valueType="num">
                                      <p:cBhvr additive="base">
                                        <p:cTn id="8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749</TotalTime>
  <Words>2038</Words>
  <Application>Microsoft Office PowerPoint</Application>
  <PresentationFormat>Breedbeeld</PresentationFormat>
  <Paragraphs>418</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Corbel</vt:lpstr>
      <vt:lpstr>Helvetica Neue</vt:lpstr>
      <vt:lpstr>Wingdings</vt:lpstr>
      <vt:lpstr>Basis</vt:lpstr>
      <vt:lpstr>VBS DE KREKEL ROESBRUGGE</vt:lpstr>
      <vt:lpstr>Groei naar deze visie …</vt:lpstr>
      <vt:lpstr>Waarom onze schoolnaam ?</vt:lpstr>
      <vt:lpstr>Waarom onze schoolnaam  ?</vt:lpstr>
      <vt:lpstr>   “ Iets wat niet meteen wat opbrengt,  wordt vaak  als nutteloos of  waardeloos aanzien.”  </vt:lpstr>
      <vt:lpstr>Wat  neem je graag  ‘extra’ mee  als je  De Krekel verlaat ?</vt:lpstr>
      <vt:lpstr>PowerPoint-presentatie</vt:lpstr>
      <vt:lpstr>Van Dale 1898                                            GROOT WOORDENBOEK DER NEDERLANDSCHE TAAL   Samenscholen  :   Samenscholen - (schoolde samen, heeft en is samengeschoold), troepsgewijze bijeenkomen (van menschen, ook van visschen).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67</cp:revision>
  <cp:lastPrinted>2020-02-18T16:26:46Z</cp:lastPrinted>
  <dcterms:created xsi:type="dcterms:W3CDTF">2019-12-10T10:52:52Z</dcterms:created>
  <dcterms:modified xsi:type="dcterms:W3CDTF">2020-02-18T16:28:40Z</dcterms:modified>
</cp:coreProperties>
</file>